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7" r:id="rId9"/>
    <p:sldId id="268" r:id="rId10"/>
    <p:sldId id="259" r:id="rId11"/>
    <p:sldId id="260" r:id="rId12"/>
    <p:sldId id="261"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E6EC7-E928-4C4F-A7B7-17FE25350B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82F677-B57C-49D1-9828-FF07F4A41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AB1B3-0214-4771-A3B1-488BCA9954D9}"/>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47027198-F81F-4D20-8AF8-25A605A55A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E276C4-65C3-4AA0-A969-7C55CC52A6CE}"/>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248657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A7C97-57FB-40AD-A7C3-78086D174E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7CBDC4-DA27-48C3-9E1C-51787E2A55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9FF47-FE84-444A-97E4-9420AB9664E1}"/>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D6269F8F-1D32-4023-A06F-3C0BC0856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158A55-7F9A-44DB-8B29-EDDE5C4D0390}"/>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20978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22408D-9F55-4CB3-9C34-BD41DCEC13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ADDE7B-6584-4C3C-A0F6-662D50B9047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3D512B-9873-45AC-BA73-AE996693A281}"/>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F1C4EAF6-0391-4554-AEAF-DAEA56CF5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E690EE-6265-40AB-9D82-E009B9B10E37}"/>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18793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79BC1-66C0-43CD-9787-F6C54CD6A0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2EA888-87C3-41BF-A666-23DC7D99DA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295168-45B8-4396-8539-DA91D944AFD6}"/>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1187DBE7-F5D7-4E10-9749-41943F5F33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47CC1A-00A0-4809-BA1A-EE12A06A4998}"/>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261549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111D-108C-407F-A736-F601D2706F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FA9D8D7-C78D-4C64-98B3-762619D3B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502560-FA9E-43EF-ABC1-226F61D4691C}"/>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A90CA2E5-C191-4F11-A19F-902F2265F6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E47176-3C18-4496-9CDC-E1869CDF3EC5}"/>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99292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D0C14-C12E-4D1E-8173-8B0B22BF31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E74468-5C40-41A3-BA6D-36A1784EB89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69DBA1-6720-4CC2-A7EE-5ABAC79A46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EC08BC-D65D-4E3F-B32F-4F364C2D6476}"/>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6" name="页脚占位符 5">
            <a:extLst>
              <a:ext uri="{FF2B5EF4-FFF2-40B4-BE49-F238E27FC236}">
                <a16:creationId xmlns:a16="http://schemas.microsoft.com/office/drawing/2014/main" id="{5986F78B-7C2C-4030-8E47-28BB19C4FC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49DB58-9539-4B0E-8097-487E851B28F6}"/>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255645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E9FE6-C425-41D7-BAD8-BEC3C599BA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38FAFB-5F35-479C-AF2D-3D0E1A37B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2B10BF-7843-409E-89FB-ED0401A957D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35207F-58C4-4969-AFAC-BD9768EF1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CC8F59-1831-4F07-A7DD-F4BBAB8DB5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7DAFB15-F788-4F48-AB37-7E048C9B582B}"/>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8" name="页脚占位符 7">
            <a:extLst>
              <a:ext uri="{FF2B5EF4-FFF2-40B4-BE49-F238E27FC236}">
                <a16:creationId xmlns:a16="http://schemas.microsoft.com/office/drawing/2014/main" id="{4D0E0020-1C32-4A49-AC7F-E93B271D266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E01B0E-518F-44A3-A982-AD7DE8CEBB59}"/>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251604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14394-499E-455B-AFCC-1F94B2E0AF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B97601-4566-44E5-A80A-457D4434C898}"/>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4" name="页脚占位符 3">
            <a:extLst>
              <a:ext uri="{FF2B5EF4-FFF2-40B4-BE49-F238E27FC236}">
                <a16:creationId xmlns:a16="http://schemas.microsoft.com/office/drawing/2014/main" id="{A0A57905-3E96-4D84-8D57-6A1477EC1A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3196EC-8C15-4056-AC4A-FED6E7DE2F9D}"/>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23673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3D9C01-1FE8-4954-B0CC-7C0EF43789B6}"/>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3" name="页脚占位符 2">
            <a:extLst>
              <a:ext uri="{FF2B5EF4-FFF2-40B4-BE49-F238E27FC236}">
                <a16:creationId xmlns:a16="http://schemas.microsoft.com/office/drawing/2014/main" id="{9E16F98F-EFD7-4FE8-B4AC-2FDED587FA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6BC8BAE-F080-4AB1-BCCD-310E6C76E8B1}"/>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178565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CD7D6-A5D9-40FA-BAB3-01F9A9AC86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E3465B-DF61-44CB-B807-30DBD5913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28D8C1-26F0-4200-ACCE-1E96386AE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4614DC-69AF-405F-BB1B-6EDCD08DEC17}"/>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6" name="页脚占位符 5">
            <a:extLst>
              <a:ext uri="{FF2B5EF4-FFF2-40B4-BE49-F238E27FC236}">
                <a16:creationId xmlns:a16="http://schemas.microsoft.com/office/drawing/2014/main" id="{D0146804-EB24-4F43-A012-79B245901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8EFCCB-F9BA-41D8-BCFB-52B64A3326CF}"/>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329484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C8C69-ECFF-4468-A613-239EAA6727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2C3455-B325-4ADF-9A55-450B7CA9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593065D-8AAB-4EEF-86FD-7ACB384AF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A8105F-FBC4-45E0-ACE1-E1F8214D7FA3}"/>
              </a:ext>
            </a:extLst>
          </p:cNvPr>
          <p:cNvSpPr>
            <a:spLocks noGrp="1"/>
          </p:cNvSpPr>
          <p:nvPr>
            <p:ph type="dt" sz="half" idx="10"/>
          </p:nvPr>
        </p:nvSpPr>
        <p:spPr/>
        <p:txBody>
          <a:bodyPr/>
          <a:lstStyle/>
          <a:p>
            <a:fld id="{AECD0FF9-A012-4EFC-B810-10AFD38546D6}" type="datetimeFigureOut">
              <a:rPr lang="zh-CN" altLang="en-US" smtClean="0"/>
              <a:t>2019/12/16</a:t>
            </a:fld>
            <a:endParaRPr lang="zh-CN" altLang="en-US"/>
          </a:p>
        </p:txBody>
      </p:sp>
      <p:sp>
        <p:nvSpPr>
          <p:cNvPr id="6" name="页脚占位符 5">
            <a:extLst>
              <a:ext uri="{FF2B5EF4-FFF2-40B4-BE49-F238E27FC236}">
                <a16:creationId xmlns:a16="http://schemas.microsoft.com/office/drawing/2014/main" id="{A1338085-EBD7-4498-8BAB-19C25BE4D7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A7FF76-324D-4DA3-B7D0-862DFBAEA2EF}"/>
              </a:ext>
            </a:extLst>
          </p:cNvPr>
          <p:cNvSpPr>
            <a:spLocks noGrp="1"/>
          </p:cNvSpPr>
          <p:nvPr>
            <p:ph type="sldNum" sz="quarter" idx="12"/>
          </p:nvPr>
        </p:nvSpPr>
        <p:spPr/>
        <p:txBody>
          <a:body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94424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E8ABAF1-0022-4A69-BE9E-4ABE9C01F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7835B5-57D9-452A-AD9D-923226AC5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460FC3-DF0B-4F47-8AE0-D20389D1B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D0FF9-A012-4EFC-B810-10AFD38546D6}" type="datetimeFigureOut">
              <a:rPr lang="zh-CN" altLang="en-US" smtClean="0"/>
              <a:t>2019/12/16</a:t>
            </a:fld>
            <a:endParaRPr lang="zh-CN" altLang="en-US"/>
          </a:p>
        </p:txBody>
      </p:sp>
      <p:sp>
        <p:nvSpPr>
          <p:cNvPr id="5" name="页脚占位符 4">
            <a:extLst>
              <a:ext uri="{FF2B5EF4-FFF2-40B4-BE49-F238E27FC236}">
                <a16:creationId xmlns:a16="http://schemas.microsoft.com/office/drawing/2014/main" id="{D757B217-AB32-4884-8C5D-648D319334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467E39-7F17-4934-B804-7680F112F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B31BF-331E-49EF-8926-E2A928A88485}" type="slidenum">
              <a:rPr lang="zh-CN" altLang="en-US" smtClean="0"/>
              <a:t>‹#›</a:t>
            </a:fld>
            <a:endParaRPr lang="zh-CN" altLang="en-US"/>
          </a:p>
        </p:txBody>
      </p:sp>
    </p:spTree>
    <p:extLst>
      <p:ext uri="{BB962C8B-B14F-4D97-AF65-F5344CB8AC3E}">
        <p14:creationId xmlns:p14="http://schemas.microsoft.com/office/powerpoint/2010/main" val="255830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D9B8-B0DC-4A76-890F-52870E6A3269}"/>
              </a:ext>
            </a:extLst>
          </p:cNvPr>
          <p:cNvSpPr>
            <a:spLocks noGrp="1"/>
          </p:cNvSpPr>
          <p:nvPr>
            <p:ph type="ctrTitle"/>
          </p:nvPr>
        </p:nvSpPr>
        <p:spPr/>
        <p:txBody>
          <a:bodyPr/>
          <a:lstStyle/>
          <a:p>
            <a:r>
              <a:rPr lang="en-US" altLang="zh-CN" dirty="0"/>
              <a:t>H26</a:t>
            </a:r>
            <a:r>
              <a:rPr lang="zh-CN" altLang="en-US" dirty="0"/>
              <a:t>：</a:t>
            </a:r>
            <a:r>
              <a:rPr lang="en-US" altLang="zh-CN" dirty="0"/>
              <a:t>Live2D Video Chat	</a:t>
            </a:r>
            <a:endParaRPr lang="zh-CN" altLang="en-US" dirty="0"/>
          </a:p>
        </p:txBody>
      </p:sp>
      <p:sp>
        <p:nvSpPr>
          <p:cNvPr id="3" name="副标题 2">
            <a:extLst>
              <a:ext uri="{FF2B5EF4-FFF2-40B4-BE49-F238E27FC236}">
                <a16:creationId xmlns:a16="http://schemas.microsoft.com/office/drawing/2014/main" id="{98F2C050-8FBF-4531-80FF-4AB695C73D98}"/>
              </a:ext>
            </a:extLst>
          </p:cNvPr>
          <p:cNvSpPr>
            <a:spLocks noGrp="1"/>
          </p:cNvSpPr>
          <p:nvPr>
            <p:ph type="subTitle" idx="1"/>
          </p:nvPr>
        </p:nvSpPr>
        <p:spPr/>
        <p:txBody>
          <a:bodyPr/>
          <a:lstStyle/>
          <a:p>
            <a:r>
              <a:rPr lang="en-US" altLang="zh-CN" dirty="0"/>
              <a:t>LU, Junxian 20626238 jluay@connect.ust.hk</a:t>
            </a:r>
          </a:p>
          <a:p>
            <a:r>
              <a:rPr lang="en-US" altLang="zh-CN" dirty="0"/>
              <a:t>ZHANG, Zidi 20493849 zzhangcy@connect.ust.hk</a:t>
            </a:r>
            <a:endParaRPr lang="zh-CN" altLang="en-US" dirty="0"/>
          </a:p>
        </p:txBody>
      </p:sp>
    </p:spTree>
    <p:extLst>
      <p:ext uri="{BB962C8B-B14F-4D97-AF65-F5344CB8AC3E}">
        <p14:creationId xmlns:p14="http://schemas.microsoft.com/office/powerpoint/2010/main" val="325975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6D92D-96CF-42EF-BA56-A245F9873DB0}"/>
              </a:ext>
            </a:extLst>
          </p:cNvPr>
          <p:cNvSpPr>
            <a:spLocks noGrp="1"/>
          </p:cNvSpPr>
          <p:nvPr>
            <p:ph type="title"/>
          </p:nvPr>
        </p:nvSpPr>
        <p:spPr/>
        <p:txBody>
          <a:bodyPr/>
          <a:lstStyle/>
          <a:p>
            <a:r>
              <a:rPr lang="en-US" altLang="zh-CN" dirty="0"/>
              <a:t> OOP design</a:t>
            </a:r>
            <a:endParaRPr lang="zh-CN" altLang="en-US" dirty="0"/>
          </a:p>
        </p:txBody>
      </p:sp>
      <p:sp>
        <p:nvSpPr>
          <p:cNvPr id="3" name="内容占位符 2">
            <a:extLst>
              <a:ext uri="{FF2B5EF4-FFF2-40B4-BE49-F238E27FC236}">
                <a16:creationId xmlns:a16="http://schemas.microsoft.com/office/drawing/2014/main" id="{AA5F5329-EB03-4971-8725-B860BF337C0A}"/>
              </a:ext>
            </a:extLst>
          </p:cNvPr>
          <p:cNvSpPr>
            <a:spLocks noGrp="1"/>
          </p:cNvSpPr>
          <p:nvPr>
            <p:ph idx="1"/>
          </p:nvPr>
        </p:nvSpPr>
        <p:spPr/>
        <p:txBody>
          <a:bodyPr/>
          <a:lstStyle/>
          <a:p>
            <a:r>
              <a:rPr lang="en-US" altLang="zh-CN" dirty="0"/>
              <a:t>Widely used Class and Object (Almost everything)</a:t>
            </a:r>
          </a:p>
          <a:p>
            <a:r>
              <a:rPr lang="en-US" altLang="zh-CN" dirty="0"/>
              <a:t>Single instance Classes for classes that should be unique (e.g. Setting, Network, Detection)</a:t>
            </a:r>
          </a:p>
          <a:p>
            <a:endParaRPr lang="zh-CN" altLang="en-US" dirty="0"/>
          </a:p>
        </p:txBody>
      </p:sp>
    </p:spTree>
    <p:extLst>
      <p:ext uri="{BB962C8B-B14F-4D97-AF65-F5344CB8AC3E}">
        <p14:creationId xmlns:p14="http://schemas.microsoft.com/office/powerpoint/2010/main" val="171111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366C9-0DFF-464B-BBB1-1BC30F7525F0}"/>
              </a:ext>
            </a:extLst>
          </p:cNvPr>
          <p:cNvSpPr>
            <a:spLocks noGrp="1"/>
          </p:cNvSpPr>
          <p:nvPr>
            <p:ph type="title"/>
          </p:nvPr>
        </p:nvSpPr>
        <p:spPr/>
        <p:txBody>
          <a:bodyPr/>
          <a:lstStyle/>
          <a:p>
            <a:r>
              <a:rPr lang="en-US" altLang="zh-CN" dirty="0"/>
              <a:t>Data structures used </a:t>
            </a:r>
            <a:endParaRPr lang="zh-CN" altLang="en-US" dirty="0"/>
          </a:p>
        </p:txBody>
      </p:sp>
      <p:sp>
        <p:nvSpPr>
          <p:cNvPr id="3" name="内容占位符 2">
            <a:extLst>
              <a:ext uri="{FF2B5EF4-FFF2-40B4-BE49-F238E27FC236}">
                <a16:creationId xmlns:a16="http://schemas.microsoft.com/office/drawing/2014/main" id="{838BA88A-5840-495B-AB24-AF1AF36B4214}"/>
              </a:ext>
            </a:extLst>
          </p:cNvPr>
          <p:cNvSpPr>
            <a:spLocks noGrp="1"/>
          </p:cNvSpPr>
          <p:nvPr>
            <p:ph idx="1"/>
          </p:nvPr>
        </p:nvSpPr>
        <p:spPr/>
        <p:txBody>
          <a:bodyPr/>
          <a:lstStyle/>
          <a:p>
            <a:r>
              <a:rPr lang="en-US" altLang="zh-CN" dirty="0"/>
              <a:t>We didn't implement any data structures from scratch. We make use of the excellent libraries provided by the STL and Qt, which contain complex data structures. And that is the point of abstraction, the very key to the art of programming.</a:t>
            </a:r>
            <a:endParaRPr lang="zh-CN" altLang="en-US" dirty="0"/>
          </a:p>
        </p:txBody>
      </p:sp>
    </p:spTree>
    <p:extLst>
      <p:ext uri="{BB962C8B-B14F-4D97-AF65-F5344CB8AC3E}">
        <p14:creationId xmlns:p14="http://schemas.microsoft.com/office/powerpoint/2010/main" val="382758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24182-CD9C-4AD9-9058-78308177C2A3}"/>
              </a:ext>
            </a:extLst>
          </p:cNvPr>
          <p:cNvSpPr>
            <a:spLocks noGrp="1"/>
          </p:cNvSpPr>
          <p:nvPr>
            <p:ph type="title"/>
          </p:nvPr>
        </p:nvSpPr>
        <p:spPr/>
        <p:txBody>
          <a:bodyPr/>
          <a:lstStyle/>
          <a:p>
            <a:r>
              <a:rPr lang="en-US" altLang="zh-CN" dirty="0"/>
              <a:t>External libraries used</a:t>
            </a:r>
            <a:endParaRPr lang="zh-CN" altLang="en-US" dirty="0"/>
          </a:p>
        </p:txBody>
      </p:sp>
      <p:sp>
        <p:nvSpPr>
          <p:cNvPr id="3" name="内容占位符 2">
            <a:extLst>
              <a:ext uri="{FF2B5EF4-FFF2-40B4-BE49-F238E27FC236}">
                <a16:creationId xmlns:a16="http://schemas.microsoft.com/office/drawing/2014/main" id="{B117AA3C-B15D-4CA8-9A0D-C1AAC6489CB6}"/>
              </a:ext>
            </a:extLst>
          </p:cNvPr>
          <p:cNvSpPr>
            <a:spLocks noGrp="1"/>
          </p:cNvSpPr>
          <p:nvPr>
            <p:ph idx="1"/>
          </p:nvPr>
        </p:nvSpPr>
        <p:spPr/>
        <p:txBody>
          <a:bodyPr/>
          <a:lstStyle/>
          <a:p>
            <a:r>
              <a:rPr lang="en-US" altLang="zh-CN" dirty="0"/>
              <a:t>QT (GUI, Socket, UUID generate)</a:t>
            </a:r>
          </a:p>
          <a:p>
            <a:r>
              <a:rPr lang="en-US" altLang="zh-CN" dirty="0"/>
              <a:t>OpenCV (Camera read, Iris detection)</a:t>
            </a:r>
          </a:p>
          <a:p>
            <a:r>
              <a:rPr lang="en-US" altLang="zh-CN" dirty="0"/>
              <a:t>Dlib (Facial recognition, Facial Landmark detection)</a:t>
            </a:r>
          </a:p>
          <a:p>
            <a:r>
              <a:rPr lang="en-US" altLang="zh-CN" dirty="0"/>
              <a:t>OpenGL (Live2D rendering)</a:t>
            </a:r>
          </a:p>
          <a:p>
            <a:r>
              <a:rPr lang="en-US" altLang="zh-CN" dirty="0"/>
              <a:t>Cubism (Live2D close source library ) </a:t>
            </a:r>
          </a:p>
          <a:p>
            <a:r>
              <a:rPr lang="en-US" altLang="zh-CN" dirty="0"/>
              <a:t>Json with modern C++ (Json data structure) </a:t>
            </a:r>
            <a:endParaRPr lang="zh-CN" altLang="en-US" dirty="0"/>
          </a:p>
        </p:txBody>
      </p:sp>
    </p:spTree>
    <p:extLst>
      <p:ext uri="{BB962C8B-B14F-4D97-AF65-F5344CB8AC3E}">
        <p14:creationId xmlns:p14="http://schemas.microsoft.com/office/powerpoint/2010/main" val="24857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30AEF-E5F4-4D9C-97D0-36B4832DC207}"/>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6CF78855-8C3F-4080-ACB2-3C3BB868E9BF}"/>
              </a:ext>
            </a:extLst>
          </p:cNvPr>
          <p:cNvSpPr>
            <a:spLocks noGrp="1"/>
          </p:cNvSpPr>
          <p:nvPr>
            <p:ph idx="1"/>
          </p:nvPr>
        </p:nvSpPr>
        <p:spPr/>
        <p:txBody>
          <a:bodyPr/>
          <a:lstStyle/>
          <a:p>
            <a:r>
              <a:rPr lang="en-US" altLang="zh-CN" dirty="0"/>
              <a:t>In this project, we explore wide range to technic. During development, we tried different approach to the target and select the best to apply. Though didn’t produce a perfect product, we were able to setup good basic and structure for </a:t>
            </a:r>
            <a:r>
              <a:rPr lang="en-US" altLang="zh-CN"/>
              <a:t>future updates.</a:t>
            </a:r>
            <a:endParaRPr lang="zh-CN" altLang="en-US" dirty="0"/>
          </a:p>
        </p:txBody>
      </p:sp>
    </p:spTree>
    <p:extLst>
      <p:ext uri="{BB962C8B-B14F-4D97-AF65-F5344CB8AC3E}">
        <p14:creationId xmlns:p14="http://schemas.microsoft.com/office/powerpoint/2010/main" val="261439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44365-1149-4EEC-B6D8-AB59C2650328}"/>
              </a:ext>
            </a:extLst>
          </p:cNvPr>
          <p:cNvSpPr>
            <a:spLocks noGrp="1"/>
          </p:cNvSpPr>
          <p:nvPr>
            <p:ph type="title"/>
          </p:nvPr>
        </p:nvSpPr>
        <p:spPr/>
        <p:txBody>
          <a:bodyPr/>
          <a:lstStyle/>
          <a:p>
            <a:r>
              <a:rPr lang="en-US" altLang="zh-CN" dirty="0"/>
              <a:t> Project objectives </a:t>
            </a:r>
            <a:endParaRPr lang="zh-CN" altLang="en-US" dirty="0"/>
          </a:p>
        </p:txBody>
      </p:sp>
      <p:sp>
        <p:nvSpPr>
          <p:cNvPr id="3" name="内容占位符 2">
            <a:extLst>
              <a:ext uri="{FF2B5EF4-FFF2-40B4-BE49-F238E27FC236}">
                <a16:creationId xmlns:a16="http://schemas.microsoft.com/office/drawing/2014/main" id="{73A862C4-BB32-4C20-AFCC-22C3EB126B13}"/>
              </a:ext>
            </a:extLst>
          </p:cNvPr>
          <p:cNvSpPr>
            <a:spLocks noGrp="1"/>
          </p:cNvSpPr>
          <p:nvPr>
            <p:ph idx="1"/>
          </p:nvPr>
        </p:nvSpPr>
        <p:spPr/>
        <p:txBody>
          <a:bodyPr/>
          <a:lstStyle/>
          <a:p>
            <a:r>
              <a:rPr lang="en-US" altLang="zh-CN" dirty="0"/>
              <a:t>Create a P2P video tool using Live2D</a:t>
            </a:r>
          </a:p>
          <a:p>
            <a:r>
              <a:rPr lang="en-US" altLang="zh-CN" dirty="0"/>
              <a:t>Capture human expression data from normal camera and translate to Live2D expression</a:t>
            </a:r>
          </a:p>
          <a:p>
            <a:r>
              <a:rPr lang="en-US" altLang="zh-CN" dirty="0"/>
              <a:t>Low network traffic and latency by transferring only Live2D data</a:t>
            </a:r>
          </a:p>
          <a:p>
            <a:r>
              <a:rPr lang="en-US" altLang="zh-CN" dirty="0"/>
              <a:t>[Future] Support group chat</a:t>
            </a:r>
          </a:p>
          <a:p>
            <a:r>
              <a:rPr lang="en-US" altLang="zh-CN" dirty="0"/>
              <a:t>[Future] Allow online user search and chat</a:t>
            </a:r>
            <a:endParaRPr lang="zh-CN" altLang="en-US" dirty="0"/>
          </a:p>
        </p:txBody>
      </p:sp>
    </p:spTree>
    <p:extLst>
      <p:ext uri="{BB962C8B-B14F-4D97-AF65-F5344CB8AC3E}">
        <p14:creationId xmlns:p14="http://schemas.microsoft.com/office/powerpoint/2010/main" val="191662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E652E-22E5-4CD8-99BA-A78CB27EAEF9}"/>
              </a:ext>
            </a:extLst>
          </p:cNvPr>
          <p:cNvSpPr>
            <a:spLocks noGrp="1"/>
          </p:cNvSpPr>
          <p:nvPr>
            <p:ph type="title"/>
          </p:nvPr>
        </p:nvSpPr>
        <p:spPr/>
        <p:txBody>
          <a:bodyPr/>
          <a:lstStyle/>
          <a:p>
            <a:r>
              <a:rPr lang="en-US" altLang="zh-CN" dirty="0"/>
              <a:t> Features incorporated </a:t>
            </a:r>
            <a:endParaRPr lang="zh-CN" altLang="en-US" dirty="0"/>
          </a:p>
        </p:txBody>
      </p:sp>
      <p:sp>
        <p:nvSpPr>
          <p:cNvPr id="3" name="内容占位符 2">
            <a:extLst>
              <a:ext uri="{FF2B5EF4-FFF2-40B4-BE49-F238E27FC236}">
                <a16:creationId xmlns:a16="http://schemas.microsoft.com/office/drawing/2014/main" id="{7C7BC3F2-5A60-42AB-BF3E-58E8ED83E01C}"/>
              </a:ext>
            </a:extLst>
          </p:cNvPr>
          <p:cNvSpPr>
            <a:spLocks noGrp="1"/>
          </p:cNvSpPr>
          <p:nvPr>
            <p:ph idx="1"/>
          </p:nvPr>
        </p:nvSpPr>
        <p:spPr/>
        <p:txBody>
          <a:bodyPr/>
          <a:lstStyle/>
          <a:p>
            <a:r>
              <a:rPr lang="en-US" altLang="zh-CN" dirty="0"/>
              <a:t>GUI</a:t>
            </a:r>
          </a:p>
          <a:p>
            <a:pPr lvl="1"/>
            <a:r>
              <a:rPr lang="en-US" altLang="zh-CN" dirty="0"/>
              <a:t>Main window</a:t>
            </a:r>
          </a:p>
          <a:p>
            <a:pPr lvl="1"/>
            <a:r>
              <a:rPr lang="en-US" altLang="zh-CN" dirty="0"/>
              <a:t>Setting</a:t>
            </a:r>
          </a:p>
          <a:p>
            <a:r>
              <a:rPr lang="en-US" altLang="zh-CN" dirty="0"/>
              <a:t>Computer vision</a:t>
            </a:r>
          </a:p>
          <a:p>
            <a:r>
              <a:rPr lang="en-US" altLang="zh-CN" dirty="0"/>
              <a:t>Live2D display</a:t>
            </a:r>
            <a:endParaRPr lang="zh-CN" altLang="en-US" dirty="0"/>
          </a:p>
        </p:txBody>
      </p:sp>
    </p:spTree>
    <p:extLst>
      <p:ext uri="{BB962C8B-B14F-4D97-AF65-F5344CB8AC3E}">
        <p14:creationId xmlns:p14="http://schemas.microsoft.com/office/powerpoint/2010/main" val="294257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39BE8-149E-4E75-AB17-E586D4E39105}"/>
              </a:ext>
            </a:extLst>
          </p:cNvPr>
          <p:cNvSpPr>
            <a:spLocks noGrp="1"/>
          </p:cNvSpPr>
          <p:nvPr>
            <p:ph type="title"/>
          </p:nvPr>
        </p:nvSpPr>
        <p:spPr/>
        <p:txBody>
          <a:bodyPr/>
          <a:lstStyle/>
          <a:p>
            <a:r>
              <a:rPr lang="en-US" altLang="zh-CN" dirty="0"/>
              <a:t>Main window</a:t>
            </a:r>
            <a:endParaRPr lang="zh-CN" altLang="en-US" dirty="0"/>
          </a:p>
        </p:txBody>
      </p:sp>
      <p:sp>
        <p:nvSpPr>
          <p:cNvPr id="3" name="内容占位符 2">
            <a:extLst>
              <a:ext uri="{FF2B5EF4-FFF2-40B4-BE49-F238E27FC236}">
                <a16:creationId xmlns:a16="http://schemas.microsoft.com/office/drawing/2014/main" id="{6C1A62F4-2E21-48C3-B831-4C147E8E23F5}"/>
              </a:ext>
            </a:extLst>
          </p:cNvPr>
          <p:cNvSpPr>
            <a:spLocks noGrp="1"/>
          </p:cNvSpPr>
          <p:nvPr>
            <p:ph idx="1"/>
          </p:nvPr>
        </p:nvSpPr>
        <p:spPr/>
        <p:txBody>
          <a:bodyPr/>
          <a:lstStyle/>
          <a:p>
            <a:r>
              <a:rPr lang="en-US" altLang="zh-CN" dirty="0"/>
              <a:t>Profile and Name</a:t>
            </a:r>
          </a:p>
          <a:p>
            <a:r>
              <a:rPr lang="en-US" altLang="zh-CN" dirty="0"/>
              <a:t>Setting</a:t>
            </a:r>
          </a:p>
          <a:p>
            <a:r>
              <a:rPr lang="en-US" altLang="zh-CN" dirty="0"/>
              <a:t>Call area</a:t>
            </a:r>
          </a:p>
          <a:p>
            <a:r>
              <a:rPr lang="en-US" altLang="zh-CN" dirty="0"/>
              <a:t>Selfie </a:t>
            </a:r>
            <a:endParaRPr lang="zh-CN" altLang="en-US" dirty="0"/>
          </a:p>
        </p:txBody>
      </p:sp>
      <p:pic>
        <p:nvPicPr>
          <p:cNvPr id="4" name="图片 3">
            <a:extLst>
              <a:ext uri="{FF2B5EF4-FFF2-40B4-BE49-F238E27FC236}">
                <a16:creationId xmlns:a16="http://schemas.microsoft.com/office/drawing/2014/main" id="{37B067F4-F5B2-4319-B9CE-051FB4D68502}"/>
              </a:ext>
            </a:extLst>
          </p:cNvPr>
          <p:cNvPicPr>
            <a:picLocks noChangeAspect="1"/>
          </p:cNvPicPr>
          <p:nvPr/>
        </p:nvPicPr>
        <p:blipFill>
          <a:blip r:embed="rId2"/>
          <a:stretch>
            <a:fillRect/>
          </a:stretch>
        </p:blipFill>
        <p:spPr>
          <a:xfrm>
            <a:off x="8629245" y="0"/>
            <a:ext cx="3562755" cy="6858000"/>
          </a:xfrm>
          <a:prstGeom prst="rect">
            <a:avLst/>
          </a:prstGeom>
        </p:spPr>
      </p:pic>
      <p:sp>
        <p:nvSpPr>
          <p:cNvPr id="5" name="矩形 4">
            <a:extLst>
              <a:ext uri="{FF2B5EF4-FFF2-40B4-BE49-F238E27FC236}">
                <a16:creationId xmlns:a16="http://schemas.microsoft.com/office/drawing/2014/main" id="{A607AEAC-BBA5-41DE-AF87-98A9BFA3F27C}"/>
              </a:ext>
            </a:extLst>
          </p:cNvPr>
          <p:cNvSpPr/>
          <p:nvPr/>
        </p:nvSpPr>
        <p:spPr>
          <a:xfrm>
            <a:off x="8629245" y="710214"/>
            <a:ext cx="1713240" cy="6747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20A86450-48DC-402D-97F2-3CFC77EE179F}"/>
              </a:ext>
            </a:extLst>
          </p:cNvPr>
          <p:cNvCxnSpPr>
            <a:cxnSpLocks/>
          </p:cNvCxnSpPr>
          <p:nvPr/>
        </p:nvCxnSpPr>
        <p:spPr>
          <a:xfrm flipV="1">
            <a:off x="3861786" y="1100832"/>
            <a:ext cx="4669655" cy="1038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20503BA-8986-4FD1-9E5F-AC58C2D8B59E}"/>
              </a:ext>
            </a:extLst>
          </p:cNvPr>
          <p:cNvCxnSpPr>
            <a:cxnSpLocks/>
          </p:cNvCxnSpPr>
          <p:nvPr/>
        </p:nvCxnSpPr>
        <p:spPr>
          <a:xfrm flipV="1">
            <a:off x="2325950" y="532661"/>
            <a:ext cx="6391922" cy="2050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1D09E3B-AC82-4413-B232-51CD3AC0EDD3}"/>
              </a:ext>
            </a:extLst>
          </p:cNvPr>
          <p:cNvSpPr/>
          <p:nvPr/>
        </p:nvSpPr>
        <p:spPr>
          <a:xfrm>
            <a:off x="8939814" y="3429000"/>
            <a:ext cx="2982897" cy="22083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42AB186B-8BAF-4296-8E70-FEE83B60F502}"/>
              </a:ext>
            </a:extLst>
          </p:cNvPr>
          <p:cNvCxnSpPr/>
          <p:nvPr/>
        </p:nvCxnSpPr>
        <p:spPr>
          <a:xfrm>
            <a:off x="2467992" y="3123229"/>
            <a:ext cx="6471822" cy="1422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8DF7813-3EB4-469B-89EC-3422532F4989}"/>
              </a:ext>
            </a:extLst>
          </p:cNvPr>
          <p:cNvCxnSpPr/>
          <p:nvPr/>
        </p:nvCxnSpPr>
        <p:spPr>
          <a:xfrm>
            <a:off x="2050742" y="3630967"/>
            <a:ext cx="7815308" cy="251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62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17E88-F6A7-4999-95AD-1D2EF3C72118}"/>
              </a:ext>
            </a:extLst>
          </p:cNvPr>
          <p:cNvSpPr>
            <a:spLocks noGrp="1"/>
          </p:cNvSpPr>
          <p:nvPr>
            <p:ph type="title"/>
          </p:nvPr>
        </p:nvSpPr>
        <p:spPr/>
        <p:txBody>
          <a:bodyPr/>
          <a:lstStyle/>
          <a:p>
            <a:r>
              <a:rPr lang="en-US" altLang="zh-CN" dirty="0"/>
              <a:t>Setting</a:t>
            </a:r>
            <a:endParaRPr lang="zh-CN" altLang="en-US" dirty="0"/>
          </a:p>
        </p:txBody>
      </p:sp>
      <p:sp>
        <p:nvSpPr>
          <p:cNvPr id="3" name="内容占位符 2">
            <a:extLst>
              <a:ext uri="{FF2B5EF4-FFF2-40B4-BE49-F238E27FC236}">
                <a16:creationId xmlns:a16="http://schemas.microsoft.com/office/drawing/2014/main" id="{C14B5D8B-AF2D-4F11-852D-6D283A5F9E4E}"/>
              </a:ext>
            </a:extLst>
          </p:cNvPr>
          <p:cNvSpPr>
            <a:spLocks noGrp="1"/>
          </p:cNvSpPr>
          <p:nvPr>
            <p:ph idx="1"/>
          </p:nvPr>
        </p:nvSpPr>
        <p:spPr/>
        <p:txBody>
          <a:bodyPr/>
          <a:lstStyle/>
          <a:p>
            <a:r>
              <a:rPr lang="en-US" altLang="zh-CN" dirty="0"/>
              <a:t>Default values</a:t>
            </a:r>
          </a:p>
          <a:p>
            <a:r>
              <a:rPr lang="en-US" altLang="zh-CN" dirty="0"/>
              <a:t>Device settings</a:t>
            </a:r>
          </a:p>
          <a:p>
            <a:r>
              <a:rPr lang="en-US" altLang="zh-CN" dirty="0"/>
              <a:t>Debug Settings</a:t>
            </a:r>
            <a:endParaRPr lang="zh-CN" altLang="en-US" dirty="0"/>
          </a:p>
        </p:txBody>
      </p:sp>
      <p:pic>
        <p:nvPicPr>
          <p:cNvPr id="4" name="图片 3" descr="手机截图图社交软件的信息&#10;&#10;描述已自动生成">
            <a:extLst>
              <a:ext uri="{FF2B5EF4-FFF2-40B4-BE49-F238E27FC236}">
                <a16:creationId xmlns:a16="http://schemas.microsoft.com/office/drawing/2014/main" id="{1ECA760E-0388-4445-AE28-E91B4CBB1950}"/>
              </a:ext>
            </a:extLst>
          </p:cNvPr>
          <p:cNvPicPr>
            <a:picLocks noChangeAspect="1"/>
          </p:cNvPicPr>
          <p:nvPr/>
        </p:nvPicPr>
        <p:blipFill>
          <a:blip r:embed="rId2"/>
          <a:stretch>
            <a:fillRect/>
          </a:stretch>
        </p:blipFill>
        <p:spPr>
          <a:xfrm>
            <a:off x="6267450" y="1027906"/>
            <a:ext cx="5924550" cy="5791200"/>
          </a:xfrm>
          <a:prstGeom prst="rect">
            <a:avLst/>
          </a:prstGeom>
        </p:spPr>
      </p:pic>
      <p:cxnSp>
        <p:nvCxnSpPr>
          <p:cNvPr id="6" name="直接箭头连接符 5">
            <a:extLst>
              <a:ext uri="{FF2B5EF4-FFF2-40B4-BE49-F238E27FC236}">
                <a16:creationId xmlns:a16="http://schemas.microsoft.com/office/drawing/2014/main" id="{D1798FFE-1058-4431-AF24-1DC38CE5BFD8}"/>
              </a:ext>
            </a:extLst>
          </p:cNvPr>
          <p:cNvCxnSpPr/>
          <p:nvPr/>
        </p:nvCxnSpPr>
        <p:spPr>
          <a:xfrm>
            <a:off x="3435658" y="2079228"/>
            <a:ext cx="4012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2988EC6-AB6E-4B0B-B8A0-39EB17A9B9EA}"/>
              </a:ext>
            </a:extLst>
          </p:cNvPr>
          <p:cNvCxnSpPr/>
          <p:nvPr/>
        </p:nvCxnSpPr>
        <p:spPr>
          <a:xfrm>
            <a:off x="3435658" y="2086252"/>
            <a:ext cx="4039340" cy="32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68E2D79-3891-4553-B24C-F055ED700F4A}"/>
              </a:ext>
            </a:extLst>
          </p:cNvPr>
          <p:cNvCxnSpPr/>
          <p:nvPr/>
        </p:nvCxnSpPr>
        <p:spPr>
          <a:xfrm>
            <a:off x="3435658" y="2079228"/>
            <a:ext cx="4012707" cy="1596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81A8363-C1E1-450D-8EE8-BB0D74BD93DF}"/>
              </a:ext>
            </a:extLst>
          </p:cNvPr>
          <p:cNvCxnSpPr/>
          <p:nvPr/>
        </p:nvCxnSpPr>
        <p:spPr>
          <a:xfrm>
            <a:off x="3435658" y="2072205"/>
            <a:ext cx="4012707" cy="185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21B648C-D577-4902-8F64-CEFD267C448F}"/>
              </a:ext>
            </a:extLst>
          </p:cNvPr>
          <p:cNvCxnSpPr/>
          <p:nvPr/>
        </p:nvCxnSpPr>
        <p:spPr>
          <a:xfrm>
            <a:off x="3435658" y="2079228"/>
            <a:ext cx="6636798" cy="184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07DC611-2130-4BD0-8B30-EDC609714FA9}"/>
              </a:ext>
            </a:extLst>
          </p:cNvPr>
          <p:cNvCxnSpPr/>
          <p:nvPr/>
        </p:nvCxnSpPr>
        <p:spPr>
          <a:xfrm>
            <a:off x="3435658" y="2086252"/>
            <a:ext cx="5885895" cy="2210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3C9CB49-E98E-45C3-A418-88D81615E0EA}"/>
              </a:ext>
            </a:extLst>
          </p:cNvPr>
          <p:cNvCxnSpPr/>
          <p:nvPr/>
        </p:nvCxnSpPr>
        <p:spPr>
          <a:xfrm>
            <a:off x="3435658" y="2592280"/>
            <a:ext cx="4243526" cy="506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9F97C1A6-FD75-45C7-9FE5-F72386379252}"/>
              </a:ext>
            </a:extLst>
          </p:cNvPr>
          <p:cNvCxnSpPr/>
          <p:nvPr/>
        </p:nvCxnSpPr>
        <p:spPr>
          <a:xfrm>
            <a:off x="3435658" y="2580605"/>
            <a:ext cx="4589756" cy="2216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FE401BD-729B-4CD6-9EC7-80ABAFCCBF73}"/>
              </a:ext>
            </a:extLst>
          </p:cNvPr>
          <p:cNvCxnSpPr/>
          <p:nvPr/>
        </p:nvCxnSpPr>
        <p:spPr>
          <a:xfrm>
            <a:off x="3435658" y="2592280"/>
            <a:ext cx="6977849" cy="2228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23B6EE89-E603-4D3B-8869-0E2B4F42C582}"/>
              </a:ext>
            </a:extLst>
          </p:cNvPr>
          <p:cNvSpPr/>
          <p:nvPr/>
        </p:nvSpPr>
        <p:spPr>
          <a:xfrm>
            <a:off x="6515100" y="5095783"/>
            <a:ext cx="5354345" cy="7989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0800B539-E82C-4D40-8D78-2E657AAB6813}"/>
              </a:ext>
            </a:extLst>
          </p:cNvPr>
          <p:cNvCxnSpPr/>
          <p:nvPr/>
        </p:nvCxnSpPr>
        <p:spPr>
          <a:xfrm>
            <a:off x="3586579" y="3109982"/>
            <a:ext cx="2928521" cy="19858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23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FB1E9-C331-41EA-9171-FF697CF72667}"/>
              </a:ext>
            </a:extLst>
          </p:cNvPr>
          <p:cNvSpPr>
            <a:spLocks noGrp="1"/>
          </p:cNvSpPr>
          <p:nvPr>
            <p:ph type="title"/>
          </p:nvPr>
        </p:nvSpPr>
        <p:spPr/>
        <p:txBody>
          <a:bodyPr/>
          <a:lstStyle/>
          <a:p>
            <a:r>
              <a:rPr lang="en-US" altLang="zh-CN" dirty="0"/>
              <a:t>Computer vision</a:t>
            </a:r>
            <a:endParaRPr lang="zh-CN" altLang="en-US" dirty="0"/>
          </a:p>
        </p:txBody>
      </p:sp>
      <p:sp>
        <p:nvSpPr>
          <p:cNvPr id="3" name="内容占位符 2">
            <a:extLst>
              <a:ext uri="{FF2B5EF4-FFF2-40B4-BE49-F238E27FC236}">
                <a16:creationId xmlns:a16="http://schemas.microsoft.com/office/drawing/2014/main" id="{7082EF66-A3EB-4B73-858F-60FC632CE6AE}"/>
              </a:ext>
            </a:extLst>
          </p:cNvPr>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1F7652A5-F4A8-4962-B255-A5A5D82CCDBA}"/>
              </a:ext>
            </a:extLst>
          </p:cNvPr>
          <p:cNvPicPr>
            <a:picLocks noChangeAspect="1"/>
          </p:cNvPicPr>
          <p:nvPr/>
        </p:nvPicPr>
        <p:blipFill rotWithShape="1">
          <a:blip r:embed="rId2"/>
          <a:srcRect l="2403" t="6963" r="8107" b="7432"/>
          <a:stretch/>
        </p:blipFill>
        <p:spPr>
          <a:xfrm>
            <a:off x="1009095" y="1550249"/>
            <a:ext cx="10173810" cy="5289719"/>
          </a:xfrm>
          <a:prstGeom prst="rect">
            <a:avLst/>
          </a:prstGeom>
        </p:spPr>
      </p:pic>
    </p:spTree>
    <p:extLst>
      <p:ext uri="{BB962C8B-B14F-4D97-AF65-F5344CB8AC3E}">
        <p14:creationId xmlns:p14="http://schemas.microsoft.com/office/powerpoint/2010/main" val="188257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0990F-8B1E-47E4-9A25-745E5CF358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56AC162-F28E-4823-86B6-BF0EFFA9D042}"/>
              </a:ext>
            </a:extLst>
          </p:cNvPr>
          <p:cNvSpPr>
            <a:spLocks noGrp="1"/>
          </p:cNvSpPr>
          <p:nvPr>
            <p:ph idx="1"/>
          </p:nvPr>
        </p:nvSpPr>
        <p:spPr>
          <a:xfrm>
            <a:off x="838200" y="1825625"/>
            <a:ext cx="4301971" cy="4351338"/>
          </a:xfrm>
        </p:spPr>
        <p:txBody>
          <a:bodyPr/>
          <a:lstStyle/>
          <a:p>
            <a:r>
              <a:rPr lang="en-US" altLang="zh-CN" dirty="0"/>
              <a:t>Facial recognition</a:t>
            </a:r>
          </a:p>
          <a:p>
            <a:pPr marL="457200" lvl="1" indent="0">
              <a:buNone/>
            </a:pPr>
            <a:r>
              <a:rPr lang="en-US" altLang="zh-CN" dirty="0"/>
              <a:t>(Not shown)</a:t>
            </a:r>
          </a:p>
          <a:p>
            <a:r>
              <a:rPr lang="en-US" altLang="zh-CN" dirty="0"/>
              <a:t>Facial Landmark detection</a:t>
            </a:r>
          </a:p>
          <a:p>
            <a:pPr marL="457200" lvl="1" indent="0">
              <a:buNone/>
            </a:pPr>
            <a:r>
              <a:rPr lang="en-US" altLang="zh-CN" dirty="0"/>
              <a:t>(Red dots)</a:t>
            </a:r>
          </a:p>
          <a:p>
            <a:r>
              <a:rPr lang="en-US" altLang="zh-CN" dirty="0"/>
              <a:t>Iris detection</a:t>
            </a:r>
          </a:p>
          <a:p>
            <a:pPr marL="457200" lvl="1" indent="0">
              <a:buNone/>
            </a:pPr>
            <a:r>
              <a:rPr lang="en-US" altLang="zh-CN" dirty="0"/>
              <a:t>(Blue dots)</a:t>
            </a:r>
          </a:p>
          <a:p>
            <a:endParaRPr lang="en-US" altLang="zh-CN" dirty="0"/>
          </a:p>
        </p:txBody>
      </p:sp>
      <p:pic>
        <p:nvPicPr>
          <p:cNvPr id="4" name="图片 3">
            <a:extLst>
              <a:ext uri="{FF2B5EF4-FFF2-40B4-BE49-F238E27FC236}">
                <a16:creationId xmlns:a16="http://schemas.microsoft.com/office/drawing/2014/main" id="{187D6180-35E3-405A-8594-E864B5161DC7}"/>
              </a:ext>
            </a:extLst>
          </p:cNvPr>
          <p:cNvPicPr>
            <a:picLocks noChangeAspect="1"/>
          </p:cNvPicPr>
          <p:nvPr/>
        </p:nvPicPr>
        <p:blipFill rotWithShape="1">
          <a:blip r:embed="rId2"/>
          <a:srcRect l="24611" t="5087" r="16626" b="8532"/>
          <a:stretch/>
        </p:blipFill>
        <p:spPr>
          <a:xfrm>
            <a:off x="5213040" y="1287261"/>
            <a:ext cx="6978960" cy="5576133"/>
          </a:xfrm>
          <a:prstGeom prst="rect">
            <a:avLst/>
          </a:prstGeom>
        </p:spPr>
      </p:pic>
      <p:sp>
        <p:nvSpPr>
          <p:cNvPr id="5" name="矩形 4">
            <a:extLst>
              <a:ext uri="{FF2B5EF4-FFF2-40B4-BE49-F238E27FC236}">
                <a16:creationId xmlns:a16="http://schemas.microsoft.com/office/drawing/2014/main" id="{7004DE7F-FAB2-44D0-9DA6-F1F6D7CC0C07}"/>
              </a:ext>
            </a:extLst>
          </p:cNvPr>
          <p:cNvSpPr/>
          <p:nvPr/>
        </p:nvSpPr>
        <p:spPr>
          <a:xfrm>
            <a:off x="8105313" y="3027285"/>
            <a:ext cx="2041864" cy="247687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3525BA58-E97D-4118-B29F-C11DF865BD9B}"/>
              </a:ext>
            </a:extLst>
          </p:cNvPr>
          <p:cNvCxnSpPr/>
          <p:nvPr/>
        </p:nvCxnSpPr>
        <p:spPr>
          <a:xfrm>
            <a:off x="3870664" y="2104008"/>
            <a:ext cx="4234649" cy="10471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2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C7B60-5B35-4B52-ABDB-32B8CBEEC731}"/>
              </a:ext>
            </a:extLst>
          </p:cNvPr>
          <p:cNvSpPr>
            <a:spLocks noGrp="1"/>
          </p:cNvSpPr>
          <p:nvPr>
            <p:ph type="title"/>
          </p:nvPr>
        </p:nvSpPr>
        <p:spPr/>
        <p:txBody>
          <a:bodyPr/>
          <a:lstStyle/>
          <a:p>
            <a:r>
              <a:rPr lang="en-US" altLang="zh-CN" dirty="0"/>
              <a:t>Parse to Live2D motion data</a:t>
            </a:r>
            <a:endParaRPr lang="zh-CN" altLang="en-US" dirty="0"/>
          </a:p>
        </p:txBody>
      </p:sp>
      <p:sp>
        <p:nvSpPr>
          <p:cNvPr id="3" name="内容占位符 2">
            <a:extLst>
              <a:ext uri="{FF2B5EF4-FFF2-40B4-BE49-F238E27FC236}">
                <a16:creationId xmlns:a16="http://schemas.microsoft.com/office/drawing/2014/main" id="{D9E40EDE-F48C-4359-B3F1-5F4DE994BB38}"/>
              </a:ext>
            </a:extLst>
          </p:cNvPr>
          <p:cNvSpPr>
            <a:spLocks noGrp="1"/>
          </p:cNvSpPr>
          <p:nvPr>
            <p:ph idx="1"/>
          </p:nvPr>
        </p:nvSpPr>
        <p:spPr>
          <a:xfrm>
            <a:off x="838200" y="1825625"/>
            <a:ext cx="8731928" cy="4351338"/>
          </a:xfrm>
        </p:spPr>
        <p:txBody>
          <a:bodyPr/>
          <a:lstStyle/>
          <a:p>
            <a:r>
              <a:rPr lang="en-US" altLang="zh-CN" dirty="0"/>
              <a:t>Implicitly translate dots into these data that Live2D reads</a:t>
            </a:r>
            <a:endParaRPr lang="zh-CN" altLang="en-US" dirty="0"/>
          </a:p>
        </p:txBody>
      </p:sp>
      <p:pic>
        <p:nvPicPr>
          <p:cNvPr id="4" name="图片 3">
            <a:extLst>
              <a:ext uri="{FF2B5EF4-FFF2-40B4-BE49-F238E27FC236}">
                <a16:creationId xmlns:a16="http://schemas.microsoft.com/office/drawing/2014/main" id="{B57117F0-2BEF-4624-A73C-DA433A655C68}"/>
              </a:ext>
            </a:extLst>
          </p:cNvPr>
          <p:cNvPicPr>
            <a:picLocks noChangeAspect="1"/>
          </p:cNvPicPr>
          <p:nvPr/>
        </p:nvPicPr>
        <p:blipFill rotWithShape="1">
          <a:blip r:embed="rId2"/>
          <a:srcRect t="-36" r="75550" b="1"/>
          <a:stretch/>
        </p:blipFill>
        <p:spPr>
          <a:xfrm>
            <a:off x="9705693" y="967982"/>
            <a:ext cx="2486307" cy="5293658"/>
          </a:xfrm>
          <a:prstGeom prst="rect">
            <a:avLst/>
          </a:prstGeom>
        </p:spPr>
      </p:pic>
    </p:spTree>
    <p:extLst>
      <p:ext uri="{BB962C8B-B14F-4D97-AF65-F5344CB8AC3E}">
        <p14:creationId xmlns:p14="http://schemas.microsoft.com/office/powerpoint/2010/main" val="66194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86F7F-46EE-4B97-B570-8EE32E806395}"/>
              </a:ext>
            </a:extLst>
          </p:cNvPr>
          <p:cNvSpPr>
            <a:spLocks noGrp="1"/>
          </p:cNvSpPr>
          <p:nvPr>
            <p:ph type="title"/>
          </p:nvPr>
        </p:nvSpPr>
        <p:spPr/>
        <p:txBody>
          <a:bodyPr/>
          <a:lstStyle/>
          <a:p>
            <a:r>
              <a:rPr lang="en-US" altLang="zh-CN" dirty="0"/>
              <a:t>Live2D</a:t>
            </a:r>
            <a:endParaRPr lang="zh-CN" altLang="en-US" dirty="0"/>
          </a:p>
        </p:txBody>
      </p:sp>
      <p:sp>
        <p:nvSpPr>
          <p:cNvPr id="3" name="内容占位符 2">
            <a:extLst>
              <a:ext uri="{FF2B5EF4-FFF2-40B4-BE49-F238E27FC236}">
                <a16:creationId xmlns:a16="http://schemas.microsoft.com/office/drawing/2014/main" id="{A1C04E87-BE61-4189-977F-C8898BEBC1E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3702227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319</Words>
  <Application>Microsoft Office PowerPoint</Application>
  <PresentationFormat>宽屏</PresentationFormat>
  <Paragraphs>48</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H26：Live2D Video Chat </vt:lpstr>
      <vt:lpstr> Project objectives </vt:lpstr>
      <vt:lpstr> Features incorporated </vt:lpstr>
      <vt:lpstr>Main window</vt:lpstr>
      <vt:lpstr>Setting</vt:lpstr>
      <vt:lpstr>Computer vision</vt:lpstr>
      <vt:lpstr>PowerPoint 演示文稿</vt:lpstr>
      <vt:lpstr>Parse to Live2D motion data</vt:lpstr>
      <vt:lpstr>Live2D</vt:lpstr>
      <vt:lpstr> OOP design</vt:lpstr>
      <vt:lpstr>Data structures used </vt:lpstr>
      <vt:lpstr>External libraries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H26：Live2D Video Chat </dc:title>
  <dc:creator>Lu Junxian</dc:creator>
  <cp:lastModifiedBy>Lu Junxian</cp:lastModifiedBy>
  <cp:revision>28</cp:revision>
  <dcterms:created xsi:type="dcterms:W3CDTF">2019-12-15T14:33:05Z</dcterms:created>
  <dcterms:modified xsi:type="dcterms:W3CDTF">2019-12-16T14:06:02Z</dcterms:modified>
</cp:coreProperties>
</file>