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Sp+8AsBISFp6dovH6QGAkPkk9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Montserrat-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Montserrat-italic.fntdata"/><Relationship Id="rId21" Type="http://schemas.openxmlformats.org/officeDocument/2006/relationships/slide" Target="slides/slide17.xml"/><Relationship Id="rId43" Type="http://schemas.openxmlformats.org/officeDocument/2006/relationships/font" Target="fonts/Montserrat-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8913493d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8913493db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c8913493db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8913493d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8913493db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c8913493db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2c33f88ac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Thanks Zhiming. In this next section we will share some of our key findings.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But before that, we will be using boxplots to understand our weather and tourism data, so it’s timely now for us to give a very quick primer on what they are.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Boxplots are a way to visualise the distribution of data. The data is first sorted and then arranged into 4 groups which form the box and whiskers. 25% of our data lies in the whisker from the left hand side to Q1, 25% in the box from Q1 to Q2, 25% in the box from Q2 to Q3, and Q3 to the end of the whisker on the right.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lines dividing the groups are called </a:t>
            </a:r>
            <a:r>
              <a:rPr i="1" lang="en-US" sz="1100"/>
              <a:t>quartiles</a:t>
            </a:r>
            <a:r>
              <a:rPr lang="en-US" sz="1100">
                <a:latin typeface="Arial"/>
                <a:ea typeface="Arial"/>
                <a:cs typeface="Arial"/>
                <a:sym typeface="Arial"/>
              </a:rPr>
              <a:t>. The median marks the mid-point of the data and is shown by the line that divides the box into two parts.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83" name="Google Shape;183;g1c2c33f88ac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One of the research questions we had was to understand which months are better or worse for outdoor activities. We studied rainfall and temperature separately. To visualise Singapore’s monthly rainfall patterns more easily, we created boxplots for rainfall amount and number of rainy days to see which months have the highest and lowest rainfall, since that directly affects whether tourists can spend their day outdoors and purchase tickets to places such as the zoo or Universal Studios.</a:t>
            </a:r>
            <a:endParaRPr/>
          </a:p>
          <a:p>
            <a:pPr indent="0" lvl="0" marL="0" rtl="0" algn="l">
              <a:lnSpc>
                <a:spcPct val="115000"/>
              </a:lnSpc>
              <a:spcBef>
                <a:spcPts val="0"/>
              </a:spcBef>
              <a:spcAft>
                <a:spcPts val="0"/>
              </a:spcAft>
              <a:buNone/>
            </a:pPr>
            <a:r>
              <a:rPr lang="en-US"/>
              <a:t> </a:t>
            </a:r>
            <a:endParaRPr/>
          </a:p>
          <a:p>
            <a:pPr indent="0" lvl="0" marL="0" rtl="0" algn="l">
              <a:lnSpc>
                <a:spcPct val="115000"/>
              </a:lnSpc>
              <a:spcBef>
                <a:spcPts val="0"/>
              </a:spcBef>
              <a:spcAft>
                <a:spcPts val="0"/>
              </a:spcAft>
              <a:buNone/>
            </a:pPr>
            <a:r>
              <a:rPr lang="en-US"/>
              <a:t>The trends here indicate that the monsoon months of Nov to Jan see higher rainfall and more days of rain, while the months of Feb and Mar are our driest months. Something to note is also that the possibility of rain is always present even when it’s not monsoon season – on average, we can expect rainfall on at least 15 days each month (except in Feb and Mar).</a:t>
            </a:r>
            <a:endParaRPr/>
          </a:p>
          <a:p>
            <a:pPr indent="0" lvl="0" marL="0" rtl="0" algn="l">
              <a:lnSpc>
                <a:spcPct val="115000"/>
              </a:lnSpc>
              <a:spcBef>
                <a:spcPts val="0"/>
              </a:spcBef>
              <a:spcAft>
                <a:spcPts val="0"/>
              </a:spcAft>
              <a:buNone/>
            </a:pPr>
            <a:r>
              <a:rPr lang="en-US"/>
              <a:t> </a:t>
            </a:r>
            <a:endParaRPr/>
          </a:p>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Now that we have an idea of the rainfall patterns by month, what about the temperatures? Which months are too hot to be outdoors, or don’t have enough sunshine which indicate high cloud cover or rain?</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lnSpc>
                <a:spcPct val="115000"/>
              </a:lnSpc>
              <a:spcBef>
                <a:spcPts val="0"/>
              </a:spcBef>
              <a:spcAft>
                <a:spcPts val="0"/>
              </a:spcAft>
              <a:buClr>
                <a:schemeClr val="dk1"/>
              </a:buClr>
              <a:buSzPts val="1100"/>
              <a:buFont typeface="Arial"/>
              <a:buNone/>
            </a:pPr>
            <a:r>
              <a:rPr lang="en-US"/>
              <a:t>We can see here that our temperatures peak in the middle of the year, in the months of Apr to Jun, where it’s really best to avoid spending extended periods outdoors with no shade. The year-end months have the lowest temperatures, which is aligned with our previous finding on the high incidence and volume of rainfall during those months which will cool down surface temperatures.</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lnSpc>
                <a:spcPct val="115000"/>
              </a:lnSpc>
              <a:spcBef>
                <a:spcPts val="0"/>
              </a:spcBef>
              <a:spcAft>
                <a:spcPts val="0"/>
              </a:spcAft>
              <a:buClr>
                <a:schemeClr val="dk1"/>
              </a:buClr>
              <a:buSzPts val="1100"/>
              <a:buFont typeface="Arial"/>
              <a:buNone/>
            </a:pPr>
            <a:r>
              <a:rPr lang="en-US"/>
              <a:t> The months with most hours of sun are Feb and Mar, then throughout the middle of the year it stays quite constant before the number of sunshine hours starts to gradually drop from Sep to Dec. This corresponds nicely with the higher rainfall expected in that period, which comes with higher cloud cover and therefore also fewer hours of sunshine.</a:t>
            </a:r>
            <a:endParaRPr/>
          </a:p>
          <a:p>
            <a:pPr indent="0" lvl="0" marL="0" rtl="0" algn="l">
              <a:spcBef>
                <a:spcPts val="0"/>
              </a:spcBef>
              <a:spcAft>
                <a:spcPts val="0"/>
              </a:spcAft>
              <a:buNone/>
            </a:pPr>
            <a:r>
              <a:t/>
            </a:r>
            <a:endParaRPr/>
          </a:p>
        </p:txBody>
      </p:sp>
      <p:sp>
        <p:nvSpPr>
          <p:cNvPr id="218" name="Google Shape;21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To answer another one of our research questions on whether Singapore has gotten rainier or warmer in the last four 4 decades, we plotted the average annual rainfall amount and number of rainy days in the last 40 years to make observations about longitudinal trends. While there weren’t major increases or decreases for rainfall amount or number of rainy days, since 2015 there does seem to be more erratic rainfall patterns – certain years see a much lower amount of rainfall while others recorded a much higher amount than the average, which might mean it will get harder to make accurate weather predictions.</a:t>
            </a:r>
            <a:endParaRPr/>
          </a:p>
          <a:p>
            <a:pPr indent="0" lvl="0" marL="0" rtl="0" algn="l">
              <a:spcBef>
                <a:spcPts val="0"/>
              </a:spcBef>
              <a:spcAft>
                <a:spcPts val="0"/>
              </a:spcAft>
              <a:buNone/>
            </a:pPr>
            <a:r>
              <a:t/>
            </a:r>
            <a:endParaRPr/>
          </a:p>
        </p:txBody>
      </p:sp>
      <p:sp>
        <p:nvSpPr>
          <p:cNvPr id="230" name="Google Shape;23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Are there specific months that are contributing to higher or lower rainfall? This chart shows the rainfall data by month grouped by decade. There are not much changes in terms of monthly rainfall amount, but we’re seeing a slightly higher number of rainy days during the year-end months of Oct to Dec in recent decades. This would mean lower likelihood of non-rainy days for tourists looking to spend time outdoors if they visit at the end of the year.</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A similar line graph was done to look at surface temperatures in Singapore over the last 40 years. This time, we see a clear upward trend, indicating that Singapore has actually gotten warmer over time. </a:t>
            </a:r>
            <a:endParaRPr/>
          </a:p>
          <a:p>
            <a:pPr indent="0" lvl="0" marL="0" rtl="0" algn="l">
              <a:spcBef>
                <a:spcPts val="0"/>
              </a:spcBef>
              <a:spcAft>
                <a:spcPts val="0"/>
              </a:spcAft>
              <a:buNone/>
            </a:pPr>
            <a:r>
              <a:t/>
            </a:r>
            <a:endParaRPr/>
          </a:p>
        </p:txBody>
      </p:sp>
      <p:sp>
        <p:nvSpPr>
          <p:cNvPr id="258" name="Google Shape;25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Which are the months recording higher temperatures? The increase is fairly uniform across all months, and one point of </a:t>
            </a:r>
            <a:r>
              <a:rPr lang="en-US"/>
              <a:t>concern is that that Singapore’s hottest months of Apr-Jun are actually getting warmer, which means that the risk of heat-related health problems while spending extended time outdoors is likely to increase in the future. The higher temperatures could be due to climate change, as well as the urban heat island effect that Zhiming mentioned earlier as part our external research. </a:t>
            </a:r>
            <a:endParaRPr/>
          </a:p>
          <a:p>
            <a:pPr indent="0" lvl="0" marL="0" rtl="0" algn="l">
              <a:spcBef>
                <a:spcPts val="0"/>
              </a:spcBef>
              <a:spcAft>
                <a:spcPts val="0"/>
              </a:spcAft>
              <a:buNone/>
            </a:pPr>
            <a:r>
              <a:t/>
            </a:r>
            <a:endParaRPr/>
          </a:p>
        </p:txBody>
      </p:sp>
      <p:sp>
        <p:nvSpPr>
          <p:cNvPr id="269" name="Google Shape;26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2c33f88ac_6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c2c33f88ac_6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also looked at tourism data so that we could add more value to the subsequent insights and come up with more relevant recommendations for the STB Marketing Division.</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a:t>
            </a:r>
            <a:r>
              <a:rPr lang="en-US"/>
              <a:t>If we zoom into the top 5 countries of origin for international visitors, we note that tourists from these countries tend to visit us at different times of the year, in line with their respective country holidays and festivals.</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lnSpc>
                <a:spcPct val="115000"/>
              </a:lnSpc>
              <a:spcBef>
                <a:spcPts val="0"/>
              </a:spcBef>
              <a:spcAft>
                <a:spcPts val="0"/>
              </a:spcAft>
              <a:buClr>
                <a:schemeClr val="dk1"/>
              </a:buClr>
              <a:buSzPts val="1100"/>
              <a:buFont typeface="Arial"/>
              <a:buNone/>
            </a:pPr>
            <a:r>
              <a:rPr lang="en-US"/>
              <a:t>We want to take these nuances into consideration when coming up with specific recommendations and next steps, which my teammate Sunil will elaborate on.</a:t>
            </a:r>
            <a:endParaRPr/>
          </a:p>
          <a:p>
            <a:pPr indent="0" lvl="0" marL="0" rtl="0" algn="l">
              <a:spcBef>
                <a:spcPts val="0"/>
              </a:spcBef>
              <a:spcAft>
                <a:spcPts val="0"/>
              </a:spcAft>
              <a:buNone/>
            </a:pPr>
            <a:r>
              <a:t/>
            </a:r>
            <a:endParaRPr/>
          </a:p>
        </p:txBody>
      </p:sp>
      <p:sp>
        <p:nvSpPr>
          <p:cNvPr id="282" name="Google Shape;282;g1c2c33f88ac_6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Thanks Keng Hui. Hi, I’m Sunil and I’ll be running </a:t>
            </a:r>
            <a:r>
              <a:rPr lang="en-US"/>
              <a:t>through</a:t>
            </a:r>
            <a:r>
              <a:rPr lang="en-US"/>
              <a:t> with you our </a:t>
            </a:r>
            <a:r>
              <a:rPr lang="en-US"/>
              <a:t>recommendations</a:t>
            </a:r>
            <a:r>
              <a:rPr lang="en-US"/>
              <a:t> as well as some additional insights we found during our analysis process. These recommendations will be based on the three key questions mentioned earlier. </a:t>
            </a:r>
            <a:endParaRPr/>
          </a:p>
        </p:txBody>
      </p:sp>
      <p:sp>
        <p:nvSpPr>
          <p:cNvPr id="296" name="Google Shape;2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the first question on whether Singapore has gotten warmer over the past 40 years, the answer is yes. As Keng Hui mentioned </a:t>
            </a:r>
            <a:r>
              <a:rPr lang="en-US"/>
              <a:t>earlier</a:t>
            </a:r>
            <a:r>
              <a:rPr lang="en-US"/>
              <a:t>, there is a clear uptrend in temperature over the years. As the trend is likely to continue based on research, we should focus on educating tourists as well as the general public in Singapore about the dangers of spending to much time outdoors.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06bf2b0f4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Emphasis can also be made on the summer months, where the temperature is highest. </a:t>
            </a:r>
            <a:endParaRPr/>
          </a:p>
          <a:p>
            <a:pPr indent="0" lvl="0" marL="0" rtl="0" algn="l">
              <a:spcBef>
                <a:spcPts val="0"/>
              </a:spcBef>
              <a:spcAft>
                <a:spcPts val="0"/>
              </a:spcAft>
              <a:buNone/>
            </a:pPr>
            <a:r>
              <a:t/>
            </a:r>
            <a:endParaRPr/>
          </a:p>
        </p:txBody>
      </p:sp>
      <p:sp>
        <p:nvSpPr>
          <p:cNvPr id="312" name="Google Shape;312;g1d06bf2b0f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d06bf2b0f4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has Singapore gotten rainier? Well, not really. </a:t>
            </a:r>
            <a:endParaRPr/>
          </a:p>
        </p:txBody>
      </p:sp>
      <p:sp>
        <p:nvSpPr>
          <p:cNvPr id="327" name="Google Shape;327;g1d06bf2b0f4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06bf2b0f4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However, Singapore is definitely experiencing higher rainfall during November to January. </a:t>
            </a:r>
            <a:endParaRPr/>
          </a:p>
        </p:txBody>
      </p:sp>
      <p:sp>
        <p:nvSpPr>
          <p:cNvPr id="336" name="Google Shape;336;g1d06bf2b0f4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which months are best for outdoor activities? Based on our analysis, this would be Feb to Mar and Aug to Oct. Compared to the other months, these period are less likely to be very sunny or rainy and the temperature is reasonable. Basically, the weather is more predictable during these periods.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Nov-Jan are definitely not great for outdoor activities. </a:t>
            </a:r>
            <a:r>
              <a:rPr lang="en-US"/>
              <a:t>As we all also observed ourselves, “ponding” is definitely a risk here. </a:t>
            </a:r>
            <a:endParaRPr/>
          </a:p>
        </p:txBody>
      </p:sp>
      <p:sp>
        <p:nvSpPr>
          <p:cNvPr id="347" name="Google Shape;3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Lastly, what do our findings mean for tourists looking for a fun day out? Well, they should try to plan their trips in Feb-March or Aug-Oct. Light airy cloths, hats and sunscreen are also recommended. If they are visiting during Apr-Jul, they should take caution of the higher heat, hydrate frequently and find some shade. And if they’re travelling between Nov-Jan, then best be prepared for wet weather and plan for more indoor activities. </a:t>
            </a:r>
            <a:endParaRPr/>
          </a:p>
        </p:txBody>
      </p:sp>
      <p:sp>
        <p:nvSpPr>
          <p:cNvPr id="376" name="Google Shape;3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this </a:t>
            </a:r>
            <a:r>
              <a:rPr lang="en-US"/>
              <a:t>concludes</a:t>
            </a:r>
            <a:r>
              <a:rPr lang="en-US"/>
              <a:t> the presentation for the initial problem statement. However, we would like to take some time to run </a:t>
            </a:r>
            <a:r>
              <a:rPr lang="en-US"/>
              <a:t>through with you some additional insights and points for future consideration that we found. </a:t>
            </a:r>
            <a:endParaRPr/>
          </a:p>
        </p:txBody>
      </p:sp>
      <p:sp>
        <p:nvSpPr>
          <p:cNvPr id="392" name="Google Shape;3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During our analysis, we also looked at visitorship data and identified the top five countries of origin. It might make sense for the team to have a dedicated webpage for visitors from these countries with tailored information for them. For example, we could suggest what to pack, activities to do, attractions to see and also perform targeted </a:t>
            </a:r>
            <a:r>
              <a:rPr lang="en-US"/>
              <a:t>marketing</a:t>
            </a:r>
            <a:r>
              <a:rPr lang="en-US"/>
              <a:t>. </a:t>
            </a:r>
            <a:endParaRPr/>
          </a:p>
        </p:txBody>
      </p:sp>
      <p:sp>
        <p:nvSpPr>
          <p:cNvPr id="398" name="Google Shape;3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 the marketing team feels that the visitorship data would be useful, in a future engagement </a:t>
            </a:r>
            <a:r>
              <a:rPr lang="en-US"/>
              <a:t>with our team</a:t>
            </a:r>
            <a:r>
              <a:rPr lang="en-US"/>
              <a:t>, we could perform a further analysis. Here we have a brief example. We could look into the motivations for specific country peak periods, which would allow us to recommend more specific activities and ensure enough </a:t>
            </a:r>
            <a:r>
              <a:rPr lang="en-US"/>
              <a:t>resources</a:t>
            </a:r>
            <a:r>
              <a:rPr lang="en-US"/>
              <a:t> are available. </a:t>
            </a:r>
            <a:endParaRPr/>
          </a:p>
          <a:p>
            <a:pPr indent="0" lvl="0" marL="0" rtl="0" algn="l">
              <a:spcBef>
                <a:spcPts val="0"/>
              </a:spcBef>
              <a:spcAft>
                <a:spcPts val="0"/>
              </a:spcAft>
              <a:buNone/>
            </a:pPr>
            <a:r>
              <a:t/>
            </a:r>
            <a:endParaRPr/>
          </a:p>
          <a:p>
            <a:pPr indent="-228600" lvl="1" marL="685800" rtl="0" algn="l">
              <a:lnSpc>
                <a:spcPct val="90000"/>
              </a:lnSpc>
              <a:spcBef>
                <a:spcPts val="500"/>
              </a:spcBef>
              <a:spcAft>
                <a:spcPts val="0"/>
              </a:spcAft>
              <a:buClr>
                <a:srgbClr val="373545"/>
              </a:buClr>
              <a:buSzPts val="1400"/>
              <a:buChar char="•"/>
            </a:pPr>
            <a:r>
              <a:rPr lang="en-US" sz="1400">
                <a:solidFill>
                  <a:srgbClr val="373545"/>
                </a:solidFill>
                <a:latin typeface="Avenir"/>
                <a:ea typeface="Avenir"/>
                <a:cs typeface="Avenir"/>
                <a:sym typeface="Avenir"/>
              </a:rPr>
              <a:t>By looking at the tourists' motivations, more specific activities could be recommended (e.g. tourists escaping winter could be looking for more outdoor/sunny activities)</a:t>
            </a:r>
            <a:endParaRPr/>
          </a:p>
        </p:txBody>
      </p:sp>
      <p:sp>
        <p:nvSpPr>
          <p:cNvPr id="412" name="Google Shape;4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d06bf2b0f4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 we look at Australia, peak visitor periods are in Jan, Jul and Sep. Jul is winter and the school holidays, so outdoor/sunny and family and child-friendly activities could be recommended. Jan is the summer school holiday, so outdoor activities might not be the main motivation here. More family and child-friendly activities would be good. Christmas shopping might also be on the agenda as the peak period actually begins in mid-Dec. </a:t>
            </a:r>
            <a:endParaRPr/>
          </a:p>
        </p:txBody>
      </p:sp>
      <p:sp>
        <p:nvSpPr>
          <p:cNvPr id="424" name="Google Shape;424;g1d06bf2b0f4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cc2b31ca0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Well, that’s it for our presentation. We could take questions if you have any. Thank you. </a:t>
            </a:r>
            <a:endParaRPr/>
          </a:p>
        </p:txBody>
      </p:sp>
      <p:sp>
        <p:nvSpPr>
          <p:cNvPr id="437" name="Google Shape;437;g1cc2b31ca0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e540e9bb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e540e9bb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ce540e9bb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e540e9bb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e540e9bb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ce540e9bbd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e540e9bb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e540e9bbd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ce540e9bbd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e540e9bb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e540e9bbd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ce540e9bbd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726772"/>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595959"/>
              </a:buClr>
              <a:buSzPts val="2400"/>
              <a:buNone/>
              <a:defRPr sz="2400">
                <a:latin typeface="Montserrat"/>
                <a:ea typeface="Montserrat"/>
                <a:cs typeface="Montserrat"/>
                <a:sym typeface="Montserrat"/>
              </a:defRPr>
            </a:lvl1pPr>
            <a:lvl2pPr lvl="1" algn="ctr">
              <a:lnSpc>
                <a:spcPct val="90000"/>
              </a:lnSpc>
              <a:spcBef>
                <a:spcPts val="500"/>
              </a:spcBef>
              <a:spcAft>
                <a:spcPts val="0"/>
              </a:spcAft>
              <a:buClr>
                <a:srgbClr val="595959"/>
              </a:buClr>
              <a:buSzPts val="2000"/>
              <a:buNone/>
              <a:defRPr sz="2000"/>
            </a:lvl2pPr>
            <a:lvl3pPr lvl="2" algn="ctr">
              <a:lnSpc>
                <a:spcPct val="90000"/>
              </a:lnSpc>
              <a:spcBef>
                <a:spcPts val="500"/>
              </a:spcBef>
              <a:spcAft>
                <a:spcPts val="0"/>
              </a:spcAft>
              <a:buClr>
                <a:srgbClr val="595959"/>
              </a:buClr>
              <a:buSzPts val="1800"/>
              <a:buNone/>
              <a:defRPr sz="1800"/>
            </a:lvl3pPr>
            <a:lvl4pPr lvl="3" algn="ctr">
              <a:lnSpc>
                <a:spcPct val="90000"/>
              </a:lnSpc>
              <a:spcBef>
                <a:spcPts val="500"/>
              </a:spcBef>
              <a:spcAft>
                <a:spcPts val="0"/>
              </a:spcAft>
              <a:buClr>
                <a:srgbClr val="595959"/>
              </a:buClr>
              <a:buSzPts val="1600"/>
              <a:buNone/>
              <a:defRPr sz="1600"/>
            </a:lvl4pPr>
            <a:lvl5pPr lvl="4" algn="ctr">
              <a:lnSpc>
                <a:spcPct val="90000"/>
              </a:lnSpc>
              <a:spcBef>
                <a:spcPts val="500"/>
              </a:spcBef>
              <a:spcAft>
                <a:spcPts val="0"/>
              </a:spcAft>
              <a:buClr>
                <a:srgbClr val="59595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67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67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228600" y="2127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6772"/>
              </a:buClr>
              <a:buSzPts val="4400"/>
              <a:buFont typeface="Avenir"/>
              <a:buNone/>
              <a:defRPr>
                <a:solidFill>
                  <a:srgbClr val="726772"/>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228600" y="16732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595959"/>
              </a:buClr>
              <a:buSzPts val="2800"/>
              <a:buChar char="•"/>
              <a:defRPr>
                <a:solidFill>
                  <a:srgbClr val="595959"/>
                </a:solidFill>
                <a:latin typeface="Roboto"/>
                <a:ea typeface="Roboto"/>
                <a:cs typeface="Roboto"/>
                <a:sym typeface="Roboto"/>
              </a:defRPr>
            </a:lvl1pPr>
            <a:lvl2pPr indent="-381000" lvl="1" marL="914400" algn="l">
              <a:lnSpc>
                <a:spcPct val="90000"/>
              </a:lnSpc>
              <a:spcBef>
                <a:spcPts val="500"/>
              </a:spcBef>
              <a:spcAft>
                <a:spcPts val="0"/>
              </a:spcAft>
              <a:buClr>
                <a:srgbClr val="595959"/>
              </a:buClr>
              <a:buSzPts val="2400"/>
              <a:buChar char="•"/>
              <a:defRPr>
                <a:solidFill>
                  <a:srgbClr val="595959"/>
                </a:solidFill>
                <a:latin typeface="Roboto"/>
                <a:ea typeface="Roboto"/>
                <a:cs typeface="Roboto"/>
                <a:sym typeface="Roboto"/>
              </a:defRPr>
            </a:lvl2pPr>
            <a:lvl3pPr indent="-355600" lvl="2" marL="1371600" algn="l">
              <a:lnSpc>
                <a:spcPct val="90000"/>
              </a:lnSpc>
              <a:spcBef>
                <a:spcPts val="500"/>
              </a:spcBef>
              <a:spcAft>
                <a:spcPts val="0"/>
              </a:spcAft>
              <a:buClr>
                <a:srgbClr val="595959"/>
              </a:buClr>
              <a:buSzPts val="2000"/>
              <a:buChar char="•"/>
              <a:defRPr>
                <a:solidFill>
                  <a:srgbClr val="595959"/>
                </a:solidFill>
                <a:latin typeface="Roboto"/>
                <a:ea typeface="Roboto"/>
                <a:cs typeface="Roboto"/>
                <a:sym typeface="Roboto"/>
              </a:defRPr>
            </a:lvl3pPr>
            <a:lvl4pPr indent="-342900" lvl="3" marL="1828800" algn="l">
              <a:lnSpc>
                <a:spcPct val="90000"/>
              </a:lnSpc>
              <a:spcBef>
                <a:spcPts val="500"/>
              </a:spcBef>
              <a:spcAft>
                <a:spcPts val="0"/>
              </a:spcAft>
              <a:buClr>
                <a:srgbClr val="595959"/>
              </a:buClr>
              <a:buSzPts val="1800"/>
              <a:buChar char="•"/>
              <a:defRPr>
                <a:solidFill>
                  <a:srgbClr val="595959"/>
                </a:solidFill>
                <a:latin typeface="Roboto"/>
                <a:ea typeface="Roboto"/>
                <a:cs typeface="Roboto"/>
                <a:sym typeface="Roboto"/>
              </a:defRPr>
            </a:lvl4pPr>
            <a:lvl5pPr indent="-342900" lvl="4" marL="2286000" algn="l">
              <a:lnSpc>
                <a:spcPct val="90000"/>
              </a:lnSpc>
              <a:spcBef>
                <a:spcPts val="500"/>
              </a:spcBef>
              <a:spcAft>
                <a:spcPts val="0"/>
              </a:spcAft>
              <a:buClr>
                <a:srgbClr val="595959"/>
              </a:buClr>
              <a:buSzPts val="1800"/>
              <a:buChar char="•"/>
              <a:defRPr>
                <a:solidFill>
                  <a:srgbClr val="595959"/>
                </a:solidFill>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67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26772"/>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67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67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400"/>
              <a:buNone/>
              <a:defRPr b="1" sz="2400"/>
            </a:lvl1pPr>
            <a:lvl2pPr indent="-228600" lvl="1" marL="914400" algn="l">
              <a:lnSpc>
                <a:spcPct val="90000"/>
              </a:lnSpc>
              <a:spcBef>
                <a:spcPts val="500"/>
              </a:spcBef>
              <a:spcAft>
                <a:spcPts val="0"/>
              </a:spcAft>
              <a:buClr>
                <a:srgbClr val="595959"/>
              </a:buClr>
              <a:buSzPts val="2000"/>
              <a:buNone/>
              <a:defRPr b="1" sz="2000"/>
            </a:lvl2pPr>
            <a:lvl3pPr indent="-228600" lvl="2" marL="1371600" algn="l">
              <a:lnSpc>
                <a:spcPct val="90000"/>
              </a:lnSpc>
              <a:spcBef>
                <a:spcPts val="500"/>
              </a:spcBef>
              <a:spcAft>
                <a:spcPts val="0"/>
              </a:spcAft>
              <a:buClr>
                <a:srgbClr val="595959"/>
              </a:buClr>
              <a:buSzPts val="1800"/>
              <a:buNone/>
              <a:defRPr b="1" sz="1800"/>
            </a:lvl3pPr>
            <a:lvl4pPr indent="-228600" lvl="3" marL="1828800" algn="l">
              <a:lnSpc>
                <a:spcPct val="90000"/>
              </a:lnSpc>
              <a:spcBef>
                <a:spcPts val="500"/>
              </a:spcBef>
              <a:spcAft>
                <a:spcPts val="0"/>
              </a:spcAft>
              <a:buClr>
                <a:srgbClr val="595959"/>
              </a:buClr>
              <a:buSzPts val="1600"/>
              <a:buNone/>
              <a:defRPr b="1" sz="1600"/>
            </a:lvl4pPr>
            <a:lvl5pPr indent="-228600" lvl="4" marL="2286000" algn="l">
              <a:lnSpc>
                <a:spcPct val="90000"/>
              </a:lnSpc>
              <a:spcBef>
                <a:spcPts val="5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400"/>
              <a:buNone/>
              <a:defRPr b="1" sz="2400"/>
            </a:lvl1pPr>
            <a:lvl2pPr indent="-228600" lvl="1" marL="914400" algn="l">
              <a:lnSpc>
                <a:spcPct val="90000"/>
              </a:lnSpc>
              <a:spcBef>
                <a:spcPts val="500"/>
              </a:spcBef>
              <a:spcAft>
                <a:spcPts val="0"/>
              </a:spcAft>
              <a:buClr>
                <a:srgbClr val="595959"/>
              </a:buClr>
              <a:buSzPts val="2000"/>
              <a:buNone/>
              <a:defRPr b="1" sz="2000"/>
            </a:lvl2pPr>
            <a:lvl3pPr indent="-228600" lvl="2" marL="1371600" algn="l">
              <a:lnSpc>
                <a:spcPct val="90000"/>
              </a:lnSpc>
              <a:spcBef>
                <a:spcPts val="500"/>
              </a:spcBef>
              <a:spcAft>
                <a:spcPts val="0"/>
              </a:spcAft>
              <a:buClr>
                <a:srgbClr val="595959"/>
              </a:buClr>
              <a:buSzPts val="1800"/>
              <a:buNone/>
              <a:defRPr b="1" sz="1800"/>
            </a:lvl3pPr>
            <a:lvl4pPr indent="-228600" lvl="3" marL="1828800" algn="l">
              <a:lnSpc>
                <a:spcPct val="90000"/>
              </a:lnSpc>
              <a:spcBef>
                <a:spcPts val="500"/>
              </a:spcBef>
              <a:spcAft>
                <a:spcPts val="0"/>
              </a:spcAft>
              <a:buClr>
                <a:srgbClr val="595959"/>
              </a:buClr>
              <a:buSzPts val="1600"/>
              <a:buNone/>
              <a:defRPr b="1" sz="1600"/>
            </a:lvl4pPr>
            <a:lvl5pPr indent="-228600" lvl="4" marL="2286000" algn="l">
              <a:lnSpc>
                <a:spcPct val="90000"/>
              </a:lnSpc>
              <a:spcBef>
                <a:spcPts val="5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26772"/>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595959"/>
              </a:buClr>
              <a:buSzPts val="3200"/>
              <a:buChar char="•"/>
              <a:defRPr sz="3200"/>
            </a:lvl1pPr>
            <a:lvl2pPr indent="-406400" lvl="1" marL="914400" algn="l">
              <a:lnSpc>
                <a:spcPct val="90000"/>
              </a:lnSpc>
              <a:spcBef>
                <a:spcPts val="500"/>
              </a:spcBef>
              <a:spcAft>
                <a:spcPts val="0"/>
              </a:spcAft>
              <a:buClr>
                <a:srgbClr val="595959"/>
              </a:buClr>
              <a:buSzPts val="2800"/>
              <a:buChar char="•"/>
              <a:defRPr sz="2800"/>
            </a:lvl2pPr>
            <a:lvl3pPr indent="-381000" lvl="2" marL="1371600" algn="l">
              <a:lnSpc>
                <a:spcPct val="90000"/>
              </a:lnSpc>
              <a:spcBef>
                <a:spcPts val="500"/>
              </a:spcBef>
              <a:spcAft>
                <a:spcPts val="0"/>
              </a:spcAft>
              <a:buClr>
                <a:srgbClr val="595959"/>
              </a:buClr>
              <a:buSzPts val="2400"/>
              <a:buChar char="•"/>
              <a:defRPr sz="2400"/>
            </a:lvl3pPr>
            <a:lvl4pPr indent="-355600" lvl="3" marL="1828800" algn="l">
              <a:lnSpc>
                <a:spcPct val="90000"/>
              </a:lnSpc>
              <a:spcBef>
                <a:spcPts val="500"/>
              </a:spcBef>
              <a:spcAft>
                <a:spcPts val="0"/>
              </a:spcAft>
              <a:buClr>
                <a:srgbClr val="595959"/>
              </a:buClr>
              <a:buSzPts val="2000"/>
              <a:buChar char="•"/>
              <a:defRPr sz="2000"/>
            </a:lvl4pPr>
            <a:lvl5pPr indent="-355600" lvl="4" marL="2286000" algn="l">
              <a:lnSpc>
                <a:spcPct val="90000"/>
              </a:lnSpc>
              <a:spcBef>
                <a:spcPts val="500"/>
              </a:spcBef>
              <a:spcAft>
                <a:spcPts val="0"/>
              </a:spcAft>
              <a:buClr>
                <a:srgbClr val="595959"/>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600"/>
              <a:buNone/>
              <a:defRPr sz="1600"/>
            </a:lvl1pPr>
            <a:lvl2pPr indent="-228600" lvl="1" marL="914400" algn="l">
              <a:lnSpc>
                <a:spcPct val="90000"/>
              </a:lnSpc>
              <a:spcBef>
                <a:spcPts val="500"/>
              </a:spcBef>
              <a:spcAft>
                <a:spcPts val="0"/>
              </a:spcAft>
              <a:buClr>
                <a:srgbClr val="595959"/>
              </a:buClr>
              <a:buSzPts val="1400"/>
              <a:buNone/>
              <a:defRPr sz="1400"/>
            </a:lvl2pPr>
            <a:lvl3pPr indent="-228600" lvl="2" marL="1371600" algn="l">
              <a:lnSpc>
                <a:spcPct val="90000"/>
              </a:lnSpc>
              <a:spcBef>
                <a:spcPts val="500"/>
              </a:spcBef>
              <a:spcAft>
                <a:spcPts val="0"/>
              </a:spcAft>
              <a:buClr>
                <a:srgbClr val="595959"/>
              </a:buClr>
              <a:buSzPts val="1200"/>
              <a:buNone/>
              <a:defRPr sz="1200"/>
            </a:lvl3pPr>
            <a:lvl4pPr indent="-228600" lvl="3" marL="1828800" algn="l">
              <a:lnSpc>
                <a:spcPct val="90000"/>
              </a:lnSpc>
              <a:spcBef>
                <a:spcPts val="500"/>
              </a:spcBef>
              <a:spcAft>
                <a:spcPts val="0"/>
              </a:spcAft>
              <a:buClr>
                <a:srgbClr val="595959"/>
              </a:buClr>
              <a:buSzPts val="1000"/>
              <a:buNone/>
              <a:defRPr sz="1000"/>
            </a:lvl4pPr>
            <a:lvl5pPr indent="-228600" lvl="4" marL="2286000" algn="l">
              <a:lnSpc>
                <a:spcPct val="90000"/>
              </a:lnSpc>
              <a:spcBef>
                <a:spcPts val="500"/>
              </a:spcBef>
              <a:spcAft>
                <a:spcPts val="0"/>
              </a:spcAft>
              <a:buClr>
                <a:srgbClr val="595959"/>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26772"/>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5183188" y="987425"/>
            <a:ext cx="6172200" cy="4873625"/>
          </a:xfrm>
          <a:prstGeom prst="rect">
            <a:avLst/>
          </a:prstGeom>
          <a:noFill/>
          <a:ln>
            <a:noFill/>
          </a:ln>
        </p:spPr>
      </p:sp>
      <p:sp>
        <p:nvSpPr>
          <p:cNvPr id="68" name="Google Shape;6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600"/>
              <a:buNone/>
              <a:defRPr sz="1600"/>
            </a:lvl1pPr>
            <a:lvl2pPr indent="-228600" lvl="1" marL="914400" algn="l">
              <a:lnSpc>
                <a:spcPct val="90000"/>
              </a:lnSpc>
              <a:spcBef>
                <a:spcPts val="500"/>
              </a:spcBef>
              <a:spcAft>
                <a:spcPts val="0"/>
              </a:spcAft>
              <a:buClr>
                <a:srgbClr val="595959"/>
              </a:buClr>
              <a:buSzPts val="1400"/>
              <a:buNone/>
              <a:defRPr sz="1400"/>
            </a:lvl2pPr>
            <a:lvl3pPr indent="-228600" lvl="2" marL="1371600" algn="l">
              <a:lnSpc>
                <a:spcPct val="90000"/>
              </a:lnSpc>
              <a:spcBef>
                <a:spcPts val="500"/>
              </a:spcBef>
              <a:spcAft>
                <a:spcPts val="0"/>
              </a:spcAft>
              <a:buClr>
                <a:srgbClr val="595959"/>
              </a:buClr>
              <a:buSzPts val="1200"/>
              <a:buNone/>
              <a:defRPr sz="1200"/>
            </a:lvl3pPr>
            <a:lvl4pPr indent="-228600" lvl="3" marL="1828800" algn="l">
              <a:lnSpc>
                <a:spcPct val="90000"/>
              </a:lnSpc>
              <a:spcBef>
                <a:spcPts val="500"/>
              </a:spcBef>
              <a:spcAft>
                <a:spcPts val="0"/>
              </a:spcAft>
              <a:buClr>
                <a:srgbClr val="595959"/>
              </a:buClr>
              <a:buSzPts val="1000"/>
              <a:buNone/>
              <a:defRPr sz="1000"/>
            </a:lvl4pPr>
            <a:lvl5pPr indent="-228600" lvl="4" marL="2286000" algn="l">
              <a:lnSpc>
                <a:spcPct val="90000"/>
              </a:lnSpc>
              <a:spcBef>
                <a:spcPts val="500"/>
              </a:spcBef>
              <a:spcAft>
                <a:spcPts val="0"/>
              </a:spcAft>
              <a:buClr>
                <a:srgbClr val="595959"/>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726772"/>
              </a:buClr>
              <a:buSzPts val="4400"/>
              <a:buFont typeface="Avenir"/>
              <a:buNone/>
              <a:defRPr b="0" i="0" sz="4400" u="none" cap="none" strike="noStrike">
                <a:solidFill>
                  <a:srgbClr val="726772"/>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595959"/>
              </a:buClr>
              <a:buSzPts val="2800"/>
              <a:buFont typeface="Arial"/>
              <a:buChar char="•"/>
              <a:defRPr b="0" i="0" sz="2800" u="none" cap="none" strike="noStrike">
                <a:solidFill>
                  <a:srgbClr val="595959"/>
                </a:solidFill>
                <a:latin typeface="Avenir"/>
                <a:ea typeface="Avenir"/>
                <a:cs typeface="Avenir"/>
                <a:sym typeface="Avenir"/>
              </a:defRPr>
            </a:lvl1pPr>
            <a:lvl2pPr indent="-381000" lvl="1" marL="914400" marR="0" rtl="0" algn="l">
              <a:lnSpc>
                <a:spcPct val="90000"/>
              </a:lnSpc>
              <a:spcBef>
                <a:spcPts val="500"/>
              </a:spcBef>
              <a:spcAft>
                <a:spcPts val="0"/>
              </a:spcAft>
              <a:buClr>
                <a:srgbClr val="595959"/>
              </a:buClr>
              <a:buSzPts val="2400"/>
              <a:buFont typeface="Arial"/>
              <a:buChar char="•"/>
              <a:defRPr b="0" i="0" sz="2400" u="none" cap="none" strike="noStrike">
                <a:solidFill>
                  <a:srgbClr val="595959"/>
                </a:solidFill>
                <a:latin typeface="Avenir"/>
                <a:ea typeface="Avenir"/>
                <a:cs typeface="Avenir"/>
                <a:sym typeface="Avenir"/>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Avenir"/>
                <a:ea typeface="Avenir"/>
                <a:cs typeface="Avenir"/>
                <a:sym typeface="Avenir"/>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Avenir"/>
                <a:ea typeface="Avenir"/>
                <a:cs typeface="Avenir"/>
                <a:sym typeface="Avenir"/>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www.weather.gov.sg/climate-climate-of-singapore/#:~:text=Singapore%20is%20situated%20near%20the,month%2Dto%2Dmonth%20vari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straitstimes.com/singapore/environment/hottest-temperature-since-1983-recorded-in-spore-during-recent-weeks-of-warm-weather" TargetMode="External"/><Relationship Id="rId4" Type="http://schemas.openxmlformats.org/officeDocument/2006/relationships/hyperlink" Target="https://www.channelnewsasia.com/singapore/hot-weather-high-temperature-singapore-climate-change-health-2722321"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785004" y="1122363"/>
            <a:ext cx="9882996" cy="238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3200"/>
              <a:buFont typeface="Arial"/>
              <a:buNone/>
            </a:pPr>
            <a:r>
              <a:rPr b="1" lang="en-US" sz="3200">
                <a:solidFill>
                  <a:schemeClr val="accent6"/>
                </a:solidFill>
              </a:rPr>
              <a:t>Analysis of Singapore’s Weather Patterns </a:t>
            </a:r>
            <a:br>
              <a:rPr b="1" lang="en-US" sz="3200">
                <a:solidFill>
                  <a:schemeClr val="accent6"/>
                </a:solidFill>
              </a:rPr>
            </a:br>
            <a:r>
              <a:rPr b="1" lang="en-US" sz="3200">
                <a:solidFill>
                  <a:schemeClr val="accent6"/>
                </a:solidFill>
              </a:rPr>
              <a:t>for STB’s Marketing Division’s Online Infographic</a:t>
            </a:r>
            <a:br>
              <a:rPr b="1" lang="en-US" sz="3200">
                <a:solidFill>
                  <a:schemeClr val="accent6"/>
                </a:solidFill>
              </a:rPr>
            </a:br>
            <a:br>
              <a:rPr b="1" lang="en-US" sz="3200">
                <a:solidFill>
                  <a:schemeClr val="accent6"/>
                </a:solidFill>
              </a:rPr>
            </a:br>
            <a:endParaRPr sz="3200">
              <a:solidFill>
                <a:schemeClr val="accent6"/>
              </a:solidFill>
            </a:endParaRPr>
          </a:p>
        </p:txBody>
      </p:sp>
      <p:sp>
        <p:nvSpPr>
          <p:cNvPr id="90" name="Google Shape;90;p1"/>
          <p:cNvSpPr txBox="1"/>
          <p:nvPr>
            <p:ph idx="1" type="subTitle"/>
          </p:nvPr>
        </p:nvSpPr>
        <p:spPr>
          <a:xfrm>
            <a:off x="785004" y="3602038"/>
            <a:ext cx="9882996" cy="29702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1800"/>
              <a:buNone/>
            </a:pPr>
            <a:r>
              <a:t/>
            </a:r>
            <a:endParaRPr sz="1800">
              <a:solidFill>
                <a:schemeClr val="dk2"/>
              </a:solidFill>
              <a:latin typeface="Roboto"/>
              <a:ea typeface="Roboto"/>
              <a:cs typeface="Roboto"/>
              <a:sym typeface="Roboto"/>
            </a:endParaRPr>
          </a:p>
          <a:p>
            <a:pPr indent="0" lvl="0" marL="0" rtl="0" algn="l">
              <a:lnSpc>
                <a:spcPct val="90000"/>
              </a:lnSpc>
              <a:spcBef>
                <a:spcPts val="1000"/>
              </a:spcBef>
              <a:spcAft>
                <a:spcPts val="0"/>
              </a:spcAft>
              <a:buClr>
                <a:srgbClr val="595959"/>
              </a:buClr>
              <a:buSzPts val="1800"/>
              <a:buNone/>
            </a:pPr>
            <a:r>
              <a:t/>
            </a:r>
            <a:endParaRPr sz="1800">
              <a:solidFill>
                <a:schemeClr val="dk2"/>
              </a:solidFill>
              <a:latin typeface="Roboto"/>
              <a:ea typeface="Roboto"/>
              <a:cs typeface="Roboto"/>
              <a:sym typeface="Roboto"/>
            </a:endParaRPr>
          </a:p>
          <a:p>
            <a:pPr indent="0" lvl="0" marL="0" rtl="0" algn="l">
              <a:lnSpc>
                <a:spcPct val="90000"/>
              </a:lnSpc>
              <a:spcBef>
                <a:spcPts val="1000"/>
              </a:spcBef>
              <a:spcAft>
                <a:spcPts val="0"/>
              </a:spcAft>
              <a:buClr>
                <a:srgbClr val="595959"/>
              </a:buClr>
              <a:buSzPts val="1800"/>
              <a:buNone/>
            </a:pPr>
            <a:r>
              <a:t/>
            </a:r>
            <a:endParaRPr sz="1800">
              <a:solidFill>
                <a:schemeClr val="dk2"/>
              </a:solidFill>
              <a:latin typeface="Avenir"/>
              <a:ea typeface="Avenir"/>
              <a:cs typeface="Avenir"/>
              <a:sym typeface="Avenir"/>
            </a:endParaRPr>
          </a:p>
          <a:p>
            <a:pPr indent="0" lvl="0" marL="0" rtl="0" algn="l">
              <a:lnSpc>
                <a:spcPct val="90000"/>
              </a:lnSpc>
              <a:spcBef>
                <a:spcPts val="1000"/>
              </a:spcBef>
              <a:spcAft>
                <a:spcPts val="0"/>
              </a:spcAft>
              <a:buClr>
                <a:srgbClr val="595959"/>
              </a:buClr>
              <a:buSzPts val="1800"/>
              <a:buNone/>
            </a:pPr>
            <a:r>
              <a:t/>
            </a:r>
            <a:endParaRPr sz="1800">
              <a:solidFill>
                <a:schemeClr val="dk2"/>
              </a:solidFill>
              <a:latin typeface="Avenir"/>
              <a:ea typeface="Avenir"/>
              <a:cs typeface="Avenir"/>
              <a:sym typeface="Avenir"/>
            </a:endParaRPr>
          </a:p>
          <a:p>
            <a:pPr indent="0" lvl="0" marL="0" rtl="0" algn="l">
              <a:lnSpc>
                <a:spcPct val="90000"/>
              </a:lnSpc>
              <a:spcBef>
                <a:spcPts val="1000"/>
              </a:spcBef>
              <a:spcAft>
                <a:spcPts val="0"/>
              </a:spcAft>
              <a:buClr>
                <a:srgbClr val="595959"/>
              </a:buClr>
              <a:buSzPts val="1800"/>
              <a:buNone/>
            </a:pPr>
            <a:r>
              <a:t/>
            </a:r>
            <a:endParaRPr sz="1800">
              <a:solidFill>
                <a:schemeClr val="dk2"/>
              </a:solidFill>
              <a:latin typeface="Avenir"/>
              <a:ea typeface="Avenir"/>
              <a:cs typeface="Avenir"/>
              <a:sym typeface="Avenir"/>
            </a:endParaRPr>
          </a:p>
          <a:p>
            <a:pPr indent="0" lvl="0" marL="0" rtl="0" algn="l">
              <a:lnSpc>
                <a:spcPct val="90000"/>
              </a:lnSpc>
              <a:spcBef>
                <a:spcPts val="1000"/>
              </a:spcBef>
              <a:spcAft>
                <a:spcPts val="0"/>
              </a:spcAft>
              <a:buClr>
                <a:schemeClr val="dk2"/>
              </a:buClr>
              <a:buSzPts val="1800"/>
              <a:buNone/>
            </a:pPr>
            <a:r>
              <a:rPr lang="en-US" sz="1800">
                <a:solidFill>
                  <a:schemeClr val="dk2"/>
                </a:solidFill>
                <a:latin typeface="Avenir"/>
                <a:ea typeface="Avenir"/>
                <a:cs typeface="Avenir"/>
                <a:sym typeface="Avenir"/>
              </a:rPr>
              <a:t>DSIF 9 Project 1 </a:t>
            </a:r>
            <a:endParaRPr/>
          </a:p>
          <a:p>
            <a:pPr indent="0" lvl="0" marL="0" rtl="0" algn="l">
              <a:lnSpc>
                <a:spcPct val="90000"/>
              </a:lnSpc>
              <a:spcBef>
                <a:spcPts val="1000"/>
              </a:spcBef>
              <a:spcAft>
                <a:spcPts val="0"/>
              </a:spcAft>
              <a:buClr>
                <a:schemeClr val="dk2"/>
              </a:buClr>
              <a:buSzPts val="1800"/>
              <a:buNone/>
            </a:pPr>
            <a:r>
              <a:rPr lang="en-US" sz="1800">
                <a:solidFill>
                  <a:schemeClr val="dk2"/>
                </a:solidFill>
                <a:latin typeface="Avenir"/>
                <a:ea typeface="Avenir"/>
                <a:cs typeface="Avenir"/>
                <a:sym typeface="Avenir"/>
              </a:rPr>
              <a:t>Jan 2023</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153" name="Shape 153"/>
        <p:cNvGrpSpPr/>
        <p:nvPr/>
      </p:nvGrpSpPr>
      <p:grpSpPr>
        <a:xfrm>
          <a:off x="0" y="0"/>
          <a:ext cx="0" cy="0"/>
          <a:chOff x="0" y="0"/>
          <a:chExt cx="0" cy="0"/>
        </a:xfrm>
      </p:grpSpPr>
      <p:sp>
        <p:nvSpPr>
          <p:cNvPr id="154" name="Google Shape;154;p8"/>
          <p:cNvSpPr txBox="1"/>
          <p:nvPr>
            <p:ph type="title"/>
          </p:nvPr>
        </p:nvSpPr>
        <p:spPr>
          <a:xfrm>
            <a:off x="453887" y="40889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Datasets and Analysis Approach</a:t>
            </a:r>
            <a:endParaRPr/>
          </a:p>
        </p:txBody>
      </p:sp>
      <p:sp>
        <p:nvSpPr>
          <p:cNvPr id="155" name="Google Shape;1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c8913493db_0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2" name="Google Shape;162;g1c8913493db_0_4"/>
          <p:cNvSpPr txBox="1"/>
          <p:nvPr>
            <p:ph type="title"/>
          </p:nvPr>
        </p:nvSpPr>
        <p:spPr>
          <a:xfrm>
            <a:off x="7207400" y="203575"/>
            <a:ext cx="4755600" cy="1722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Data Analysis </a:t>
            </a:r>
            <a:r>
              <a:rPr lang="en-US" sz="2800">
                <a:solidFill>
                  <a:schemeClr val="accent3"/>
                </a:solidFill>
              </a:rPr>
              <a:t>Workflow</a:t>
            </a:r>
            <a:endParaRPr/>
          </a:p>
        </p:txBody>
      </p:sp>
      <p:pic>
        <p:nvPicPr>
          <p:cNvPr id="163" name="Google Shape;163;g1c8913493db_0_4"/>
          <p:cNvPicPr preferRelativeResize="0"/>
          <p:nvPr/>
        </p:nvPicPr>
        <p:blipFill>
          <a:blip r:embed="rId3">
            <a:alphaModFix/>
          </a:blip>
          <a:stretch>
            <a:fillRect/>
          </a:stretch>
        </p:blipFill>
        <p:spPr>
          <a:xfrm>
            <a:off x="1246325" y="105413"/>
            <a:ext cx="9300148" cy="6647175"/>
          </a:xfrm>
          <a:prstGeom prst="rect">
            <a:avLst/>
          </a:prstGeom>
          <a:noFill/>
          <a:ln>
            <a:noFill/>
          </a:ln>
        </p:spPr>
      </p:pic>
      <p:sp>
        <p:nvSpPr>
          <p:cNvPr id="164" name="Google Shape;164;g1c8913493db_0_4"/>
          <p:cNvSpPr txBox="1"/>
          <p:nvPr/>
        </p:nvSpPr>
        <p:spPr>
          <a:xfrm>
            <a:off x="116425" y="6308050"/>
            <a:ext cx="4946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C0C0C"/>
                </a:solidFill>
                <a:latin typeface="Avenir"/>
                <a:ea typeface="Avenir"/>
                <a:cs typeface="Avenir"/>
                <a:sym typeface="Avenir"/>
              </a:rPr>
              <a:t>Notes: </a:t>
            </a:r>
            <a:r>
              <a:rPr lang="en-US" sz="1200">
                <a:solidFill>
                  <a:srgbClr val="0C0C0C"/>
                </a:solidFill>
                <a:latin typeface="Arial"/>
                <a:ea typeface="Arial"/>
                <a:cs typeface="Arial"/>
                <a:sym typeface="Arial"/>
              </a:rPr>
              <a:t>Weather data in Singapore is recorded at the Changi climate station. Datasets were downloaded from d</a:t>
            </a:r>
            <a:r>
              <a:rPr lang="en-US" sz="1200">
                <a:solidFill>
                  <a:srgbClr val="0C0C0C"/>
                </a:solidFill>
                <a:latin typeface="Avenir"/>
                <a:ea typeface="Avenir"/>
                <a:cs typeface="Avenir"/>
                <a:sym typeface="Avenir"/>
              </a:rPr>
              <a:t>ata.gov.sg</a:t>
            </a:r>
            <a:endParaRPr sz="1200">
              <a:solidFill>
                <a:srgbClr val="0C0C0C"/>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c8913493db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1" name="Google Shape;171;g1c8913493db_0_14"/>
          <p:cNvPicPr preferRelativeResize="0"/>
          <p:nvPr/>
        </p:nvPicPr>
        <p:blipFill>
          <a:blip r:embed="rId3">
            <a:alphaModFix/>
          </a:blip>
          <a:stretch>
            <a:fillRect/>
          </a:stretch>
        </p:blipFill>
        <p:spPr>
          <a:xfrm>
            <a:off x="1569085" y="865250"/>
            <a:ext cx="9053829" cy="5300525"/>
          </a:xfrm>
          <a:prstGeom prst="rect">
            <a:avLst/>
          </a:prstGeom>
          <a:noFill/>
          <a:ln>
            <a:noFill/>
          </a:ln>
        </p:spPr>
      </p:pic>
      <p:sp>
        <p:nvSpPr>
          <p:cNvPr id="172" name="Google Shape;172;g1c8913493db_0_14"/>
          <p:cNvSpPr txBox="1"/>
          <p:nvPr>
            <p:ph type="title"/>
          </p:nvPr>
        </p:nvSpPr>
        <p:spPr>
          <a:xfrm>
            <a:off x="420725" y="0"/>
            <a:ext cx="9228300" cy="109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Advice to tourists </a:t>
            </a:r>
            <a:r>
              <a:rPr lang="en-US" sz="2800">
                <a:solidFill>
                  <a:schemeClr val="accent3"/>
                </a:solidFill>
              </a:rPr>
              <a:t>will</a:t>
            </a:r>
            <a:r>
              <a:rPr lang="en-US" sz="2800">
                <a:solidFill>
                  <a:schemeClr val="accent3"/>
                </a:solidFill>
              </a:rPr>
              <a:t> be given based on analysis of data</a:t>
            </a:r>
            <a:endParaRPr/>
          </a:p>
        </p:txBody>
      </p:sp>
      <p:sp>
        <p:nvSpPr>
          <p:cNvPr id="173" name="Google Shape;173;g1c8913493db_0_14"/>
          <p:cNvSpPr txBox="1"/>
          <p:nvPr/>
        </p:nvSpPr>
        <p:spPr>
          <a:xfrm>
            <a:off x="228600" y="6438268"/>
            <a:ext cx="11018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C0C0C"/>
                </a:solidFill>
                <a:latin typeface="Avenir"/>
                <a:ea typeface="Avenir"/>
                <a:cs typeface="Avenir"/>
                <a:sym typeface="Avenir"/>
              </a:rPr>
              <a:t>Notes: </a:t>
            </a:r>
            <a:r>
              <a:rPr lang="en-US" sz="1200">
                <a:solidFill>
                  <a:srgbClr val="0C0C0C"/>
                </a:solidFill>
                <a:latin typeface="Arial"/>
                <a:ea typeface="Arial"/>
                <a:cs typeface="Arial"/>
                <a:sym typeface="Arial"/>
              </a:rPr>
              <a:t>Weather data in Singapore is recorded at the Changi climate station. Datasets were downloaded from d</a:t>
            </a:r>
            <a:r>
              <a:rPr lang="en-US" sz="1200">
                <a:solidFill>
                  <a:srgbClr val="0C0C0C"/>
                </a:solidFill>
                <a:latin typeface="Avenir"/>
                <a:ea typeface="Avenir"/>
                <a:cs typeface="Avenir"/>
                <a:sym typeface="Avenir"/>
              </a:rPr>
              <a:t>ata.gov.sg</a:t>
            </a:r>
            <a:endParaRPr sz="1200">
              <a:solidFill>
                <a:srgbClr val="0C0C0C"/>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178" name="Shape 178"/>
        <p:cNvGrpSpPr/>
        <p:nvPr/>
      </p:nvGrpSpPr>
      <p:grpSpPr>
        <a:xfrm>
          <a:off x="0" y="0"/>
          <a:ext cx="0" cy="0"/>
          <a:chOff x="0" y="0"/>
          <a:chExt cx="0" cy="0"/>
        </a:xfrm>
      </p:grpSpPr>
      <p:sp>
        <p:nvSpPr>
          <p:cNvPr id="179" name="Google Shape;179;p11"/>
          <p:cNvSpPr txBox="1"/>
          <p:nvPr>
            <p:ph type="title"/>
          </p:nvPr>
        </p:nvSpPr>
        <p:spPr>
          <a:xfrm>
            <a:off x="453887" y="40889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Key Findings</a:t>
            </a:r>
            <a:endParaRPr/>
          </a:p>
        </p:txBody>
      </p:sp>
      <p:sp>
        <p:nvSpPr>
          <p:cNvPr id="180" name="Google Shape;18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c2c33f88ac_3_7"/>
          <p:cNvSpPr txBox="1"/>
          <p:nvPr>
            <p:ph type="title"/>
          </p:nvPr>
        </p:nvSpPr>
        <p:spPr>
          <a:xfrm>
            <a:off x="228600" y="212726"/>
            <a:ext cx="10515600" cy="85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But first…. </a:t>
            </a:r>
            <a:endParaRPr/>
          </a:p>
        </p:txBody>
      </p:sp>
      <p:sp>
        <p:nvSpPr>
          <p:cNvPr id="186" name="Google Shape;186;g1c2c33f88ac_3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g1c2c33f88ac_3_7"/>
          <p:cNvSpPr txBox="1"/>
          <p:nvPr/>
        </p:nvSpPr>
        <p:spPr>
          <a:xfrm>
            <a:off x="285444" y="1066825"/>
            <a:ext cx="11621100" cy="150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3"/>
                </a:solidFill>
              </a:rPr>
              <a:t>How to read a boxplot, or a box-and-whisker plot</a:t>
            </a:r>
            <a:endParaRPr b="1" sz="2400">
              <a:solidFill>
                <a:schemeClr val="accent3"/>
              </a:solidFill>
            </a:endParaRPr>
          </a:p>
          <a:p>
            <a:pPr indent="0" lvl="0" marL="0" marR="0" rtl="0" algn="ctr">
              <a:spcBef>
                <a:spcPts val="0"/>
              </a:spcBef>
              <a:spcAft>
                <a:spcPts val="0"/>
              </a:spcAft>
              <a:buNone/>
            </a:pPr>
            <a:r>
              <a:t/>
            </a:r>
            <a:endParaRPr b="1" sz="2400">
              <a:solidFill>
                <a:schemeClr val="accent3"/>
              </a:solidFill>
            </a:endParaRPr>
          </a:p>
          <a:p>
            <a:pPr indent="0" lvl="0" marL="0" marR="0" rtl="0" algn="ctr">
              <a:spcBef>
                <a:spcPts val="0"/>
              </a:spcBef>
              <a:spcAft>
                <a:spcPts val="0"/>
              </a:spcAft>
              <a:buNone/>
            </a:pPr>
            <a:r>
              <a:rPr lang="en-US" sz="2000">
                <a:solidFill>
                  <a:schemeClr val="accent3"/>
                </a:solidFill>
              </a:rPr>
              <a:t>Boxplots show the distribution of our data, where 25% of data points fall into each box/whisker</a:t>
            </a:r>
            <a:endParaRPr sz="2000">
              <a:solidFill>
                <a:schemeClr val="accent3"/>
              </a:solidFill>
            </a:endParaRPr>
          </a:p>
          <a:p>
            <a:pPr indent="0" lvl="0" marL="0" marR="0" rtl="0" algn="ctr">
              <a:spcBef>
                <a:spcPts val="0"/>
              </a:spcBef>
              <a:spcAft>
                <a:spcPts val="0"/>
              </a:spcAft>
              <a:buNone/>
            </a:pPr>
            <a:r>
              <a:t/>
            </a:r>
            <a:endParaRPr sz="2400">
              <a:solidFill>
                <a:schemeClr val="dk2"/>
              </a:solidFill>
              <a:latin typeface="Arial"/>
              <a:ea typeface="Arial"/>
              <a:cs typeface="Arial"/>
              <a:sym typeface="Arial"/>
            </a:endParaRPr>
          </a:p>
        </p:txBody>
      </p:sp>
      <p:pic>
        <p:nvPicPr>
          <p:cNvPr id="188" name="Google Shape;188;g1c2c33f88ac_3_7"/>
          <p:cNvPicPr preferRelativeResize="0"/>
          <p:nvPr/>
        </p:nvPicPr>
        <p:blipFill>
          <a:blip r:embed="rId3">
            <a:alphaModFix/>
          </a:blip>
          <a:stretch>
            <a:fillRect/>
          </a:stretch>
        </p:blipFill>
        <p:spPr>
          <a:xfrm>
            <a:off x="3466063" y="2641334"/>
            <a:ext cx="5259875" cy="2918441"/>
          </a:xfrm>
          <a:prstGeom prst="rect">
            <a:avLst/>
          </a:prstGeom>
          <a:noFill/>
          <a:ln>
            <a:noFill/>
          </a:ln>
        </p:spPr>
      </p:pic>
      <p:sp>
        <p:nvSpPr>
          <p:cNvPr id="189" name="Google Shape;189;g1c2c33f88ac_3_7"/>
          <p:cNvSpPr txBox="1"/>
          <p:nvPr/>
        </p:nvSpPr>
        <p:spPr>
          <a:xfrm>
            <a:off x="3681925" y="62478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accent3"/>
                </a:solidFill>
              </a:rPr>
              <a:t>Median</a:t>
            </a:r>
            <a:endParaRPr sz="800"/>
          </a:p>
        </p:txBody>
      </p:sp>
      <p:sp>
        <p:nvSpPr>
          <p:cNvPr id="190" name="Google Shape;190;g1c2c33f88ac_3_7"/>
          <p:cNvSpPr/>
          <p:nvPr/>
        </p:nvSpPr>
        <p:spPr>
          <a:xfrm>
            <a:off x="5087575" y="5559775"/>
            <a:ext cx="188700" cy="629100"/>
          </a:xfrm>
          <a:prstGeom prst="upArrow">
            <a:avLst>
              <a:gd fmla="val 50000" name="adj1"/>
              <a:gd fmla="val 50000" name="adj2"/>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2"/>
          <p:cNvSpPr txBox="1"/>
          <p:nvPr>
            <p:ph type="title"/>
          </p:nvPr>
        </p:nvSpPr>
        <p:spPr>
          <a:xfrm>
            <a:off x="1405951" y="136525"/>
            <a:ext cx="9831544" cy="12303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In line with the monsoon seasons, Nov-Jan have the highest rainfall, while Feb-Mar and Sep-Oct tend to have more drier days. </a:t>
            </a:r>
            <a:endParaRPr/>
          </a:p>
        </p:txBody>
      </p:sp>
      <p:sp>
        <p:nvSpPr>
          <p:cNvPr id="198" name="Google Shape;198;p12"/>
          <p:cNvSpPr/>
          <p:nvPr/>
        </p:nvSpPr>
        <p:spPr>
          <a:xfrm>
            <a:off x="186752" y="246912"/>
            <a:ext cx="967408" cy="8840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Rain</a:t>
            </a:r>
            <a:endParaRPr/>
          </a:p>
        </p:txBody>
      </p:sp>
      <p:cxnSp>
        <p:nvCxnSpPr>
          <p:cNvPr id="199" name="Google Shape;199;p12"/>
          <p:cNvCxnSpPr/>
          <p:nvPr/>
        </p:nvCxnSpPr>
        <p:spPr>
          <a:xfrm>
            <a:off x="186752" y="1193735"/>
            <a:ext cx="11167048" cy="0"/>
          </a:xfrm>
          <a:prstGeom prst="straightConnector1">
            <a:avLst/>
          </a:prstGeom>
          <a:noFill/>
          <a:ln cap="flat" cmpd="sng" w="9525">
            <a:solidFill>
              <a:schemeClr val="accent1"/>
            </a:solidFill>
            <a:prstDash val="solid"/>
            <a:miter lim="800000"/>
            <a:headEnd len="sm" w="sm" type="none"/>
            <a:tailEnd len="sm" w="sm" type="none"/>
          </a:ln>
        </p:spPr>
      </p:cxnSp>
      <p:pic>
        <p:nvPicPr>
          <p:cNvPr id="200" name="Google Shape;200;p12"/>
          <p:cNvPicPr preferRelativeResize="0"/>
          <p:nvPr/>
        </p:nvPicPr>
        <p:blipFill rotWithShape="1">
          <a:blip r:embed="rId3">
            <a:alphaModFix/>
          </a:blip>
          <a:srcRect b="0" l="0" r="0" t="0"/>
          <a:stretch/>
        </p:blipFill>
        <p:spPr>
          <a:xfrm>
            <a:off x="415568" y="1689718"/>
            <a:ext cx="5315711" cy="3877161"/>
          </a:xfrm>
          <a:prstGeom prst="rect">
            <a:avLst/>
          </a:prstGeom>
          <a:noFill/>
          <a:ln>
            <a:noFill/>
          </a:ln>
        </p:spPr>
      </p:pic>
      <p:pic>
        <p:nvPicPr>
          <p:cNvPr id="201" name="Google Shape;201;p12"/>
          <p:cNvPicPr preferRelativeResize="0"/>
          <p:nvPr/>
        </p:nvPicPr>
        <p:blipFill rotWithShape="1">
          <a:blip r:embed="rId4">
            <a:alphaModFix/>
          </a:blip>
          <a:srcRect b="0" l="0" r="0" t="0"/>
          <a:stretch/>
        </p:blipFill>
        <p:spPr>
          <a:xfrm>
            <a:off x="6321723" y="1689718"/>
            <a:ext cx="5358235" cy="3877160"/>
          </a:xfrm>
          <a:prstGeom prst="rect">
            <a:avLst/>
          </a:prstGeom>
          <a:noFill/>
          <a:ln>
            <a:noFill/>
          </a:ln>
        </p:spPr>
      </p:pic>
      <p:sp>
        <p:nvSpPr>
          <p:cNvPr id="202" name="Google Shape;202;p12"/>
          <p:cNvSpPr txBox="1"/>
          <p:nvPr/>
        </p:nvSpPr>
        <p:spPr>
          <a:xfrm>
            <a:off x="5137874" y="5739612"/>
            <a:ext cx="86722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Northeast Monsoon</a:t>
            </a:r>
            <a:endParaRPr/>
          </a:p>
        </p:txBody>
      </p:sp>
      <p:sp>
        <p:nvSpPr>
          <p:cNvPr id="203" name="Google Shape;203;p12"/>
          <p:cNvSpPr txBox="1"/>
          <p:nvPr/>
        </p:nvSpPr>
        <p:spPr>
          <a:xfrm>
            <a:off x="2886636" y="5739612"/>
            <a:ext cx="144623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Southwest Monsoon</a:t>
            </a:r>
            <a:endParaRPr/>
          </a:p>
        </p:txBody>
      </p:sp>
      <p:sp>
        <p:nvSpPr>
          <p:cNvPr id="204" name="Google Shape;204;p12"/>
          <p:cNvSpPr txBox="1"/>
          <p:nvPr/>
        </p:nvSpPr>
        <p:spPr>
          <a:xfrm>
            <a:off x="972340" y="5739612"/>
            <a:ext cx="86722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Northeast Monsoon</a:t>
            </a:r>
            <a:endParaRPr/>
          </a:p>
        </p:txBody>
      </p:sp>
      <p:sp>
        <p:nvSpPr>
          <p:cNvPr id="205" name="Google Shape;205;p12"/>
          <p:cNvSpPr/>
          <p:nvPr/>
        </p:nvSpPr>
        <p:spPr>
          <a:xfrm rot="5400000">
            <a:off x="1389124" y="5192360"/>
            <a:ext cx="130467" cy="964036"/>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2"/>
          <p:cNvSpPr/>
          <p:nvPr/>
        </p:nvSpPr>
        <p:spPr>
          <a:xfrm rot="5400000">
            <a:off x="3544515" y="4930133"/>
            <a:ext cx="130470" cy="1446229"/>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2"/>
          <p:cNvSpPr/>
          <p:nvPr/>
        </p:nvSpPr>
        <p:spPr>
          <a:xfrm rot="5400000">
            <a:off x="5431401" y="5439737"/>
            <a:ext cx="151601" cy="448154"/>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2"/>
          <p:cNvSpPr txBox="1"/>
          <p:nvPr/>
        </p:nvSpPr>
        <p:spPr>
          <a:xfrm>
            <a:off x="11072509" y="5755742"/>
            <a:ext cx="86722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Northeast Monsoon</a:t>
            </a:r>
            <a:endParaRPr/>
          </a:p>
        </p:txBody>
      </p:sp>
      <p:sp>
        <p:nvSpPr>
          <p:cNvPr id="209" name="Google Shape;209;p12"/>
          <p:cNvSpPr txBox="1"/>
          <p:nvPr/>
        </p:nvSpPr>
        <p:spPr>
          <a:xfrm>
            <a:off x="8821271" y="5755742"/>
            <a:ext cx="144623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Southwest Monsoon</a:t>
            </a:r>
            <a:endParaRPr/>
          </a:p>
        </p:txBody>
      </p:sp>
      <p:sp>
        <p:nvSpPr>
          <p:cNvPr id="210" name="Google Shape;210;p12"/>
          <p:cNvSpPr txBox="1"/>
          <p:nvPr/>
        </p:nvSpPr>
        <p:spPr>
          <a:xfrm>
            <a:off x="6906975" y="5755742"/>
            <a:ext cx="86722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Northeast Monsoon</a:t>
            </a:r>
            <a:endParaRPr/>
          </a:p>
        </p:txBody>
      </p:sp>
      <p:sp>
        <p:nvSpPr>
          <p:cNvPr id="211" name="Google Shape;211;p12"/>
          <p:cNvSpPr/>
          <p:nvPr/>
        </p:nvSpPr>
        <p:spPr>
          <a:xfrm rot="5400000">
            <a:off x="7323759" y="5208490"/>
            <a:ext cx="130467" cy="964036"/>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2"/>
          <p:cNvSpPr/>
          <p:nvPr/>
        </p:nvSpPr>
        <p:spPr>
          <a:xfrm rot="5400000">
            <a:off x="9479150" y="4946263"/>
            <a:ext cx="130470" cy="1446229"/>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2"/>
          <p:cNvSpPr/>
          <p:nvPr/>
        </p:nvSpPr>
        <p:spPr>
          <a:xfrm rot="5400000">
            <a:off x="11366036" y="5455867"/>
            <a:ext cx="151601" cy="448154"/>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2"/>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Q. Which months are best for outdoor activities?</a:t>
            </a:r>
            <a:endParaRPr i="1" sz="11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15"/>
          <p:cNvSpPr txBox="1"/>
          <p:nvPr>
            <p:ph type="title"/>
          </p:nvPr>
        </p:nvSpPr>
        <p:spPr>
          <a:xfrm>
            <a:off x="1388020" y="378571"/>
            <a:ext cx="10194300" cy="1230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Surface temperatures are highest at mid-year from Apr to Jul, and lowest at the end of the year. In May, typically the warmest month, the median surface temperature is 28.5 degrees Celsius. </a:t>
            </a:r>
            <a:endParaRPr/>
          </a:p>
        </p:txBody>
      </p:sp>
      <p:sp>
        <p:nvSpPr>
          <p:cNvPr id="222" name="Google Shape;222;p15"/>
          <p:cNvSpPr/>
          <p:nvPr/>
        </p:nvSpPr>
        <p:spPr>
          <a:xfrm>
            <a:off x="186752" y="551712"/>
            <a:ext cx="967500" cy="88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Arial"/>
                <a:ea typeface="Arial"/>
                <a:cs typeface="Arial"/>
                <a:sym typeface="Arial"/>
              </a:rPr>
              <a:t>Heat</a:t>
            </a:r>
            <a:endParaRPr/>
          </a:p>
        </p:txBody>
      </p:sp>
      <p:cxnSp>
        <p:nvCxnSpPr>
          <p:cNvPr id="223" name="Google Shape;223;p15"/>
          <p:cNvCxnSpPr/>
          <p:nvPr/>
        </p:nvCxnSpPr>
        <p:spPr>
          <a:xfrm>
            <a:off x="186752" y="1498535"/>
            <a:ext cx="11166900" cy="0"/>
          </a:xfrm>
          <a:prstGeom prst="straightConnector1">
            <a:avLst/>
          </a:prstGeom>
          <a:noFill/>
          <a:ln cap="flat" cmpd="sng" w="9525">
            <a:solidFill>
              <a:schemeClr val="accent1"/>
            </a:solidFill>
            <a:prstDash val="solid"/>
            <a:miter lim="800000"/>
            <a:headEnd len="sm" w="sm" type="none"/>
            <a:tailEnd len="sm" w="sm" type="none"/>
          </a:ln>
        </p:spPr>
      </p:cxnSp>
      <p:pic>
        <p:nvPicPr>
          <p:cNvPr id="224" name="Google Shape;224;p15"/>
          <p:cNvPicPr preferRelativeResize="0"/>
          <p:nvPr/>
        </p:nvPicPr>
        <p:blipFill rotWithShape="1">
          <a:blip r:embed="rId3">
            <a:alphaModFix/>
          </a:blip>
          <a:srcRect b="0" l="0" r="0" t="0"/>
          <a:stretch/>
        </p:blipFill>
        <p:spPr>
          <a:xfrm>
            <a:off x="0" y="1974639"/>
            <a:ext cx="5852160" cy="4268435"/>
          </a:xfrm>
          <a:prstGeom prst="rect">
            <a:avLst/>
          </a:prstGeom>
          <a:noFill/>
          <a:ln>
            <a:noFill/>
          </a:ln>
        </p:spPr>
      </p:pic>
      <p:pic>
        <p:nvPicPr>
          <p:cNvPr id="225" name="Google Shape;225;p15"/>
          <p:cNvPicPr preferRelativeResize="0"/>
          <p:nvPr/>
        </p:nvPicPr>
        <p:blipFill rotWithShape="1">
          <a:blip r:embed="rId4">
            <a:alphaModFix/>
          </a:blip>
          <a:srcRect b="0" l="0" r="0" t="0"/>
          <a:stretch/>
        </p:blipFill>
        <p:spPr>
          <a:xfrm>
            <a:off x="6007608" y="1874597"/>
            <a:ext cx="5989320" cy="4368477"/>
          </a:xfrm>
          <a:prstGeom prst="rect">
            <a:avLst/>
          </a:prstGeom>
          <a:noFill/>
          <a:ln>
            <a:noFill/>
          </a:ln>
        </p:spPr>
      </p:pic>
      <p:sp>
        <p:nvSpPr>
          <p:cNvPr id="226" name="Google Shape;226;p15"/>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Q. Which months are best for outdoor activities?</a:t>
            </a:r>
            <a:endParaRPr i="1" sz="1100">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3"/>
          <p:cNvSpPr txBox="1"/>
          <p:nvPr>
            <p:ph type="title"/>
          </p:nvPr>
        </p:nvSpPr>
        <p:spPr>
          <a:xfrm>
            <a:off x="1405951" y="136525"/>
            <a:ext cx="9831544" cy="12303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Since the 1980s annual rainfall volume has stayed constant, but the variability in the number of rainy days increased since 2010.</a:t>
            </a:r>
            <a:endParaRPr/>
          </a:p>
        </p:txBody>
      </p:sp>
      <p:sp>
        <p:nvSpPr>
          <p:cNvPr id="234" name="Google Shape;234;p13"/>
          <p:cNvSpPr/>
          <p:nvPr/>
        </p:nvSpPr>
        <p:spPr>
          <a:xfrm>
            <a:off x="186752" y="246912"/>
            <a:ext cx="967408" cy="8840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Rain</a:t>
            </a:r>
            <a:endParaRPr/>
          </a:p>
        </p:txBody>
      </p:sp>
      <p:cxnSp>
        <p:nvCxnSpPr>
          <p:cNvPr id="235" name="Google Shape;235;p13"/>
          <p:cNvCxnSpPr/>
          <p:nvPr/>
        </p:nvCxnSpPr>
        <p:spPr>
          <a:xfrm>
            <a:off x="186752" y="1193735"/>
            <a:ext cx="11167048" cy="0"/>
          </a:xfrm>
          <a:prstGeom prst="straightConnector1">
            <a:avLst/>
          </a:prstGeom>
          <a:noFill/>
          <a:ln cap="flat" cmpd="sng" w="9525">
            <a:solidFill>
              <a:schemeClr val="accent1"/>
            </a:solidFill>
            <a:prstDash val="solid"/>
            <a:miter lim="800000"/>
            <a:headEnd len="sm" w="sm" type="none"/>
            <a:tailEnd len="sm" w="sm" type="none"/>
          </a:ln>
        </p:spPr>
      </p:cxnSp>
      <p:pic>
        <p:nvPicPr>
          <p:cNvPr id="236" name="Google Shape;236;p13"/>
          <p:cNvPicPr preferRelativeResize="0"/>
          <p:nvPr/>
        </p:nvPicPr>
        <p:blipFill rotWithShape="1">
          <a:blip r:embed="rId3">
            <a:alphaModFix/>
          </a:blip>
          <a:srcRect b="0" l="0" r="0" t="0"/>
          <a:stretch/>
        </p:blipFill>
        <p:spPr>
          <a:xfrm>
            <a:off x="186752" y="2250946"/>
            <a:ext cx="6360458" cy="2949346"/>
          </a:xfrm>
          <a:prstGeom prst="rect">
            <a:avLst/>
          </a:prstGeom>
          <a:noFill/>
          <a:ln>
            <a:noFill/>
          </a:ln>
        </p:spPr>
      </p:pic>
      <p:pic>
        <p:nvPicPr>
          <p:cNvPr id="237" name="Google Shape;237;p13"/>
          <p:cNvPicPr preferRelativeResize="0"/>
          <p:nvPr/>
        </p:nvPicPr>
        <p:blipFill rotWithShape="1">
          <a:blip r:embed="rId4">
            <a:alphaModFix/>
          </a:blip>
          <a:srcRect b="0" l="0" r="0" t="0"/>
          <a:stretch/>
        </p:blipFill>
        <p:spPr>
          <a:xfrm>
            <a:off x="7101653" y="1880052"/>
            <a:ext cx="4480747" cy="3617847"/>
          </a:xfrm>
          <a:prstGeom prst="rect">
            <a:avLst/>
          </a:prstGeom>
          <a:noFill/>
          <a:ln>
            <a:noFill/>
          </a:ln>
        </p:spPr>
      </p:pic>
      <p:sp>
        <p:nvSpPr>
          <p:cNvPr id="238" name="Google Shape;238;p13"/>
          <p:cNvSpPr txBox="1"/>
          <p:nvPr/>
        </p:nvSpPr>
        <p:spPr>
          <a:xfrm>
            <a:off x="2681650" y="5705125"/>
            <a:ext cx="6775500" cy="5232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latin typeface="Arial"/>
                <a:ea typeface="Arial"/>
                <a:cs typeface="Arial"/>
                <a:sym typeface="Arial"/>
              </a:rPr>
              <a:t>Singapore is experiencing more erratic rainfall patterns, with some years recording substantially lower rainfall and others higher. </a:t>
            </a:r>
            <a:endParaRPr>
              <a:solidFill>
                <a:schemeClr val="lt1"/>
              </a:solidFill>
              <a:latin typeface="Arial"/>
              <a:ea typeface="Arial"/>
              <a:cs typeface="Arial"/>
              <a:sym typeface="Arial"/>
            </a:endParaRPr>
          </a:p>
        </p:txBody>
      </p:sp>
      <p:sp>
        <p:nvSpPr>
          <p:cNvPr id="239" name="Google Shape;239;p13"/>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Q. Since the 1980s to today, has Singapore gotten warmer and rainier?</a:t>
            </a:r>
            <a:endParaRPr i="1" sz="1100">
              <a:solidFill>
                <a:schemeClr val="lt1"/>
              </a:solidFill>
              <a:latin typeface="Roboto"/>
              <a:ea typeface="Roboto"/>
              <a:cs typeface="Roboto"/>
              <a:sym typeface="Roboto"/>
            </a:endParaRPr>
          </a:p>
        </p:txBody>
      </p:sp>
      <p:sp>
        <p:nvSpPr>
          <p:cNvPr id="240" name="Google Shape;240;p13"/>
          <p:cNvSpPr/>
          <p:nvPr/>
        </p:nvSpPr>
        <p:spPr>
          <a:xfrm>
            <a:off x="10614900" y="2166950"/>
            <a:ext cx="967500" cy="264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14"/>
          <p:cNvSpPr txBox="1"/>
          <p:nvPr>
            <p:ph type="title"/>
          </p:nvPr>
        </p:nvSpPr>
        <p:spPr>
          <a:xfrm>
            <a:off x="1405951" y="136525"/>
            <a:ext cx="9831544" cy="12303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The number of rainy days from Oct-Dec has increased with each passing decade</a:t>
            </a:r>
            <a:endParaRPr/>
          </a:p>
        </p:txBody>
      </p:sp>
      <p:sp>
        <p:nvSpPr>
          <p:cNvPr id="248" name="Google Shape;248;p14"/>
          <p:cNvSpPr/>
          <p:nvPr/>
        </p:nvSpPr>
        <p:spPr>
          <a:xfrm>
            <a:off x="186752" y="246912"/>
            <a:ext cx="967408" cy="8840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Rain</a:t>
            </a:r>
            <a:endParaRPr/>
          </a:p>
        </p:txBody>
      </p:sp>
      <p:cxnSp>
        <p:nvCxnSpPr>
          <p:cNvPr id="249" name="Google Shape;249;p14"/>
          <p:cNvCxnSpPr/>
          <p:nvPr/>
        </p:nvCxnSpPr>
        <p:spPr>
          <a:xfrm>
            <a:off x="186752" y="1193735"/>
            <a:ext cx="11167048" cy="0"/>
          </a:xfrm>
          <a:prstGeom prst="straightConnector1">
            <a:avLst/>
          </a:prstGeom>
          <a:noFill/>
          <a:ln cap="flat" cmpd="sng" w="9525">
            <a:solidFill>
              <a:schemeClr val="accent1"/>
            </a:solidFill>
            <a:prstDash val="solid"/>
            <a:miter lim="800000"/>
            <a:headEnd len="sm" w="sm" type="none"/>
            <a:tailEnd len="sm" w="sm" type="none"/>
          </a:ln>
        </p:spPr>
      </p:cxnSp>
      <p:sp>
        <p:nvSpPr>
          <p:cNvPr id="250" name="Google Shape;250;p14"/>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Q. Since the 1980s to today, has Singapore gotten warmer and rainier?</a:t>
            </a:r>
            <a:endParaRPr i="1" sz="1100">
              <a:solidFill>
                <a:schemeClr val="lt1"/>
              </a:solidFill>
              <a:latin typeface="Roboto"/>
              <a:ea typeface="Roboto"/>
              <a:cs typeface="Roboto"/>
              <a:sym typeface="Roboto"/>
            </a:endParaRPr>
          </a:p>
        </p:txBody>
      </p:sp>
      <p:pic>
        <p:nvPicPr>
          <p:cNvPr id="251" name="Google Shape;251;p14"/>
          <p:cNvPicPr preferRelativeResize="0"/>
          <p:nvPr/>
        </p:nvPicPr>
        <p:blipFill>
          <a:blip r:embed="rId3">
            <a:alphaModFix/>
          </a:blip>
          <a:stretch>
            <a:fillRect/>
          </a:stretch>
        </p:blipFill>
        <p:spPr>
          <a:xfrm>
            <a:off x="152400" y="2512850"/>
            <a:ext cx="5975975" cy="2787850"/>
          </a:xfrm>
          <a:prstGeom prst="rect">
            <a:avLst/>
          </a:prstGeom>
          <a:noFill/>
          <a:ln>
            <a:noFill/>
          </a:ln>
        </p:spPr>
      </p:pic>
      <p:pic>
        <p:nvPicPr>
          <p:cNvPr id="252" name="Google Shape;252;p14"/>
          <p:cNvPicPr preferRelativeResize="0"/>
          <p:nvPr/>
        </p:nvPicPr>
        <p:blipFill>
          <a:blip r:embed="rId4">
            <a:alphaModFix/>
          </a:blip>
          <a:stretch>
            <a:fillRect/>
          </a:stretch>
        </p:blipFill>
        <p:spPr>
          <a:xfrm>
            <a:off x="6280775" y="2505589"/>
            <a:ext cx="5758824" cy="2712044"/>
          </a:xfrm>
          <a:prstGeom prst="rect">
            <a:avLst/>
          </a:prstGeom>
          <a:noFill/>
          <a:ln>
            <a:noFill/>
          </a:ln>
        </p:spPr>
      </p:pic>
      <p:sp>
        <p:nvSpPr>
          <p:cNvPr id="253" name="Google Shape;253;p14"/>
          <p:cNvSpPr/>
          <p:nvPr/>
        </p:nvSpPr>
        <p:spPr>
          <a:xfrm>
            <a:off x="10841050" y="2747975"/>
            <a:ext cx="967500" cy="145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txBox="1"/>
          <p:nvPr/>
        </p:nvSpPr>
        <p:spPr>
          <a:xfrm>
            <a:off x="3309350" y="5705125"/>
            <a:ext cx="6147900" cy="5232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A higher number of rainy days means fewer opportunities for a fun day out for tourists in the year-end months</a:t>
            </a:r>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16"/>
          <p:cNvSpPr txBox="1"/>
          <p:nvPr>
            <p:ph type="title"/>
          </p:nvPr>
        </p:nvSpPr>
        <p:spPr>
          <a:xfrm>
            <a:off x="1405951" y="136525"/>
            <a:ext cx="9831544" cy="12303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Clear upward trend in surface temperature over the last 40 years</a:t>
            </a:r>
            <a:endParaRPr/>
          </a:p>
        </p:txBody>
      </p:sp>
      <p:sp>
        <p:nvSpPr>
          <p:cNvPr id="262" name="Google Shape;262;p16"/>
          <p:cNvSpPr/>
          <p:nvPr/>
        </p:nvSpPr>
        <p:spPr>
          <a:xfrm>
            <a:off x="186752" y="246912"/>
            <a:ext cx="967408" cy="8840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Arial"/>
                <a:ea typeface="Arial"/>
                <a:cs typeface="Arial"/>
                <a:sym typeface="Arial"/>
              </a:rPr>
              <a:t>Heat</a:t>
            </a:r>
            <a:endParaRPr/>
          </a:p>
        </p:txBody>
      </p:sp>
      <p:cxnSp>
        <p:nvCxnSpPr>
          <p:cNvPr id="263" name="Google Shape;263;p16"/>
          <p:cNvCxnSpPr/>
          <p:nvPr/>
        </p:nvCxnSpPr>
        <p:spPr>
          <a:xfrm>
            <a:off x="186752" y="1193735"/>
            <a:ext cx="11167048" cy="0"/>
          </a:xfrm>
          <a:prstGeom prst="straightConnector1">
            <a:avLst/>
          </a:prstGeom>
          <a:noFill/>
          <a:ln cap="flat" cmpd="sng" w="9525">
            <a:solidFill>
              <a:schemeClr val="accent1"/>
            </a:solidFill>
            <a:prstDash val="solid"/>
            <a:miter lim="800000"/>
            <a:headEnd len="sm" w="sm" type="none"/>
            <a:tailEnd len="sm" w="sm" type="none"/>
          </a:ln>
        </p:spPr>
      </p:cxnSp>
      <p:pic>
        <p:nvPicPr>
          <p:cNvPr id="264" name="Google Shape;264;p16"/>
          <p:cNvPicPr preferRelativeResize="0"/>
          <p:nvPr/>
        </p:nvPicPr>
        <p:blipFill rotWithShape="1">
          <a:blip r:embed="rId3">
            <a:alphaModFix/>
          </a:blip>
          <a:srcRect b="0" l="0" r="0" t="0"/>
          <a:stretch/>
        </p:blipFill>
        <p:spPr>
          <a:xfrm>
            <a:off x="1477650" y="1916399"/>
            <a:ext cx="8859751" cy="4089125"/>
          </a:xfrm>
          <a:prstGeom prst="rect">
            <a:avLst/>
          </a:prstGeom>
          <a:noFill/>
          <a:ln>
            <a:noFill/>
          </a:ln>
        </p:spPr>
      </p:pic>
      <p:sp>
        <p:nvSpPr>
          <p:cNvPr id="265" name="Google Shape;265;p16"/>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Q. Since the 1980s to today, has Singapore gotten warmer and rainier?</a:t>
            </a:r>
            <a:endParaRPr i="1" sz="11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228600" y="2127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26772"/>
              </a:buClr>
              <a:buSzPts val="4400"/>
              <a:buFont typeface="Avenir"/>
              <a:buNone/>
            </a:pPr>
            <a:r>
              <a:rPr lang="en-US"/>
              <a:t>Content</a:t>
            </a:r>
            <a:endParaRPr/>
          </a:p>
        </p:txBody>
      </p:sp>
      <p:sp>
        <p:nvSpPr>
          <p:cNvPr id="97" name="Google Shape;97;p2"/>
          <p:cNvSpPr txBox="1"/>
          <p:nvPr>
            <p:ph idx="1" type="body"/>
          </p:nvPr>
        </p:nvSpPr>
        <p:spPr>
          <a:xfrm>
            <a:off x="228600" y="16732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595959"/>
              </a:buClr>
              <a:buSzPct val="100000"/>
              <a:buChar char="•"/>
            </a:pPr>
            <a:r>
              <a:rPr lang="en-US"/>
              <a:t>Problem Statement</a:t>
            </a:r>
            <a:endParaRPr/>
          </a:p>
          <a:p>
            <a:pPr indent="-77470" lvl="0" marL="228600" rtl="0" algn="l">
              <a:lnSpc>
                <a:spcPct val="90000"/>
              </a:lnSpc>
              <a:spcBef>
                <a:spcPts val="1000"/>
              </a:spcBef>
              <a:spcAft>
                <a:spcPts val="0"/>
              </a:spcAft>
              <a:buClr>
                <a:srgbClr val="595959"/>
              </a:buClr>
              <a:buSzPct val="100000"/>
              <a:buNone/>
            </a:pPr>
            <a:r>
              <a:t/>
            </a:r>
            <a:endParaRPr/>
          </a:p>
          <a:p>
            <a:pPr indent="-228600" lvl="0" marL="228600" rtl="0" algn="l">
              <a:lnSpc>
                <a:spcPct val="90000"/>
              </a:lnSpc>
              <a:spcBef>
                <a:spcPts val="1000"/>
              </a:spcBef>
              <a:spcAft>
                <a:spcPts val="0"/>
              </a:spcAft>
              <a:buClr>
                <a:srgbClr val="595959"/>
              </a:buClr>
              <a:buSzPct val="100000"/>
              <a:buChar char="•"/>
            </a:pPr>
            <a:r>
              <a:rPr lang="en-US"/>
              <a:t>Background</a:t>
            </a:r>
            <a:endParaRPr/>
          </a:p>
          <a:p>
            <a:pPr indent="-77470" lvl="0" marL="228600" rtl="0" algn="l">
              <a:lnSpc>
                <a:spcPct val="90000"/>
              </a:lnSpc>
              <a:spcBef>
                <a:spcPts val="1000"/>
              </a:spcBef>
              <a:spcAft>
                <a:spcPts val="0"/>
              </a:spcAft>
              <a:buClr>
                <a:srgbClr val="595959"/>
              </a:buClr>
              <a:buSzPct val="100000"/>
              <a:buNone/>
            </a:pPr>
            <a:r>
              <a:t/>
            </a:r>
            <a:endParaRPr/>
          </a:p>
          <a:p>
            <a:pPr indent="-201930" lvl="0" marL="228600" rtl="0" algn="l">
              <a:spcBef>
                <a:spcPts val="1000"/>
              </a:spcBef>
              <a:spcAft>
                <a:spcPts val="0"/>
              </a:spcAft>
              <a:buSzPct val="100000"/>
              <a:buChar char="•"/>
            </a:pPr>
            <a:r>
              <a:rPr lang="en-US"/>
              <a:t>Analysis Approach</a:t>
            </a:r>
            <a:endParaRPr/>
          </a:p>
          <a:p>
            <a:pPr indent="-77470" lvl="0" marL="228600" rtl="0" algn="l">
              <a:lnSpc>
                <a:spcPct val="90000"/>
              </a:lnSpc>
              <a:spcBef>
                <a:spcPts val="1000"/>
              </a:spcBef>
              <a:spcAft>
                <a:spcPts val="0"/>
              </a:spcAft>
              <a:buClr>
                <a:srgbClr val="595959"/>
              </a:buClr>
              <a:buSzPct val="100000"/>
              <a:buNone/>
            </a:pPr>
            <a:r>
              <a:t/>
            </a:r>
            <a:endParaRPr/>
          </a:p>
          <a:p>
            <a:pPr indent="-228600" lvl="0" marL="228600" rtl="0" algn="l">
              <a:lnSpc>
                <a:spcPct val="90000"/>
              </a:lnSpc>
              <a:spcBef>
                <a:spcPts val="1000"/>
              </a:spcBef>
              <a:spcAft>
                <a:spcPts val="0"/>
              </a:spcAft>
              <a:buClr>
                <a:srgbClr val="595959"/>
              </a:buClr>
              <a:buSzPct val="100000"/>
              <a:buChar char="•"/>
            </a:pPr>
            <a:r>
              <a:rPr lang="en-US"/>
              <a:t>Features used</a:t>
            </a:r>
            <a:endParaRPr/>
          </a:p>
          <a:p>
            <a:pPr indent="-77470" lvl="0" marL="228600" rtl="0" algn="l">
              <a:lnSpc>
                <a:spcPct val="90000"/>
              </a:lnSpc>
              <a:spcBef>
                <a:spcPts val="1000"/>
              </a:spcBef>
              <a:spcAft>
                <a:spcPts val="0"/>
              </a:spcAft>
              <a:buClr>
                <a:srgbClr val="595959"/>
              </a:buClr>
              <a:buSzPct val="100000"/>
              <a:buNone/>
            </a:pPr>
            <a:r>
              <a:t/>
            </a:r>
            <a:endParaRPr/>
          </a:p>
          <a:p>
            <a:pPr indent="-228600" lvl="0" marL="228600" rtl="0" algn="l">
              <a:lnSpc>
                <a:spcPct val="90000"/>
              </a:lnSpc>
              <a:spcBef>
                <a:spcPts val="1000"/>
              </a:spcBef>
              <a:spcAft>
                <a:spcPts val="0"/>
              </a:spcAft>
              <a:buClr>
                <a:srgbClr val="595959"/>
              </a:buClr>
              <a:buSzPct val="100000"/>
              <a:buChar char="•"/>
            </a:pPr>
            <a:r>
              <a:rPr lang="en-US"/>
              <a:t>Key Findings</a:t>
            </a:r>
            <a:endParaRPr/>
          </a:p>
          <a:p>
            <a:pPr indent="-77470" lvl="0" marL="228600" rtl="0" algn="l">
              <a:lnSpc>
                <a:spcPct val="90000"/>
              </a:lnSpc>
              <a:spcBef>
                <a:spcPts val="1000"/>
              </a:spcBef>
              <a:spcAft>
                <a:spcPts val="0"/>
              </a:spcAft>
              <a:buClr>
                <a:srgbClr val="595959"/>
              </a:buClr>
              <a:buSzPct val="100000"/>
              <a:buNone/>
            </a:pPr>
            <a:r>
              <a:t/>
            </a:r>
            <a:endParaRPr/>
          </a:p>
          <a:p>
            <a:pPr indent="-228600" lvl="0" marL="228600" rtl="0" algn="l">
              <a:lnSpc>
                <a:spcPct val="90000"/>
              </a:lnSpc>
              <a:spcBef>
                <a:spcPts val="1000"/>
              </a:spcBef>
              <a:spcAft>
                <a:spcPts val="0"/>
              </a:spcAft>
              <a:buClr>
                <a:srgbClr val="595959"/>
              </a:buClr>
              <a:buSzPct val="100000"/>
              <a:buChar char="•"/>
            </a:pPr>
            <a:r>
              <a:rPr lang="en-US"/>
              <a:t>Recommendations</a:t>
            </a:r>
            <a:endParaRPr/>
          </a:p>
        </p:txBody>
      </p:sp>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17"/>
          <p:cNvSpPr txBox="1"/>
          <p:nvPr>
            <p:ph type="title"/>
          </p:nvPr>
        </p:nvSpPr>
        <p:spPr>
          <a:xfrm>
            <a:off x="1405951" y="136525"/>
            <a:ext cx="9831544" cy="12303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The increase in surface temperatures is consistent across all months</a:t>
            </a:r>
            <a:endParaRPr/>
          </a:p>
        </p:txBody>
      </p:sp>
      <p:sp>
        <p:nvSpPr>
          <p:cNvPr id="273" name="Google Shape;273;p17"/>
          <p:cNvSpPr/>
          <p:nvPr/>
        </p:nvSpPr>
        <p:spPr>
          <a:xfrm>
            <a:off x="186752" y="246912"/>
            <a:ext cx="967408" cy="8840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Arial"/>
                <a:ea typeface="Arial"/>
                <a:cs typeface="Arial"/>
                <a:sym typeface="Arial"/>
              </a:rPr>
              <a:t>Heat</a:t>
            </a:r>
            <a:endParaRPr/>
          </a:p>
        </p:txBody>
      </p:sp>
      <p:cxnSp>
        <p:nvCxnSpPr>
          <p:cNvPr id="274" name="Google Shape;274;p17"/>
          <p:cNvCxnSpPr/>
          <p:nvPr/>
        </p:nvCxnSpPr>
        <p:spPr>
          <a:xfrm>
            <a:off x="186752" y="1193735"/>
            <a:ext cx="11167048" cy="0"/>
          </a:xfrm>
          <a:prstGeom prst="straightConnector1">
            <a:avLst/>
          </a:prstGeom>
          <a:noFill/>
          <a:ln cap="flat" cmpd="sng" w="9525">
            <a:solidFill>
              <a:schemeClr val="accent1"/>
            </a:solidFill>
            <a:prstDash val="solid"/>
            <a:miter lim="800000"/>
            <a:headEnd len="sm" w="sm" type="none"/>
            <a:tailEnd len="sm" w="sm" type="none"/>
          </a:ln>
        </p:spPr>
      </p:cxnSp>
      <p:sp>
        <p:nvSpPr>
          <p:cNvPr id="275" name="Google Shape;275;p17"/>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Q. Since the 1980s to today, has Singapore gotten warmer and rainier?</a:t>
            </a:r>
            <a:endParaRPr i="1" sz="1100">
              <a:solidFill>
                <a:schemeClr val="lt1"/>
              </a:solidFill>
              <a:latin typeface="Roboto"/>
              <a:ea typeface="Roboto"/>
              <a:cs typeface="Roboto"/>
              <a:sym typeface="Roboto"/>
            </a:endParaRPr>
          </a:p>
        </p:txBody>
      </p:sp>
      <p:pic>
        <p:nvPicPr>
          <p:cNvPr id="276" name="Google Shape;276;p17"/>
          <p:cNvPicPr preferRelativeResize="0"/>
          <p:nvPr/>
        </p:nvPicPr>
        <p:blipFill>
          <a:blip r:embed="rId3">
            <a:alphaModFix/>
          </a:blip>
          <a:stretch>
            <a:fillRect/>
          </a:stretch>
        </p:blipFill>
        <p:spPr>
          <a:xfrm>
            <a:off x="1470025" y="1561325"/>
            <a:ext cx="8781500" cy="4077500"/>
          </a:xfrm>
          <a:prstGeom prst="rect">
            <a:avLst/>
          </a:prstGeom>
          <a:noFill/>
          <a:ln>
            <a:noFill/>
          </a:ln>
        </p:spPr>
      </p:pic>
      <p:sp>
        <p:nvSpPr>
          <p:cNvPr id="277" name="Google Shape;277;p17"/>
          <p:cNvSpPr/>
          <p:nvPr/>
        </p:nvSpPr>
        <p:spPr>
          <a:xfrm>
            <a:off x="4564425" y="1966300"/>
            <a:ext cx="1438200" cy="145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txBox="1"/>
          <p:nvPr/>
        </p:nvSpPr>
        <p:spPr>
          <a:xfrm>
            <a:off x="3168350" y="5897425"/>
            <a:ext cx="6147900" cy="5232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rPr>
              <a:t>Our warmest months are getting warmer:</a:t>
            </a:r>
            <a:endParaRPr b="1">
              <a:solidFill>
                <a:schemeClr val="lt1"/>
              </a:solidFill>
            </a:endParaRPr>
          </a:p>
          <a:p>
            <a:pPr indent="0" lvl="0" marL="0" marR="0" rtl="0" algn="ctr">
              <a:spcBef>
                <a:spcPts val="0"/>
              </a:spcBef>
              <a:spcAft>
                <a:spcPts val="0"/>
              </a:spcAft>
              <a:buNone/>
            </a:pPr>
            <a:r>
              <a:rPr b="1" lang="en-US">
                <a:solidFill>
                  <a:schemeClr val="lt1"/>
                </a:solidFill>
              </a:rPr>
              <a:t>higher risk of heat-related stress on people spending time outdoors</a:t>
            </a:r>
            <a:endParaRPr b="1">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c2c33f88ac_6_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g1c2c33f88ac_6_20"/>
          <p:cNvSpPr txBox="1"/>
          <p:nvPr>
            <p:ph type="title"/>
          </p:nvPr>
        </p:nvSpPr>
        <p:spPr>
          <a:xfrm>
            <a:off x="2046575" y="136525"/>
            <a:ext cx="9191100" cy="1230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Avenir"/>
              <a:buNone/>
            </a:pPr>
            <a:r>
              <a:rPr b="1" lang="en-US" sz="2400">
                <a:solidFill>
                  <a:srgbClr val="3F3F3F"/>
                </a:solidFill>
              </a:rPr>
              <a:t>Top 5 countries of origin for tourists are Indonesia, China, Malaysia, </a:t>
            </a:r>
            <a:r>
              <a:rPr b="1" lang="en-US" sz="2400">
                <a:solidFill>
                  <a:srgbClr val="3F3F3F"/>
                </a:solidFill>
              </a:rPr>
              <a:t>Australia and India. Visitorship patterns vary by country.</a:t>
            </a:r>
            <a:endParaRPr/>
          </a:p>
        </p:txBody>
      </p:sp>
      <p:sp>
        <p:nvSpPr>
          <p:cNvPr id="286" name="Google Shape;286;g1c2c33f88ac_6_20"/>
          <p:cNvSpPr/>
          <p:nvPr/>
        </p:nvSpPr>
        <p:spPr>
          <a:xfrm>
            <a:off x="186750" y="246900"/>
            <a:ext cx="1671000" cy="884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888888"/>
                </a:solidFill>
              </a:rPr>
              <a:t>Tourism</a:t>
            </a:r>
            <a:endParaRPr>
              <a:solidFill>
                <a:srgbClr val="888888"/>
              </a:solidFill>
            </a:endParaRPr>
          </a:p>
        </p:txBody>
      </p:sp>
      <p:cxnSp>
        <p:nvCxnSpPr>
          <p:cNvPr id="287" name="Google Shape;287;g1c2c33f88ac_6_20"/>
          <p:cNvCxnSpPr/>
          <p:nvPr/>
        </p:nvCxnSpPr>
        <p:spPr>
          <a:xfrm>
            <a:off x="186752" y="1193735"/>
            <a:ext cx="11166900" cy="0"/>
          </a:xfrm>
          <a:prstGeom prst="straightConnector1">
            <a:avLst/>
          </a:prstGeom>
          <a:noFill/>
          <a:ln cap="flat" cmpd="sng" w="9525">
            <a:solidFill>
              <a:schemeClr val="accent1"/>
            </a:solidFill>
            <a:prstDash val="solid"/>
            <a:miter lim="800000"/>
            <a:headEnd len="sm" w="sm" type="none"/>
            <a:tailEnd len="sm" w="sm" type="none"/>
          </a:ln>
        </p:spPr>
      </p:cxnSp>
      <p:sp>
        <p:nvSpPr>
          <p:cNvPr id="288" name="Google Shape;288;g1c2c33f88ac_6_20"/>
          <p:cNvSpPr txBox="1"/>
          <p:nvPr/>
        </p:nvSpPr>
        <p:spPr>
          <a:xfrm>
            <a:off x="0" y="0"/>
            <a:ext cx="12192000" cy="3510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i="1" lang="en-US" sz="1200">
                <a:solidFill>
                  <a:schemeClr val="lt1"/>
                </a:solidFill>
                <a:latin typeface="Roboto"/>
                <a:ea typeface="Roboto"/>
                <a:cs typeface="Roboto"/>
                <a:sym typeface="Roboto"/>
              </a:rPr>
              <a:t>Additional data on visitorship statistics</a:t>
            </a:r>
            <a:endParaRPr i="1" sz="1100">
              <a:solidFill>
                <a:schemeClr val="lt1"/>
              </a:solidFill>
              <a:latin typeface="Roboto"/>
              <a:ea typeface="Roboto"/>
              <a:cs typeface="Roboto"/>
              <a:sym typeface="Roboto"/>
            </a:endParaRPr>
          </a:p>
        </p:txBody>
      </p:sp>
      <p:pic>
        <p:nvPicPr>
          <p:cNvPr id="289" name="Google Shape;289;g1c2c33f88ac_6_20"/>
          <p:cNvPicPr preferRelativeResize="0"/>
          <p:nvPr/>
        </p:nvPicPr>
        <p:blipFill>
          <a:blip r:embed="rId3">
            <a:alphaModFix/>
          </a:blip>
          <a:stretch>
            <a:fillRect/>
          </a:stretch>
        </p:blipFill>
        <p:spPr>
          <a:xfrm>
            <a:off x="1611600" y="1566563"/>
            <a:ext cx="4215451" cy="2359168"/>
          </a:xfrm>
          <a:prstGeom prst="rect">
            <a:avLst/>
          </a:prstGeom>
          <a:noFill/>
          <a:ln>
            <a:noFill/>
          </a:ln>
        </p:spPr>
      </p:pic>
      <p:pic>
        <p:nvPicPr>
          <p:cNvPr id="290" name="Google Shape;290;g1c2c33f88ac_6_20"/>
          <p:cNvPicPr preferRelativeResize="0"/>
          <p:nvPr/>
        </p:nvPicPr>
        <p:blipFill>
          <a:blip r:embed="rId4">
            <a:alphaModFix/>
          </a:blip>
          <a:stretch>
            <a:fillRect/>
          </a:stretch>
        </p:blipFill>
        <p:spPr>
          <a:xfrm>
            <a:off x="5961426" y="1564675"/>
            <a:ext cx="4215451" cy="2359178"/>
          </a:xfrm>
          <a:prstGeom prst="rect">
            <a:avLst/>
          </a:prstGeom>
          <a:noFill/>
          <a:ln>
            <a:noFill/>
          </a:ln>
        </p:spPr>
      </p:pic>
      <p:pic>
        <p:nvPicPr>
          <p:cNvPr id="291" name="Google Shape;291;g1c2c33f88ac_6_20"/>
          <p:cNvPicPr preferRelativeResize="0"/>
          <p:nvPr/>
        </p:nvPicPr>
        <p:blipFill>
          <a:blip r:embed="rId5">
            <a:alphaModFix/>
          </a:blip>
          <a:stretch>
            <a:fillRect/>
          </a:stretch>
        </p:blipFill>
        <p:spPr>
          <a:xfrm>
            <a:off x="97700" y="4125475"/>
            <a:ext cx="3945420" cy="2208050"/>
          </a:xfrm>
          <a:prstGeom prst="rect">
            <a:avLst/>
          </a:prstGeom>
          <a:noFill/>
          <a:ln>
            <a:noFill/>
          </a:ln>
        </p:spPr>
      </p:pic>
      <p:pic>
        <p:nvPicPr>
          <p:cNvPr id="292" name="Google Shape;292;g1c2c33f88ac_6_20"/>
          <p:cNvPicPr preferRelativeResize="0"/>
          <p:nvPr/>
        </p:nvPicPr>
        <p:blipFill>
          <a:blip r:embed="rId6">
            <a:alphaModFix/>
          </a:blip>
          <a:stretch>
            <a:fillRect/>
          </a:stretch>
        </p:blipFill>
        <p:spPr>
          <a:xfrm>
            <a:off x="4170886" y="4125475"/>
            <a:ext cx="3945439" cy="2208050"/>
          </a:xfrm>
          <a:prstGeom prst="rect">
            <a:avLst/>
          </a:prstGeom>
          <a:noFill/>
          <a:ln>
            <a:noFill/>
          </a:ln>
        </p:spPr>
      </p:pic>
      <p:pic>
        <p:nvPicPr>
          <p:cNvPr id="293" name="Google Shape;293;g1c2c33f88ac_6_20"/>
          <p:cNvPicPr preferRelativeResize="0"/>
          <p:nvPr/>
        </p:nvPicPr>
        <p:blipFill>
          <a:blip r:embed="rId7">
            <a:alphaModFix/>
          </a:blip>
          <a:stretch>
            <a:fillRect/>
          </a:stretch>
        </p:blipFill>
        <p:spPr>
          <a:xfrm>
            <a:off x="8244075" y="4121718"/>
            <a:ext cx="3945450" cy="22080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297" name="Shape 297"/>
        <p:cNvGrpSpPr/>
        <p:nvPr/>
      </p:nvGrpSpPr>
      <p:grpSpPr>
        <a:xfrm>
          <a:off x="0" y="0"/>
          <a:ext cx="0" cy="0"/>
          <a:chOff x="0" y="0"/>
          <a:chExt cx="0" cy="0"/>
        </a:xfrm>
      </p:grpSpPr>
      <p:sp>
        <p:nvSpPr>
          <p:cNvPr id="298" name="Google Shape;298;p18"/>
          <p:cNvSpPr txBox="1"/>
          <p:nvPr>
            <p:ph type="title"/>
          </p:nvPr>
        </p:nvSpPr>
        <p:spPr>
          <a:xfrm>
            <a:off x="453887" y="40889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Recommendations</a:t>
            </a:r>
            <a:endParaRPr/>
          </a:p>
        </p:txBody>
      </p:sp>
      <p:sp>
        <p:nvSpPr>
          <p:cNvPr id="299" name="Google Shape;29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txBox="1"/>
          <p:nvPr>
            <p:ph type="title"/>
          </p:nvPr>
        </p:nvSpPr>
        <p:spPr>
          <a:xfrm>
            <a:off x="228600" y="27547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Q1. Since the 1980s to today, has Singapore gotten warmer and rainier? </a:t>
            </a:r>
            <a:endParaRPr/>
          </a:p>
        </p:txBody>
      </p:sp>
      <p:sp>
        <p:nvSpPr>
          <p:cNvPr id="305" name="Google Shape;30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6" name="Google Shape;306;p19"/>
          <p:cNvPicPr preferRelativeResize="0"/>
          <p:nvPr/>
        </p:nvPicPr>
        <p:blipFill>
          <a:blip r:embed="rId3">
            <a:alphaModFix/>
          </a:blip>
          <a:stretch>
            <a:fillRect/>
          </a:stretch>
        </p:blipFill>
        <p:spPr>
          <a:xfrm>
            <a:off x="1774425" y="1172125"/>
            <a:ext cx="8513651" cy="3929375"/>
          </a:xfrm>
          <a:prstGeom prst="rect">
            <a:avLst/>
          </a:prstGeom>
          <a:noFill/>
          <a:ln>
            <a:noFill/>
          </a:ln>
        </p:spPr>
      </p:pic>
      <p:sp>
        <p:nvSpPr>
          <p:cNvPr id="307" name="Google Shape;307;p19"/>
          <p:cNvSpPr txBox="1"/>
          <p:nvPr>
            <p:ph idx="1" type="body"/>
          </p:nvPr>
        </p:nvSpPr>
        <p:spPr>
          <a:xfrm>
            <a:off x="1999950" y="5990700"/>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Provide education about the dangers of spending too much time outdoors.</a:t>
            </a:r>
            <a:endParaRPr i="1" sz="1200">
              <a:solidFill>
                <a:schemeClr val="dk2"/>
              </a:solidFill>
            </a:endParaRPr>
          </a:p>
        </p:txBody>
      </p:sp>
      <p:sp>
        <p:nvSpPr>
          <p:cNvPr id="308" name="Google Shape;308;p19"/>
          <p:cNvSpPr txBox="1"/>
          <p:nvPr/>
        </p:nvSpPr>
        <p:spPr>
          <a:xfrm>
            <a:off x="3183500" y="5206300"/>
            <a:ext cx="5695500" cy="3693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Singapore has gotten warmer over the years.</a:t>
            </a:r>
            <a:endParaRPr sz="1800">
              <a:solidFill>
                <a:schemeClr val="lt1"/>
              </a:solidFill>
              <a:latin typeface="Arial"/>
              <a:ea typeface="Arial"/>
              <a:cs typeface="Arial"/>
              <a:sym typeface="Arial"/>
            </a:endParaRPr>
          </a:p>
        </p:txBody>
      </p:sp>
      <p:pic>
        <p:nvPicPr>
          <p:cNvPr id="309" name="Google Shape;309;p19"/>
          <p:cNvPicPr preferRelativeResize="0"/>
          <p:nvPr/>
        </p:nvPicPr>
        <p:blipFill>
          <a:blip r:embed="rId4">
            <a:alphaModFix/>
          </a:blip>
          <a:stretch>
            <a:fillRect/>
          </a:stretch>
        </p:blipFill>
        <p:spPr>
          <a:xfrm>
            <a:off x="1835575" y="5914229"/>
            <a:ext cx="389050" cy="518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d06bf2b0f4_0_18"/>
          <p:cNvSpPr txBox="1"/>
          <p:nvPr>
            <p:ph type="title"/>
          </p:nvPr>
        </p:nvSpPr>
        <p:spPr>
          <a:xfrm>
            <a:off x="228600" y="27547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Q1. Since the 1980s to today, has Singapore gotten warmer and rainier? </a:t>
            </a:r>
            <a:endParaRPr/>
          </a:p>
        </p:txBody>
      </p:sp>
      <p:sp>
        <p:nvSpPr>
          <p:cNvPr id="315" name="Google Shape;315;g1d06bf2b0f4_0_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16" name="Google Shape;316;g1d06bf2b0f4_0_18"/>
          <p:cNvGrpSpPr/>
          <p:nvPr/>
        </p:nvGrpSpPr>
        <p:grpSpPr>
          <a:xfrm>
            <a:off x="2253631" y="1085621"/>
            <a:ext cx="6995626" cy="3388744"/>
            <a:chOff x="7464574" y="2218752"/>
            <a:chExt cx="3716728" cy="3388744"/>
          </a:xfrm>
        </p:grpSpPr>
        <p:pic>
          <p:nvPicPr>
            <p:cNvPr id="317" name="Google Shape;317;g1d06bf2b0f4_0_18"/>
            <p:cNvPicPr preferRelativeResize="0"/>
            <p:nvPr/>
          </p:nvPicPr>
          <p:blipFill>
            <a:blip r:embed="rId3">
              <a:alphaModFix/>
            </a:blip>
            <a:stretch>
              <a:fillRect/>
            </a:stretch>
          </p:blipFill>
          <p:spPr>
            <a:xfrm>
              <a:off x="7464574" y="2218752"/>
              <a:ext cx="3716728" cy="3388744"/>
            </a:xfrm>
            <a:prstGeom prst="rect">
              <a:avLst/>
            </a:prstGeom>
            <a:noFill/>
            <a:ln>
              <a:noFill/>
            </a:ln>
          </p:spPr>
        </p:pic>
        <p:sp>
          <p:nvSpPr>
            <p:cNvPr id="318" name="Google Shape;318;g1d06bf2b0f4_0_18"/>
            <p:cNvSpPr/>
            <p:nvPr/>
          </p:nvSpPr>
          <p:spPr>
            <a:xfrm>
              <a:off x="8610593" y="2920021"/>
              <a:ext cx="1124100" cy="894000"/>
            </a:xfrm>
            <a:prstGeom prst="rect">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1d06bf2b0f4_0_18"/>
            <p:cNvSpPr/>
            <p:nvPr/>
          </p:nvSpPr>
          <p:spPr>
            <a:xfrm>
              <a:off x="7746600" y="4043625"/>
              <a:ext cx="3434700" cy="70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g1d06bf2b0f4_0_18"/>
          <p:cNvSpPr txBox="1"/>
          <p:nvPr/>
        </p:nvSpPr>
        <p:spPr>
          <a:xfrm>
            <a:off x="4270038" y="4660363"/>
            <a:ext cx="3651900" cy="6465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Warmest Months: Apr - Jul</a:t>
            </a:r>
            <a:endParaRPr b="1" sz="1800">
              <a:solidFill>
                <a:schemeClr val="lt1"/>
              </a:solidFill>
            </a:endParaRPr>
          </a:p>
          <a:p>
            <a:pPr indent="0" lvl="0" marL="0" marR="0" rtl="0" algn="ctr">
              <a:spcBef>
                <a:spcPts val="0"/>
              </a:spcBef>
              <a:spcAft>
                <a:spcPts val="0"/>
              </a:spcAft>
              <a:buNone/>
            </a:pPr>
            <a:r>
              <a:rPr b="1" lang="en-US" sz="1800">
                <a:solidFill>
                  <a:schemeClr val="lt1"/>
                </a:solidFill>
              </a:rPr>
              <a:t>Coolest Months: Dec - Jan</a:t>
            </a:r>
            <a:endParaRPr b="1" sz="1800">
              <a:solidFill>
                <a:schemeClr val="lt1"/>
              </a:solidFill>
            </a:endParaRPr>
          </a:p>
        </p:txBody>
      </p:sp>
      <p:sp>
        <p:nvSpPr>
          <p:cNvPr id="321" name="Google Shape;321;g1d06bf2b0f4_0_18"/>
          <p:cNvSpPr txBox="1"/>
          <p:nvPr>
            <p:ph idx="1" type="body"/>
          </p:nvPr>
        </p:nvSpPr>
        <p:spPr>
          <a:xfrm>
            <a:off x="3057804" y="5482325"/>
            <a:ext cx="61884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Increase awareness for outdoor activities for Apr - Jun</a:t>
            </a:r>
            <a:endParaRPr i="1" sz="1800">
              <a:solidFill>
                <a:schemeClr val="dk2"/>
              </a:solidFill>
            </a:endParaRPr>
          </a:p>
        </p:txBody>
      </p:sp>
      <p:pic>
        <p:nvPicPr>
          <p:cNvPr id="322" name="Google Shape;322;g1d06bf2b0f4_0_18"/>
          <p:cNvPicPr preferRelativeResize="0"/>
          <p:nvPr/>
        </p:nvPicPr>
        <p:blipFill>
          <a:blip r:embed="rId4">
            <a:alphaModFix/>
          </a:blip>
          <a:stretch>
            <a:fillRect/>
          </a:stretch>
        </p:blipFill>
        <p:spPr>
          <a:xfrm>
            <a:off x="2945812" y="5407629"/>
            <a:ext cx="389050" cy="518050"/>
          </a:xfrm>
          <a:prstGeom prst="rect">
            <a:avLst/>
          </a:prstGeom>
          <a:noFill/>
          <a:ln>
            <a:noFill/>
          </a:ln>
        </p:spPr>
      </p:pic>
      <p:sp>
        <p:nvSpPr>
          <p:cNvPr id="323" name="Google Shape;323;g1d06bf2b0f4_0_18"/>
          <p:cNvSpPr txBox="1"/>
          <p:nvPr>
            <p:ph idx="1" type="body"/>
          </p:nvPr>
        </p:nvSpPr>
        <p:spPr>
          <a:xfrm>
            <a:off x="3110188" y="6108100"/>
            <a:ext cx="47337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Recommend Dec - Jan for coolest weather</a:t>
            </a:r>
            <a:endParaRPr i="1" sz="1800">
              <a:solidFill>
                <a:schemeClr val="dk2"/>
              </a:solidFill>
            </a:endParaRPr>
          </a:p>
        </p:txBody>
      </p:sp>
      <p:pic>
        <p:nvPicPr>
          <p:cNvPr id="324" name="Google Shape;324;g1d06bf2b0f4_0_18"/>
          <p:cNvPicPr preferRelativeResize="0"/>
          <p:nvPr/>
        </p:nvPicPr>
        <p:blipFill>
          <a:blip r:embed="rId4">
            <a:alphaModFix/>
          </a:blip>
          <a:stretch>
            <a:fillRect/>
          </a:stretch>
        </p:blipFill>
        <p:spPr>
          <a:xfrm>
            <a:off x="2945812" y="6031629"/>
            <a:ext cx="389050" cy="51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d06bf2b0f4_0_40"/>
          <p:cNvSpPr txBox="1"/>
          <p:nvPr>
            <p:ph type="title"/>
          </p:nvPr>
        </p:nvSpPr>
        <p:spPr>
          <a:xfrm>
            <a:off x="228600" y="27547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Q1. Since the 1980s to today, has Singapore gotten warmer and rainier? </a:t>
            </a:r>
            <a:endParaRPr/>
          </a:p>
        </p:txBody>
      </p:sp>
      <p:sp>
        <p:nvSpPr>
          <p:cNvPr id="330" name="Google Shape;330;g1d06bf2b0f4_0_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g1d06bf2b0f4_0_40"/>
          <p:cNvSpPr txBox="1"/>
          <p:nvPr/>
        </p:nvSpPr>
        <p:spPr>
          <a:xfrm>
            <a:off x="5209199" y="5087500"/>
            <a:ext cx="1773600" cy="3693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Not rainier</a:t>
            </a:r>
            <a:endParaRPr b="1" sz="1800">
              <a:solidFill>
                <a:schemeClr val="lt1"/>
              </a:solidFill>
            </a:endParaRPr>
          </a:p>
        </p:txBody>
      </p:sp>
      <p:pic>
        <p:nvPicPr>
          <p:cNvPr id="332" name="Google Shape;332;g1d06bf2b0f4_0_40"/>
          <p:cNvPicPr preferRelativeResize="0"/>
          <p:nvPr/>
        </p:nvPicPr>
        <p:blipFill>
          <a:blip r:embed="rId3">
            <a:alphaModFix/>
          </a:blip>
          <a:stretch>
            <a:fillRect/>
          </a:stretch>
        </p:blipFill>
        <p:spPr>
          <a:xfrm>
            <a:off x="228600" y="1835240"/>
            <a:ext cx="5940012" cy="2754385"/>
          </a:xfrm>
          <a:prstGeom prst="rect">
            <a:avLst/>
          </a:prstGeom>
          <a:noFill/>
          <a:ln>
            <a:noFill/>
          </a:ln>
        </p:spPr>
      </p:pic>
      <p:pic>
        <p:nvPicPr>
          <p:cNvPr id="333" name="Google Shape;333;g1d06bf2b0f4_0_40"/>
          <p:cNvPicPr preferRelativeResize="0"/>
          <p:nvPr/>
        </p:nvPicPr>
        <p:blipFill>
          <a:blip r:embed="rId4">
            <a:alphaModFix/>
          </a:blip>
          <a:stretch>
            <a:fillRect/>
          </a:stretch>
        </p:blipFill>
        <p:spPr>
          <a:xfrm>
            <a:off x="6335762" y="1835253"/>
            <a:ext cx="5602637" cy="25858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d06bf2b0f4_0_58"/>
          <p:cNvSpPr txBox="1"/>
          <p:nvPr>
            <p:ph type="title"/>
          </p:nvPr>
        </p:nvSpPr>
        <p:spPr>
          <a:xfrm>
            <a:off x="228600" y="27547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Q1. Since the 1980s to today, has Singapore gotten warmer and rainier? </a:t>
            </a:r>
            <a:endParaRPr/>
          </a:p>
        </p:txBody>
      </p:sp>
      <p:sp>
        <p:nvSpPr>
          <p:cNvPr id="339" name="Google Shape;339;g1d06bf2b0f4_0_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g1d06bf2b0f4_0_58"/>
          <p:cNvSpPr txBox="1"/>
          <p:nvPr/>
        </p:nvSpPr>
        <p:spPr>
          <a:xfrm>
            <a:off x="4101451" y="5463825"/>
            <a:ext cx="3742800" cy="3693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More rain between Nov - </a:t>
            </a:r>
            <a:r>
              <a:rPr b="1" lang="en-US" sz="1800">
                <a:solidFill>
                  <a:schemeClr val="lt1"/>
                </a:solidFill>
              </a:rPr>
              <a:t>Dec</a:t>
            </a:r>
            <a:endParaRPr b="1" sz="1800">
              <a:solidFill>
                <a:schemeClr val="lt1"/>
              </a:solidFill>
            </a:endParaRPr>
          </a:p>
        </p:txBody>
      </p:sp>
      <p:pic>
        <p:nvPicPr>
          <p:cNvPr id="341" name="Google Shape;341;g1d06bf2b0f4_0_58"/>
          <p:cNvPicPr preferRelativeResize="0"/>
          <p:nvPr/>
        </p:nvPicPr>
        <p:blipFill>
          <a:blip r:embed="rId3">
            <a:alphaModFix/>
          </a:blip>
          <a:stretch>
            <a:fillRect/>
          </a:stretch>
        </p:blipFill>
        <p:spPr>
          <a:xfrm>
            <a:off x="3279000" y="1316903"/>
            <a:ext cx="5387689" cy="3898473"/>
          </a:xfrm>
          <a:prstGeom prst="rect">
            <a:avLst/>
          </a:prstGeom>
          <a:noFill/>
          <a:ln>
            <a:noFill/>
          </a:ln>
        </p:spPr>
      </p:pic>
      <p:sp>
        <p:nvSpPr>
          <p:cNvPr id="342" name="Google Shape;342;g1d06bf2b0f4_0_58"/>
          <p:cNvSpPr/>
          <p:nvPr/>
        </p:nvSpPr>
        <p:spPr>
          <a:xfrm>
            <a:off x="7790300" y="3109125"/>
            <a:ext cx="876300" cy="978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d06bf2b0f4_0_58"/>
          <p:cNvSpPr txBox="1"/>
          <p:nvPr>
            <p:ph idx="1" type="body"/>
          </p:nvPr>
        </p:nvSpPr>
        <p:spPr>
          <a:xfrm>
            <a:off x="3867288" y="6121700"/>
            <a:ext cx="43755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Caution wet weather for the year end</a:t>
            </a:r>
            <a:endParaRPr i="1" sz="1200">
              <a:solidFill>
                <a:schemeClr val="dk2"/>
              </a:solidFill>
            </a:endParaRPr>
          </a:p>
        </p:txBody>
      </p:sp>
      <p:pic>
        <p:nvPicPr>
          <p:cNvPr id="344" name="Google Shape;344;g1d06bf2b0f4_0_58"/>
          <p:cNvPicPr preferRelativeResize="0"/>
          <p:nvPr/>
        </p:nvPicPr>
        <p:blipFill>
          <a:blip r:embed="rId4">
            <a:alphaModFix/>
          </a:blip>
          <a:stretch>
            <a:fillRect/>
          </a:stretch>
        </p:blipFill>
        <p:spPr>
          <a:xfrm>
            <a:off x="3702912" y="6045229"/>
            <a:ext cx="389050" cy="518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228600" y="2127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Q2. Which months are best for outdoor activities?</a:t>
            </a:r>
            <a:endParaRPr/>
          </a:p>
        </p:txBody>
      </p:sp>
      <p:sp>
        <p:nvSpPr>
          <p:cNvPr id="350" name="Google Shape;35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20"/>
          <p:cNvSpPr/>
          <p:nvPr/>
        </p:nvSpPr>
        <p:spPr>
          <a:xfrm>
            <a:off x="2763525" y="1848000"/>
            <a:ext cx="838418" cy="481238"/>
          </a:xfrm>
          <a:prstGeom prst="flowChartPreparat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Jan</a:t>
            </a:r>
            <a:endParaRPr/>
          </a:p>
        </p:txBody>
      </p:sp>
      <p:sp>
        <p:nvSpPr>
          <p:cNvPr id="352" name="Google Shape;352;p20"/>
          <p:cNvSpPr/>
          <p:nvPr/>
        </p:nvSpPr>
        <p:spPr>
          <a:xfrm>
            <a:off x="5570675" y="2758925"/>
            <a:ext cx="878175" cy="481250"/>
          </a:xfrm>
          <a:prstGeom prst="flowChartPreparation">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Sep</a:t>
            </a:r>
            <a:endParaRPr/>
          </a:p>
        </p:txBody>
      </p:sp>
      <p:sp>
        <p:nvSpPr>
          <p:cNvPr id="353" name="Google Shape;353;p20"/>
          <p:cNvSpPr/>
          <p:nvPr/>
        </p:nvSpPr>
        <p:spPr>
          <a:xfrm>
            <a:off x="6600575" y="2758925"/>
            <a:ext cx="914850" cy="481250"/>
          </a:xfrm>
          <a:prstGeom prst="flowChartPreparation">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Aug</a:t>
            </a:r>
            <a:endParaRPr/>
          </a:p>
        </p:txBody>
      </p:sp>
      <p:sp>
        <p:nvSpPr>
          <p:cNvPr id="354" name="Google Shape;354;p20"/>
          <p:cNvSpPr/>
          <p:nvPr/>
        </p:nvSpPr>
        <p:spPr>
          <a:xfrm>
            <a:off x="7515425" y="2435013"/>
            <a:ext cx="838418" cy="481238"/>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Jul</a:t>
            </a:r>
            <a:endParaRPr/>
          </a:p>
        </p:txBody>
      </p:sp>
      <p:sp>
        <p:nvSpPr>
          <p:cNvPr id="355" name="Google Shape;355;p20"/>
          <p:cNvSpPr/>
          <p:nvPr/>
        </p:nvSpPr>
        <p:spPr>
          <a:xfrm>
            <a:off x="7515425" y="1788738"/>
            <a:ext cx="838418" cy="481238"/>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Jun</a:t>
            </a:r>
            <a:endParaRPr/>
          </a:p>
        </p:txBody>
      </p:sp>
      <p:sp>
        <p:nvSpPr>
          <p:cNvPr id="356" name="Google Shape;356;p20"/>
          <p:cNvSpPr/>
          <p:nvPr/>
        </p:nvSpPr>
        <p:spPr>
          <a:xfrm>
            <a:off x="6600575" y="1465475"/>
            <a:ext cx="914850" cy="4812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May</a:t>
            </a:r>
            <a:endParaRPr/>
          </a:p>
        </p:txBody>
      </p:sp>
      <p:sp>
        <p:nvSpPr>
          <p:cNvPr id="357" name="Google Shape;357;p20"/>
          <p:cNvSpPr/>
          <p:nvPr/>
        </p:nvSpPr>
        <p:spPr>
          <a:xfrm>
            <a:off x="5590550" y="1465475"/>
            <a:ext cx="838418" cy="481238"/>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Apr</a:t>
            </a:r>
            <a:endParaRPr/>
          </a:p>
        </p:txBody>
      </p:sp>
      <p:sp>
        <p:nvSpPr>
          <p:cNvPr id="358" name="Google Shape;358;p20"/>
          <p:cNvSpPr/>
          <p:nvPr/>
        </p:nvSpPr>
        <p:spPr>
          <a:xfrm>
            <a:off x="4580525" y="1465475"/>
            <a:ext cx="838418" cy="481238"/>
          </a:xfrm>
          <a:prstGeom prst="flowChartPreparation">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Mar</a:t>
            </a:r>
            <a:endParaRPr/>
          </a:p>
        </p:txBody>
      </p:sp>
      <p:sp>
        <p:nvSpPr>
          <p:cNvPr id="359" name="Google Shape;359;p20"/>
          <p:cNvSpPr/>
          <p:nvPr/>
        </p:nvSpPr>
        <p:spPr>
          <a:xfrm>
            <a:off x="3601950" y="1465475"/>
            <a:ext cx="838418" cy="481238"/>
          </a:xfrm>
          <a:prstGeom prst="flowChartPreparation">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Feb</a:t>
            </a:r>
            <a:endParaRPr/>
          </a:p>
        </p:txBody>
      </p:sp>
      <p:sp>
        <p:nvSpPr>
          <p:cNvPr id="360" name="Google Shape;360;p20"/>
          <p:cNvSpPr/>
          <p:nvPr/>
        </p:nvSpPr>
        <p:spPr>
          <a:xfrm>
            <a:off x="2725300" y="2435013"/>
            <a:ext cx="914850" cy="481250"/>
          </a:xfrm>
          <a:prstGeom prst="flowChartPreparat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Dec</a:t>
            </a:r>
            <a:endParaRPr/>
          </a:p>
        </p:txBody>
      </p:sp>
      <p:sp>
        <p:nvSpPr>
          <p:cNvPr id="361" name="Google Shape;361;p20"/>
          <p:cNvSpPr/>
          <p:nvPr/>
        </p:nvSpPr>
        <p:spPr>
          <a:xfrm>
            <a:off x="3589250" y="2758925"/>
            <a:ext cx="914850" cy="481250"/>
          </a:xfrm>
          <a:prstGeom prst="flowChartPreparat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Nov</a:t>
            </a:r>
            <a:endParaRPr/>
          </a:p>
        </p:txBody>
      </p:sp>
      <p:sp>
        <p:nvSpPr>
          <p:cNvPr id="362" name="Google Shape;362;p20"/>
          <p:cNvSpPr/>
          <p:nvPr/>
        </p:nvSpPr>
        <p:spPr>
          <a:xfrm>
            <a:off x="4580538" y="2758925"/>
            <a:ext cx="838418" cy="481238"/>
          </a:xfrm>
          <a:prstGeom prst="flowChartPreparation">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Oct</a:t>
            </a:r>
            <a:endParaRPr/>
          </a:p>
        </p:txBody>
      </p:sp>
      <p:sp>
        <p:nvSpPr>
          <p:cNvPr id="363" name="Google Shape;363;p20"/>
          <p:cNvSpPr txBox="1"/>
          <p:nvPr/>
        </p:nvSpPr>
        <p:spPr>
          <a:xfrm>
            <a:off x="2520449" y="3836900"/>
            <a:ext cx="5931900" cy="3693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Feb- Mar &amp; Aug-Oct are best for outdoor activities</a:t>
            </a:r>
            <a:endParaRPr b="1" sz="1800">
              <a:solidFill>
                <a:schemeClr val="lt1"/>
              </a:solidFill>
            </a:endParaRPr>
          </a:p>
        </p:txBody>
      </p:sp>
      <p:sp>
        <p:nvSpPr>
          <p:cNvPr id="364" name="Google Shape;364;p20"/>
          <p:cNvSpPr/>
          <p:nvPr/>
        </p:nvSpPr>
        <p:spPr>
          <a:xfrm>
            <a:off x="694850" y="1308325"/>
            <a:ext cx="1047900" cy="638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Not Very Sunny</a:t>
            </a:r>
            <a:endParaRPr/>
          </a:p>
        </p:txBody>
      </p:sp>
      <p:sp>
        <p:nvSpPr>
          <p:cNvPr id="365" name="Google Shape;365;p20"/>
          <p:cNvSpPr/>
          <p:nvPr/>
        </p:nvSpPr>
        <p:spPr>
          <a:xfrm>
            <a:off x="652700" y="2601775"/>
            <a:ext cx="1132200" cy="638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Not Very Rainy</a:t>
            </a:r>
            <a:endParaRPr/>
          </a:p>
        </p:txBody>
      </p:sp>
      <p:sp>
        <p:nvSpPr>
          <p:cNvPr id="366" name="Google Shape;366;p20"/>
          <p:cNvSpPr/>
          <p:nvPr/>
        </p:nvSpPr>
        <p:spPr>
          <a:xfrm>
            <a:off x="9391875" y="1946725"/>
            <a:ext cx="1754100" cy="726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Lower Wet-bulb Temperature</a:t>
            </a:r>
            <a:endParaRPr/>
          </a:p>
        </p:txBody>
      </p:sp>
      <p:sp>
        <p:nvSpPr>
          <p:cNvPr id="367" name="Google Shape;367;p20"/>
          <p:cNvSpPr/>
          <p:nvPr/>
        </p:nvSpPr>
        <p:spPr>
          <a:xfrm rot="623331">
            <a:off x="1896298" y="1598833"/>
            <a:ext cx="713700" cy="48127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rot="-514990">
            <a:off x="1898313" y="2563815"/>
            <a:ext cx="713592" cy="48121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rot="10800000">
            <a:off x="8563836" y="2069272"/>
            <a:ext cx="713700" cy="48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txBox="1"/>
          <p:nvPr>
            <p:ph idx="1" type="body"/>
          </p:nvPr>
        </p:nvSpPr>
        <p:spPr>
          <a:xfrm>
            <a:off x="3025655" y="5037350"/>
            <a:ext cx="61326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Recommend Feb - Mar &amp; Aug-Oct for outdoors activities</a:t>
            </a:r>
            <a:endParaRPr i="1" sz="1800">
              <a:solidFill>
                <a:schemeClr val="dk2"/>
              </a:solidFill>
            </a:endParaRPr>
          </a:p>
        </p:txBody>
      </p:sp>
      <p:pic>
        <p:nvPicPr>
          <p:cNvPr id="371" name="Google Shape;371;p20"/>
          <p:cNvPicPr preferRelativeResize="0"/>
          <p:nvPr/>
        </p:nvPicPr>
        <p:blipFill>
          <a:blip r:embed="rId3">
            <a:alphaModFix/>
          </a:blip>
          <a:stretch>
            <a:fillRect/>
          </a:stretch>
        </p:blipFill>
        <p:spPr>
          <a:xfrm>
            <a:off x="2861262" y="4960879"/>
            <a:ext cx="389050" cy="518050"/>
          </a:xfrm>
          <a:prstGeom prst="rect">
            <a:avLst/>
          </a:prstGeom>
          <a:noFill/>
          <a:ln>
            <a:noFill/>
          </a:ln>
        </p:spPr>
      </p:pic>
      <p:sp>
        <p:nvSpPr>
          <p:cNvPr id="372" name="Google Shape;372;p20"/>
          <p:cNvSpPr txBox="1"/>
          <p:nvPr>
            <p:ph idx="1" type="body"/>
          </p:nvPr>
        </p:nvSpPr>
        <p:spPr>
          <a:xfrm>
            <a:off x="3025655" y="5699950"/>
            <a:ext cx="61326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Caution Nov - Jan due to rainy season</a:t>
            </a:r>
            <a:endParaRPr i="1" sz="1800">
              <a:solidFill>
                <a:schemeClr val="dk2"/>
              </a:solidFill>
            </a:endParaRPr>
          </a:p>
        </p:txBody>
      </p:sp>
      <p:pic>
        <p:nvPicPr>
          <p:cNvPr id="373" name="Google Shape;373;p20"/>
          <p:cNvPicPr preferRelativeResize="0"/>
          <p:nvPr/>
        </p:nvPicPr>
        <p:blipFill>
          <a:blip r:embed="rId3">
            <a:alphaModFix/>
          </a:blip>
          <a:stretch>
            <a:fillRect/>
          </a:stretch>
        </p:blipFill>
        <p:spPr>
          <a:xfrm>
            <a:off x="2861262" y="5623479"/>
            <a:ext cx="389050" cy="518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1"/>
          <p:cNvSpPr txBox="1"/>
          <p:nvPr>
            <p:ph type="title"/>
          </p:nvPr>
        </p:nvSpPr>
        <p:spPr>
          <a:xfrm>
            <a:off x="228600" y="2127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Q3. What does this mean for tourists looking for a fun day out in Singapore?</a:t>
            </a:r>
            <a:endParaRPr/>
          </a:p>
        </p:txBody>
      </p:sp>
      <p:sp>
        <p:nvSpPr>
          <p:cNvPr id="379" name="Google Shape;3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21"/>
          <p:cNvSpPr txBox="1"/>
          <p:nvPr>
            <p:ph idx="1" type="body"/>
          </p:nvPr>
        </p:nvSpPr>
        <p:spPr>
          <a:xfrm>
            <a:off x="392975" y="1729113"/>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Time trips between Feb - Mar or Aug - Oct for ideal outdoors weather</a:t>
            </a:r>
            <a:endParaRPr i="1" sz="1200">
              <a:solidFill>
                <a:schemeClr val="dk2"/>
              </a:solidFill>
            </a:endParaRPr>
          </a:p>
        </p:txBody>
      </p:sp>
      <p:pic>
        <p:nvPicPr>
          <p:cNvPr id="381" name="Google Shape;381;p21"/>
          <p:cNvPicPr preferRelativeResize="0"/>
          <p:nvPr/>
        </p:nvPicPr>
        <p:blipFill>
          <a:blip r:embed="rId3">
            <a:alphaModFix/>
          </a:blip>
          <a:stretch>
            <a:fillRect/>
          </a:stretch>
        </p:blipFill>
        <p:spPr>
          <a:xfrm>
            <a:off x="228600" y="1652641"/>
            <a:ext cx="389050" cy="518050"/>
          </a:xfrm>
          <a:prstGeom prst="rect">
            <a:avLst/>
          </a:prstGeom>
          <a:noFill/>
          <a:ln>
            <a:noFill/>
          </a:ln>
        </p:spPr>
      </p:pic>
      <p:sp>
        <p:nvSpPr>
          <p:cNvPr id="382" name="Google Shape;382;p21"/>
          <p:cNvSpPr txBox="1"/>
          <p:nvPr>
            <p:ph idx="1" type="body"/>
          </p:nvPr>
        </p:nvSpPr>
        <p:spPr>
          <a:xfrm>
            <a:off x="392988" y="2475413"/>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Due to humidity, wear light and breathable cloths</a:t>
            </a:r>
            <a:endParaRPr i="1" sz="1200">
              <a:solidFill>
                <a:schemeClr val="dk2"/>
              </a:solidFill>
            </a:endParaRPr>
          </a:p>
        </p:txBody>
      </p:sp>
      <p:pic>
        <p:nvPicPr>
          <p:cNvPr id="383" name="Google Shape;383;p21"/>
          <p:cNvPicPr preferRelativeResize="0"/>
          <p:nvPr/>
        </p:nvPicPr>
        <p:blipFill>
          <a:blip r:embed="rId3">
            <a:alphaModFix/>
          </a:blip>
          <a:stretch>
            <a:fillRect/>
          </a:stretch>
        </p:blipFill>
        <p:spPr>
          <a:xfrm>
            <a:off x="228612" y="2398941"/>
            <a:ext cx="389050" cy="518050"/>
          </a:xfrm>
          <a:prstGeom prst="rect">
            <a:avLst/>
          </a:prstGeom>
          <a:noFill/>
          <a:ln>
            <a:noFill/>
          </a:ln>
        </p:spPr>
      </p:pic>
      <p:sp>
        <p:nvSpPr>
          <p:cNvPr id="384" name="Google Shape;384;p21"/>
          <p:cNvSpPr txBox="1"/>
          <p:nvPr>
            <p:ph idx="1" type="body"/>
          </p:nvPr>
        </p:nvSpPr>
        <p:spPr>
          <a:xfrm>
            <a:off x="392988" y="3209788"/>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Bring a hat and use sunblock</a:t>
            </a:r>
            <a:endParaRPr i="1" sz="1200">
              <a:solidFill>
                <a:schemeClr val="dk2"/>
              </a:solidFill>
            </a:endParaRPr>
          </a:p>
        </p:txBody>
      </p:sp>
      <p:pic>
        <p:nvPicPr>
          <p:cNvPr id="385" name="Google Shape;385;p21"/>
          <p:cNvPicPr preferRelativeResize="0"/>
          <p:nvPr/>
        </p:nvPicPr>
        <p:blipFill>
          <a:blip r:embed="rId3">
            <a:alphaModFix/>
          </a:blip>
          <a:stretch>
            <a:fillRect/>
          </a:stretch>
        </p:blipFill>
        <p:spPr>
          <a:xfrm>
            <a:off x="228612" y="3133316"/>
            <a:ext cx="389050" cy="518050"/>
          </a:xfrm>
          <a:prstGeom prst="rect">
            <a:avLst/>
          </a:prstGeom>
          <a:noFill/>
          <a:ln>
            <a:noFill/>
          </a:ln>
        </p:spPr>
      </p:pic>
      <p:sp>
        <p:nvSpPr>
          <p:cNvPr id="386" name="Google Shape;386;p21"/>
          <p:cNvSpPr txBox="1"/>
          <p:nvPr>
            <p:ph idx="1" type="body"/>
          </p:nvPr>
        </p:nvSpPr>
        <p:spPr>
          <a:xfrm>
            <a:off x="379475" y="4015138"/>
            <a:ext cx="114894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Hot weather between Apr - Jul: Hydrate frequently, avoid long strenuous outdoor activities, take regular breaks</a:t>
            </a:r>
            <a:endParaRPr i="1" sz="1800">
              <a:solidFill>
                <a:schemeClr val="dk2"/>
              </a:solidFill>
            </a:endParaRPr>
          </a:p>
        </p:txBody>
      </p:sp>
      <p:pic>
        <p:nvPicPr>
          <p:cNvPr id="387" name="Google Shape;387;p21"/>
          <p:cNvPicPr preferRelativeResize="0"/>
          <p:nvPr/>
        </p:nvPicPr>
        <p:blipFill>
          <a:blip r:embed="rId3">
            <a:alphaModFix/>
          </a:blip>
          <a:stretch>
            <a:fillRect/>
          </a:stretch>
        </p:blipFill>
        <p:spPr>
          <a:xfrm>
            <a:off x="228612" y="3910304"/>
            <a:ext cx="389050" cy="518050"/>
          </a:xfrm>
          <a:prstGeom prst="rect">
            <a:avLst/>
          </a:prstGeom>
          <a:noFill/>
          <a:ln>
            <a:noFill/>
          </a:ln>
        </p:spPr>
      </p:pic>
      <p:sp>
        <p:nvSpPr>
          <p:cNvPr id="388" name="Google Shape;388;p21"/>
          <p:cNvSpPr txBox="1"/>
          <p:nvPr>
            <p:ph idx="1" type="body"/>
          </p:nvPr>
        </p:nvSpPr>
        <p:spPr>
          <a:xfrm>
            <a:off x="379462" y="4792138"/>
            <a:ext cx="94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Wet</a:t>
            </a:r>
            <a:r>
              <a:rPr i="1" lang="en-US" sz="1800">
                <a:solidFill>
                  <a:schemeClr val="dk2"/>
                </a:solidFill>
              </a:rPr>
              <a:t> weather between Nov - Jan: Pack umbrellas, ponchos, indoor activities</a:t>
            </a:r>
            <a:endParaRPr i="1" sz="1800">
              <a:solidFill>
                <a:schemeClr val="dk2"/>
              </a:solidFill>
            </a:endParaRPr>
          </a:p>
        </p:txBody>
      </p:sp>
      <p:pic>
        <p:nvPicPr>
          <p:cNvPr id="389" name="Google Shape;389;p21"/>
          <p:cNvPicPr preferRelativeResize="0"/>
          <p:nvPr/>
        </p:nvPicPr>
        <p:blipFill>
          <a:blip r:embed="rId3">
            <a:alphaModFix/>
          </a:blip>
          <a:stretch>
            <a:fillRect/>
          </a:stretch>
        </p:blipFill>
        <p:spPr>
          <a:xfrm>
            <a:off x="228600" y="4687316"/>
            <a:ext cx="389050" cy="518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393" name="Shape 393"/>
        <p:cNvGrpSpPr/>
        <p:nvPr/>
      </p:nvGrpSpPr>
      <p:grpSpPr>
        <a:xfrm>
          <a:off x="0" y="0"/>
          <a:ext cx="0" cy="0"/>
          <a:chOff x="0" y="0"/>
          <a:chExt cx="0" cy="0"/>
        </a:xfrm>
      </p:grpSpPr>
      <p:sp>
        <p:nvSpPr>
          <p:cNvPr id="394" name="Google Shape;394;p22"/>
          <p:cNvSpPr txBox="1"/>
          <p:nvPr>
            <p:ph type="title"/>
          </p:nvPr>
        </p:nvSpPr>
        <p:spPr>
          <a:xfrm>
            <a:off x="453887" y="40889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Additional Insights &amp; Future Considerations</a:t>
            </a:r>
            <a:endParaRPr/>
          </a:p>
        </p:txBody>
      </p:sp>
      <p:sp>
        <p:nvSpPr>
          <p:cNvPr id="395" name="Google Shape;39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102" name="Shape 102"/>
        <p:cNvGrpSpPr/>
        <p:nvPr/>
      </p:nvGrpSpPr>
      <p:grpSpPr>
        <a:xfrm>
          <a:off x="0" y="0"/>
          <a:ext cx="0" cy="0"/>
          <a:chOff x="0" y="0"/>
          <a:chExt cx="0" cy="0"/>
        </a:xfrm>
      </p:grpSpPr>
      <p:sp>
        <p:nvSpPr>
          <p:cNvPr id="103" name="Google Shape;103;p3"/>
          <p:cNvSpPr txBox="1"/>
          <p:nvPr>
            <p:ph type="title"/>
          </p:nvPr>
        </p:nvSpPr>
        <p:spPr>
          <a:xfrm>
            <a:off x="453887" y="40889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Problem Statement</a:t>
            </a:r>
            <a:endParaRPr/>
          </a:p>
        </p:txBody>
      </p:sp>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3"/>
          <p:cNvSpPr txBox="1"/>
          <p:nvPr>
            <p:ph type="title"/>
          </p:nvPr>
        </p:nvSpPr>
        <p:spPr>
          <a:xfrm>
            <a:off x="775950" y="-2809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Visitorship Data</a:t>
            </a:r>
            <a:endParaRPr/>
          </a:p>
        </p:txBody>
      </p:sp>
      <p:sp>
        <p:nvSpPr>
          <p:cNvPr id="401" name="Google Shape;40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2" name="Google Shape;402;p23" title="Points scored"/>
          <p:cNvPicPr preferRelativeResize="0"/>
          <p:nvPr/>
        </p:nvPicPr>
        <p:blipFill>
          <a:blip r:embed="rId3">
            <a:alphaModFix/>
          </a:blip>
          <a:stretch>
            <a:fillRect/>
          </a:stretch>
        </p:blipFill>
        <p:spPr>
          <a:xfrm>
            <a:off x="2650100" y="511948"/>
            <a:ext cx="6373149" cy="3940725"/>
          </a:xfrm>
          <a:prstGeom prst="rect">
            <a:avLst/>
          </a:prstGeom>
          <a:noFill/>
          <a:ln>
            <a:noFill/>
          </a:ln>
        </p:spPr>
      </p:pic>
      <p:sp>
        <p:nvSpPr>
          <p:cNvPr id="403" name="Google Shape;403;p23"/>
          <p:cNvSpPr txBox="1"/>
          <p:nvPr/>
        </p:nvSpPr>
        <p:spPr>
          <a:xfrm>
            <a:off x="2870724" y="4452663"/>
            <a:ext cx="5931900" cy="3693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rPr>
              <a:t>75% of visitors come from 5 countries</a:t>
            </a:r>
            <a:endParaRPr b="1" sz="1800">
              <a:solidFill>
                <a:schemeClr val="lt1"/>
              </a:solidFill>
            </a:endParaRPr>
          </a:p>
        </p:txBody>
      </p:sp>
      <p:sp>
        <p:nvSpPr>
          <p:cNvPr id="404" name="Google Shape;404;p23"/>
          <p:cNvSpPr txBox="1"/>
          <p:nvPr>
            <p:ph idx="4294967295" type="body"/>
          </p:nvPr>
        </p:nvSpPr>
        <p:spPr>
          <a:xfrm>
            <a:off x="2002075" y="5124788"/>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Have a dedicated webpage with information specific to these countries</a:t>
            </a:r>
            <a:endParaRPr i="1" sz="1200">
              <a:solidFill>
                <a:schemeClr val="dk2"/>
              </a:solidFill>
            </a:endParaRPr>
          </a:p>
        </p:txBody>
      </p:sp>
      <p:pic>
        <p:nvPicPr>
          <p:cNvPr id="405" name="Google Shape;405;p23"/>
          <p:cNvPicPr preferRelativeResize="0"/>
          <p:nvPr/>
        </p:nvPicPr>
        <p:blipFill>
          <a:blip r:embed="rId4">
            <a:alphaModFix/>
          </a:blip>
          <a:stretch>
            <a:fillRect/>
          </a:stretch>
        </p:blipFill>
        <p:spPr>
          <a:xfrm>
            <a:off x="1837700" y="5048316"/>
            <a:ext cx="389050" cy="518050"/>
          </a:xfrm>
          <a:prstGeom prst="rect">
            <a:avLst/>
          </a:prstGeom>
          <a:noFill/>
          <a:ln>
            <a:noFill/>
          </a:ln>
        </p:spPr>
      </p:pic>
      <p:sp>
        <p:nvSpPr>
          <p:cNvPr id="406" name="Google Shape;406;p23"/>
          <p:cNvSpPr txBox="1"/>
          <p:nvPr>
            <p:ph idx="4294967295" type="body"/>
          </p:nvPr>
        </p:nvSpPr>
        <p:spPr>
          <a:xfrm>
            <a:off x="2002075" y="5642838"/>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Tailored recommendations for what to pack, activities, attractions</a:t>
            </a:r>
            <a:endParaRPr i="1" sz="1200">
              <a:solidFill>
                <a:schemeClr val="dk2"/>
              </a:solidFill>
            </a:endParaRPr>
          </a:p>
        </p:txBody>
      </p:sp>
      <p:pic>
        <p:nvPicPr>
          <p:cNvPr id="407" name="Google Shape;407;p23"/>
          <p:cNvPicPr preferRelativeResize="0"/>
          <p:nvPr/>
        </p:nvPicPr>
        <p:blipFill>
          <a:blip r:embed="rId4">
            <a:alphaModFix/>
          </a:blip>
          <a:stretch>
            <a:fillRect/>
          </a:stretch>
        </p:blipFill>
        <p:spPr>
          <a:xfrm>
            <a:off x="1837700" y="5566366"/>
            <a:ext cx="389050" cy="518050"/>
          </a:xfrm>
          <a:prstGeom prst="rect">
            <a:avLst/>
          </a:prstGeom>
          <a:noFill/>
          <a:ln>
            <a:noFill/>
          </a:ln>
        </p:spPr>
      </p:pic>
      <p:sp>
        <p:nvSpPr>
          <p:cNvPr id="408" name="Google Shape;408;p23"/>
          <p:cNvSpPr txBox="1"/>
          <p:nvPr>
            <p:ph idx="4294967295" type="body"/>
          </p:nvPr>
        </p:nvSpPr>
        <p:spPr>
          <a:xfrm>
            <a:off x="2037700" y="6237363"/>
            <a:ext cx="8192100" cy="365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i="1" lang="en-US" sz="1800">
                <a:solidFill>
                  <a:schemeClr val="dk2"/>
                </a:solidFill>
              </a:rPr>
              <a:t>Send customized email plans before peak visitorship</a:t>
            </a:r>
            <a:endParaRPr i="1" sz="1200">
              <a:solidFill>
                <a:schemeClr val="dk2"/>
              </a:solidFill>
            </a:endParaRPr>
          </a:p>
        </p:txBody>
      </p:sp>
      <p:pic>
        <p:nvPicPr>
          <p:cNvPr id="409" name="Google Shape;409;p23"/>
          <p:cNvPicPr preferRelativeResize="0"/>
          <p:nvPr/>
        </p:nvPicPr>
        <p:blipFill>
          <a:blip r:embed="rId4">
            <a:alphaModFix/>
          </a:blip>
          <a:stretch>
            <a:fillRect/>
          </a:stretch>
        </p:blipFill>
        <p:spPr>
          <a:xfrm>
            <a:off x="1873325" y="6160891"/>
            <a:ext cx="389050" cy="518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4"/>
          <p:cNvSpPr txBox="1"/>
          <p:nvPr>
            <p:ph type="title"/>
          </p:nvPr>
        </p:nvSpPr>
        <p:spPr>
          <a:xfrm>
            <a:off x="838200" y="3339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For Future Consideration</a:t>
            </a:r>
            <a:endParaRPr sz="2800"/>
          </a:p>
        </p:txBody>
      </p:sp>
      <p:sp>
        <p:nvSpPr>
          <p:cNvPr id="415" name="Google Shape;41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6" name="Google Shape;416;p24"/>
          <p:cNvPicPr preferRelativeResize="0"/>
          <p:nvPr/>
        </p:nvPicPr>
        <p:blipFill>
          <a:blip r:embed="rId3">
            <a:alphaModFix/>
          </a:blip>
          <a:stretch>
            <a:fillRect/>
          </a:stretch>
        </p:blipFill>
        <p:spPr>
          <a:xfrm>
            <a:off x="878475" y="1553575"/>
            <a:ext cx="533400" cy="577850"/>
          </a:xfrm>
          <a:prstGeom prst="rect">
            <a:avLst/>
          </a:prstGeom>
          <a:noFill/>
          <a:ln>
            <a:noFill/>
          </a:ln>
        </p:spPr>
      </p:pic>
      <p:sp>
        <p:nvSpPr>
          <p:cNvPr id="417" name="Google Shape;417;p24"/>
          <p:cNvSpPr txBox="1"/>
          <p:nvPr>
            <p:ph idx="4294967295" type="body"/>
          </p:nvPr>
        </p:nvSpPr>
        <p:spPr>
          <a:xfrm>
            <a:off x="1253462" y="1659938"/>
            <a:ext cx="94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Analyze motivation for </a:t>
            </a:r>
            <a:r>
              <a:rPr i="1" lang="en-US" sz="1800">
                <a:solidFill>
                  <a:schemeClr val="dk2"/>
                </a:solidFill>
              </a:rPr>
              <a:t>specific</a:t>
            </a:r>
            <a:r>
              <a:rPr i="1" lang="en-US" sz="1800">
                <a:solidFill>
                  <a:schemeClr val="dk2"/>
                </a:solidFill>
              </a:rPr>
              <a:t> country peak period</a:t>
            </a:r>
            <a:endParaRPr i="1" sz="1800">
              <a:solidFill>
                <a:schemeClr val="dk2"/>
              </a:solidFill>
            </a:endParaRPr>
          </a:p>
        </p:txBody>
      </p:sp>
      <p:pic>
        <p:nvPicPr>
          <p:cNvPr id="418" name="Google Shape;418;p24"/>
          <p:cNvPicPr preferRelativeResize="0"/>
          <p:nvPr/>
        </p:nvPicPr>
        <p:blipFill>
          <a:blip r:embed="rId3">
            <a:alphaModFix/>
          </a:blip>
          <a:stretch>
            <a:fillRect/>
          </a:stretch>
        </p:blipFill>
        <p:spPr>
          <a:xfrm>
            <a:off x="878475" y="2266450"/>
            <a:ext cx="533400" cy="577850"/>
          </a:xfrm>
          <a:prstGeom prst="rect">
            <a:avLst/>
          </a:prstGeom>
          <a:noFill/>
          <a:ln>
            <a:noFill/>
          </a:ln>
        </p:spPr>
      </p:pic>
      <p:sp>
        <p:nvSpPr>
          <p:cNvPr id="419" name="Google Shape;419;p24"/>
          <p:cNvSpPr txBox="1"/>
          <p:nvPr>
            <p:ph idx="4294967295" type="body"/>
          </p:nvPr>
        </p:nvSpPr>
        <p:spPr>
          <a:xfrm>
            <a:off x="1253462" y="2372813"/>
            <a:ext cx="94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Recommend specific activities based on tourist motivations</a:t>
            </a:r>
            <a:endParaRPr i="1" sz="1800">
              <a:solidFill>
                <a:schemeClr val="dk2"/>
              </a:solidFill>
            </a:endParaRPr>
          </a:p>
        </p:txBody>
      </p:sp>
      <p:pic>
        <p:nvPicPr>
          <p:cNvPr id="420" name="Google Shape;420;p24"/>
          <p:cNvPicPr preferRelativeResize="0"/>
          <p:nvPr/>
        </p:nvPicPr>
        <p:blipFill>
          <a:blip r:embed="rId3">
            <a:alphaModFix/>
          </a:blip>
          <a:stretch>
            <a:fillRect/>
          </a:stretch>
        </p:blipFill>
        <p:spPr>
          <a:xfrm>
            <a:off x="878475" y="3015650"/>
            <a:ext cx="533400" cy="577850"/>
          </a:xfrm>
          <a:prstGeom prst="rect">
            <a:avLst/>
          </a:prstGeom>
          <a:noFill/>
          <a:ln>
            <a:noFill/>
          </a:ln>
        </p:spPr>
      </p:pic>
      <p:sp>
        <p:nvSpPr>
          <p:cNvPr id="421" name="Google Shape;421;p24"/>
          <p:cNvSpPr txBox="1"/>
          <p:nvPr>
            <p:ph idx="4294967295" type="body"/>
          </p:nvPr>
        </p:nvSpPr>
        <p:spPr>
          <a:xfrm>
            <a:off x="1253462" y="3122013"/>
            <a:ext cx="94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Resource planning for activities to cater tourist profile</a:t>
            </a:r>
            <a:endParaRPr i="1"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d06bf2b0f4_0_1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Australia Example</a:t>
            </a:r>
            <a:endParaRPr sz="2800"/>
          </a:p>
        </p:txBody>
      </p:sp>
      <p:sp>
        <p:nvSpPr>
          <p:cNvPr id="427" name="Google Shape;427;g1d06bf2b0f4_0_122"/>
          <p:cNvSpPr txBox="1"/>
          <p:nvPr>
            <p:ph idx="12" type="sldNum"/>
          </p:nvPr>
        </p:nvSpPr>
        <p:spPr>
          <a:xfrm>
            <a:off x="9104063" y="532100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g1d06bf2b0f4_0_122"/>
          <p:cNvSpPr txBox="1"/>
          <p:nvPr>
            <p:ph idx="4294967295" type="body"/>
          </p:nvPr>
        </p:nvSpPr>
        <p:spPr>
          <a:xfrm>
            <a:off x="958550" y="4379538"/>
            <a:ext cx="94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Jan (Summer school holidays): Cater child/family friendly activities + Christmas shopping</a:t>
            </a:r>
            <a:endParaRPr i="1" sz="1800">
              <a:solidFill>
                <a:schemeClr val="dk2"/>
              </a:solidFill>
            </a:endParaRPr>
          </a:p>
        </p:txBody>
      </p:sp>
      <p:pic>
        <p:nvPicPr>
          <p:cNvPr id="429" name="Google Shape;429;g1d06bf2b0f4_0_122"/>
          <p:cNvPicPr preferRelativeResize="0"/>
          <p:nvPr/>
        </p:nvPicPr>
        <p:blipFill>
          <a:blip r:embed="rId3">
            <a:alphaModFix/>
          </a:blip>
          <a:stretch>
            <a:fillRect/>
          </a:stretch>
        </p:blipFill>
        <p:spPr>
          <a:xfrm>
            <a:off x="807687" y="4274716"/>
            <a:ext cx="389050" cy="518050"/>
          </a:xfrm>
          <a:prstGeom prst="rect">
            <a:avLst/>
          </a:prstGeom>
          <a:noFill/>
          <a:ln>
            <a:noFill/>
          </a:ln>
        </p:spPr>
      </p:pic>
      <p:pic>
        <p:nvPicPr>
          <p:cNvPr id="430" name="Google Shape;430;g1d06bf2b0f4_0_122"/>
          <p:cNvPicPr preferRelativeResize="0"/>
          <p:nvPr/>
        </p:nvPicPr>
        <p:blipFill>
          <a:blip r:embed="rId4">
            <a:alphaModFix/>
          </a:blip>
          <a:stretch>
            <a:fillRect/>
          </a:stretch>
        </p:blipFill>
        <p:spPr>
          <a:xfrm>
            <a:off x="3879550" y="645175"/>
            <a:ext cx="4895850" cy="3409950"/>
          </a:xfrm>
          <a:prstGeom prst="rect">
            <a:avLst/>
          </a:prstGeom>
          <a:noFill/>
          <a:ln>
            <a:noFill/>
          </a:ln>
        </p:spPr>
      </p:pic>
      <p:sp>
        <p:nvSpPr>
          <p:cNvPr id="431" name="Google Shape;431;g1d06bf2b0f4_0_122"/>
          <p:cNvSpPr txBox="1"/>
          <p:nvPr>
            <p:ph idx="4294967295" type="body"/>
          </p:nvPr>
        </p:nvSpPr>
        <p:spPr>
          <a:xfrm>
            <a:off x="958537" y="4999025"/>
            <a:ext cx="100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July</a:t>
            </a:r>
            <a:r>
              <a:rPr i="1" lang="en-US" sz="1800">
                <a:solidFill>
                  <a:schemeClr val="dk2"/>
                </a:solidFill>
              </a:rPr>
              <a:t> ( Winter &amp; school holidays): Cater child/family friendly activities and outdoor activities</a:t>
            </a:r>
            <a:endParaRPr i="1" sz="1800">
              <a:solidFill>
                <a:schemeClr val="dk2"/>
              </a:solidFill>
            </a:endParaRPr>
          </a:p>
        </p:txBody>
      </p:sp>
      <p:pic>
        <p:nvPicPr>
          <p:cNvPr id="432" name="Google Shape;432;g1d06bf2b0f4_0_122"/>
          <p:cNvPicPr preferRelativeResize="0"/>
          <p:nvPr/>
        </p:nvPicPr>
        <p:blipFill>
          <a:blip r:embed="rId3">
            <a:alphaModFix/>
          </a:blip>
          <a:stretch>
            <a:fillRect/>
          </a:stretch>
        </p:blipFill>
        <p:spPr>
          <a:xfrm>
            <a:off x="807687" y="4894191"/>
            <a:ext cx="389050" cy="518050"/>
          </a:xfrm>
          <a:prstGeom prst="rect">
            <a:avLst/>
          </a:prstGeom>
          <a:noFill/>
          <a:ln>
            <a:noFill/>
          </a:ln>
        </p:spPr>
      </p:pic>
      <p:pic>
        <p:nvPicPr>
          <p:cNvPr id="433" name="Google Shape;433;g1d06bf2b0f4_0_122"/>
          <p:cNvPicPr preferRelativeResize="0"/>
          <p:nvPr/>
        </p:nvPicPr>
        <p:blipFill>
          <a:blip r:embed="rId5">
            <a:alphaModFix/>
          </a:blip>
          <a:stretch>
            <a:fillRect/>
          </a:stretch>
        </p:blipFill>
        <p:spPr>
          <a:xfrm>
            <a:off x="807688" y="5513675"/>
            <a:ext cx="533400" cy="577850"/>
          </a:xfrm>
          <a:prstGeom prst="rect">
            <a:avLst/>
          </a:prstGeom>
          <a:noFill/>
          <a:ln>
            <a:noFill/>
          </a:ln>
        </p:spPr>
      </p:pic>
      <p:sp>
        <p:nvSpPr>
          <p:cNvPr id="434" name="Google Shape;434;g1d06bf2b0f4_0_122"/>
          <p:cNvSpPr txBox="1"/>
          <p:nvPr>
            <p:ph idx="4294967295" type="body"/>
          </p:nvPr>
        </p:nvSpPr>
        <p:spPr>
          <a:xfrm>
            <a:off x="997475" y="5620038"/>
            <a:ext cx="9467100" cy="365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i="1" lang="en-US" sz="1800">
                <a:solidFill>
                  <a:schemeClr val="dk2"/>
                </a:solidFill>
              </a:rPr>
              <a:t>Sep: No obvious insight. Requires further analysis</a:t>
            </a:r>
            <a:endParaRPr i="1"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438" name="Shape 438"/>
        <p:cNvGrpSpPr/>
        <p:nvPr/>
      </p:nvGrpSpPr>
      <p:grpSpPr>
        <a:xfrm>
          <a:off x="0" y="0"/>
          <a:ext cx="0" cy="0"/>
          <a:chOff x="0" y="0"/>
          <a:chExt cx="0" cy="0"/>
        </a:xfrm>
      </p:grpSpPr>
      <p:sp>
        <p:nvSpPr>
          <p:cNvPr id="439" name="Google Shape;439;g1cc2b31ca09_0_6"/>
          <p:cNvSpPr txBox="1"/>
          <p:nvPr>
            <p:ph type="title"/>
          </p:nvPr>
        </p:nvSpPr>
        <p:spPr>
          <a:xfrm>
            <a:off x="453887" y="408898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Questions?</a:t>
            </a:r>
            <a:endParaRPr/>
          </a:p>
        </p:txBody>
      </p:sp>
      <p:sp>
        <p:nvSpPr>
          <p:cNvPr id="440" name="Google Shape;440;g1cc2b31ca09_0_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ce540e9bbd_0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1" name="Google Shape;111;g1ce540e9bbd_0_9"/>
          <p:cNvPicPr preferRelativeResize="0"/>
          <p:nvPr/>
        </p:nvPicPr>
        <p:blipFill rotWithShape="1">
          <a:blip r:embed="rId3">
            <a:alphaModFix/>
          </a:blip>
          <a:srcRect b="5240" l="0" r="2987" t="0"/>
          <a:stretch/>
        </p:blipFill>
        <p:spPr>
          <a:xfrm>
            <a:off x="152400" y="124350"/>
            <a:ext cx="11473950" cy="630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ce540e9bbd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8" name="Google Shape;118;g1ce540e9bbd_0_16"/>
          <p:cNvPicPr preferRelativeResize="0"/>
          <p:nvPr/>
        </p:nvPicPr>
        <p:blipFill rotWithShape="1">
          <a:blip r:embed="rId3">
            <a:alphaModFix/>
          </a:blip>
          <a:srcRect b="13164" l="0" r="4616" t="0"/>
          <a:stretch/>
        </p:blipFill>
        <p:spPr>
          <a:xfrm>
            <a:off x="152400" y="152400"/>
            <a:ext cx="11807450" cy="604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ce540e9bbd_0_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5" name="Google Shape;125;g1ce540e9bbd_0_25"/>
          <p:cNvPicPr preferRelativeResize="0"/>
          <p:nvPr/>
        </p:nvPicPr>
        <p:blipFill rotWithShape="1">
          <a:blip r:embed="rId3">
            <a:alphaModFix/>
          </a:blip>
          <a:srcRect b="8609" l="0" r="2638" t="0"/>
          <a:stretch/>
        </p:blipFill>
        <p:spPr>
          <a:xfrm>
            <a:off x="168275" y="177950"/>
            <a:ext cx="11701536" cy="617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DDE1"/>
        </a:solidFill>
      </p:bgPr>
    </p:bg>
    <p:spTree>
      <p:nvGrpSpPr>
        <p:cNvPr id="129" name="Shape 129"/>
        <p:cNvGrpSpPr/>
        <p:nvPr/>
      </p:nvGrpSpPr>
      <p:grpSpPr>
        <a:xfrm>
          <a:off x="0" y="0"/>
          <a:ext cx="0" cy="0"/>
          <a:chOff x="0" y="0"/>
          <a:chExt cx="0" cy="0"/>
        </a:xfrm>
      </p:grpSpPr>
      <p:sp>
        <p:nvSpPr>
          <p:cNvPr id="130" name="Google Shape;130;p5"/>
          <p:cNvSpPr txBox="1"/>
          <p:nvPr>
            <p:ph type="title"/>
          </p:nvPr>
        </p:nvSpPr>
        <p:spPr>
          <a:xfrm>
            <a:off x="453887" y="40889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7388"/>
              </a:buClr>
              <a:buSzPts val="3600"/>
              <a:buFont typeface="Avenir"/>
              <a:buNone/>
            </a:pPr>
            <a:r>
              <a:rPr b="1" lang="en-US" sz="3600">
                <a:solidFill>
                  <a:srgbClr val="497388"/>
                </a:solidFill>
              </a:rPr>
              <a:t>Background</a:t>
            </a:r>
            <a:endParaRPr/>
          </a:p>
        </p:txBody>
      </p:sp>
      <p:sp>
        <p:nvSpPr>
          <p:cNvPr id="131" name="Google Shape;1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ce540e9bbd_0_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8" name="Google Shape;138;g1ce540e9bbd_0_33"/>
          <p:cNvPicPr preferRelativeResize="0"/>
          <p:nvPr/>
        </p:nvPicPr>
        <p:blipFill rotWithShape="1">
          <a:blip r:embed="rId3">
            <a:alphaModFix/>
          </a:blip>
          <a:srcRect b="7278" l="0" r="1283" t="0"/>
          <a:stretch/>
        </p:blipFill>
        <p:spPr>
          <a:xfrm>
            <a:off x="336263" y="0"/>
            <a:ext cx="11519476" cy="6086651"/>
          </a:xfrm>
          <a:prstGeom prst="rect">
            <a:avLst/>
          </a:prstGeom>
          <a:noFill/>
          <a:ln>
            <a:noFill/>
          </a:ln>
        </p:spPr>
      </p:pic>
      <p:sp>
        <p:nvSpPr>
          <p:cNvPr id="139" name="Google Shape;139;g1ce540e9bbd_0_33"/>
          <p:cNvSpPr txBox="1"/>
          <p:nvPr/>
        </p:nvSpPr>
        <p:spPr>
          <a:xfrm>
            <a:off x="228600" y="6438268"/>
            <a:ext cx="6094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venir"/>
                <a:ea typeface="Avenir"/>
                <a:cs typeface="Avenir"/>
                <a:sym typeface="Avenir"/>
              </a:rPr>
              <a:t>Source: </a:t>
            </a:r>
            <a:r>
              <a:rPr lang="en-US" sz="1200" u="sng">
                <a:solidFill>
                  <a:schemeClr val="dk1"/>
                </a:solidFill>
                <a:latin typeface="Avenir"/>
                <a:ea typeface="Avenir"/>
                <a:cs typeface="Avenir"/>
                <a:sym typeface="Avenir"/>
                <a:hlinkClick r:id="rId4">
                  <a:extLst>
                    <a:ext uri="{A12FA001-AC4F-418D-AE19-62706E023703}">
                      <ahyp:hlinkClr val="tx"/>
                    </a:ext>
                  </a:extLst>
                </a:hlinkClick>
              </a:rPr>
              <a:t>Meteorological Services Singapore</a:t>
            </a:r>
            <a:endParaRPr sz="12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228600" y="212726"/>
            <a:ext cx="10972800" cy="10034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3"/>
              </a:buClr>
              <a:buSzPts val="2800"/>
              <a:buFont typeface="Avenir"/>
              <a:buNone/>
            </a:pPr>
            <a:r>
              <a:rPr lang="en-US" sz="2800">
                <a:solidFill>
                  <a:schemeClr val="accent3"/>
                </a:solidFill>
              </a:rPr>
              <a:t>U</a:t>
            </a:r>
            <a:r>
              <a:rPr lang="en-US" sz="2800">
                <a:solidFill>
                  <a:schemeClr val="accent3"/>
                </a:solidFill>
              </a:rPr>
              <a:t>rban heating &amp; </a:t>
            </a:r>
            <a:r>
              <a:rPr lang="en-US" sz="2800">
                <a:solidFill>
                  <a:schemeClr val="accent3"/>
                </a:solidFill>
              </a:rPr>
              <a:t>Climate change is intensifying Singapore’s rising temperatures</a:t>
            </a:r>
            <a:endParaRPr/>
          </a:p>
        </p:txBody>
      </p:sp>
      <p:sp>
        <p:nvSpPr>
          <p:cNvPr id="145" name="Google Shape;1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7"/>
          <p:cNvSpPr txBox="1"/>
          <p:nvPr/>
        </p:nvSpPr>
        <p:spPr>
          <a:xfrm>
            <a:off x="228600" y="6438268"/>
            <a:ext cx="873252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venir"/>
                <a:ea typeface="Avenir"/>
                <a:cs typeface="Avenir"/>
                <a:sym typeface="Avenir"/>
              </a:rPr>
              <a:t>Sources: </a:t>
            </a:r>
            <a:r>
              <a:rPr lang="en-US" sz="1200" u="sng">
                <a:solidFill>
                  <a:schemeClr val="dk1"/>
                </a:solidFill>
                <a:latin typeface="Avenir"/>
                <a:ea typeface="Avenir"/>
                <a:cs typeface="Avenir"/>
                <a:sym typeface="Avenir"/>
                <a:hlinkClick r:id="rId3">
                  <a:extLst>
                    <a:ext uri="{A12FA001-AC4F-418D-AE19-62706E023703}">
                      <ahyp:hlinkClr val="tx"/>
                    </a:ext>
                  </a:extLst>
                </a:hlinkClick>
              </a:rPr>
              <a:t>The Straits Times </a:t>
            </a:r>
            <a:r>
              <a:rPr lang="en-US" sz="1200">
                <a:solidFill>
                  <a:schemeClr val="dk1"/>
                </a:solidFill>
                <a:latin typeface="Avenir"/>
                <a:ea typeface="Avenir"/>
                <a:cs typeface="Avenir"/>
                <a:sym typeface="Avenir"/>
              </a:rPr>
              <a:t>(13 May 2022) and </a:t>
            </a:r>
            <a:r>
              <a:rPr lang="en-US" sz="1200" u="sng">
                <a:solidFill>
                  <a:schemeClr val="dk1"/>
                </a:solidFill>
                <a:latin typeface="Avenir"/>
                <a:ea typeface="Avenir"/>
                <a:cs typeface="Avenir"/>
                <a:sym typeface="Avenir"/>
                <a:hlinkClick r:id="rId4">
                  <a:extLst>
                    <a:ext uri="{A12FA001-AC4F-418D-AE19-62706E023703}">
                      <ahyp:hlinkClr val="tx"/>
                    </a:ext>
                  </a:extLst>
                </a:hlinkClick>
              </a:rPr>
              <a:t>Channel NewsAsia</a:t>
            </a:r>
            <a:r>
              <a:rPr lang="en-US" sz="1200">
                <a:solidFill>
                  <a:schemeClr val="dk1"/>
                </a:solidFill>
                <a:latin typeface="Avenir"/>
                <a:ea typeface="Avenir"/>
                <a:cs typeface="Avenir"/>
                <a:sym typeface="Avenir"/>
              </a:rPr>
              <a:t> (4 Jun 2022)</a:t>
            </a:r>
            <a:endParaRPr/>
          </a:p>
        </p:txBody>
      </p:sp>
      <p:pic>
        <p:nvPicPr>
          <p:cNvPr id="147" name="Google Shape;147;p7"/>
          <p:cNvPicPr preferRelativeResize="0"/>
          <p:nvPr/>
        </p:nvPicPr>
        <p:blipFill>
          <a:blip r:embed="rId5">
            <a:alphaModFix/>
          </a:blip>
          <a:stretch>
            <a:fillRect/>
          </a:stretch>
        </p:blipFill>
        <p:spPr>
          <a:xfrm>
            <a:off x="5670800" y="3072388"/>
            <a:ext cx="1882603" cy="909575"/>
          </a:xfrm>
          <a:prstGeom prst="rect">
            <a:avLst/>
          </a:prstGeom>
          <a:noFill/>
          <a:ln>
            <a:noFill/>
          </a:ln>
        </p:spPr>
      </p:pic>
      <p:pic>
        <p:nvPicPr>
          <p:cNvPr id="148" name="Google Shape;148;p7"/>
          <p:cNvPicPr preferRelativeResize="0"/>
          <p:nvPr/>
        </p:nvPicPr>
        <p:blipFill>
          <a:blip r:embed="rId6">
            <a:alphaModFix/>
          </a:blip>
          <a:stretch>
            <a:fillRect/>
          </a:stretch>
        </p:blipFill>
        <p:spPr>
          <a:xfrm>
            <a:off x="152400" y="1368552"/>
            <a:ext cx="5329695" cy="4917316"/>
          </a:xfrm>
          <a:prstGeom prst="rect">
            <a:avLst/>
          </a:prstGeom>
          <a:noFill/>
          <a:ln>
            <a:noFill/>
          </a:ln>
        </p:spPr>
      </p:pic>
      <p:pic>
        <p:nvPicPr>
          <p:cNvPr id="149" name="Google Shape;149;p7"/>
          <p:cNvPicPr preferRelativeResize="0"/>
          <p:nvPr/>
        </p:nvPicPr>
        <p:blipFill>
          <a:blip r:embed="rId7">
            <a:alphaModFix/>
          </a:blip>
          <a:stretch>
            <a:fillRect/>
          </a:stretch>
        </p:blipFill>
        <p:spPr>
          <a:xfrm>
            <a:off x="7682070" y="2605688"/>
            <a:ext cx="4197970" cy="20695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2021-11-03T06:27:35Z</dcterms:created>
  <dc:creator>Keng Hui WONG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0x0101000FFA72BD63463040865502EB4F517E87</vt:lpwstr>
  </property>
</Properties>
</file>