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489" r:id="rId3"/>
    <p:sldId id="507" r:id="rId4"/>
    <p:sldId id="496" r:id="rId5"/>
    <p:sldId id="505" r:id="rId6"/>
    <p:sldId id="495" r:id="rId7"/>
    <p:sldId id="508" r:id="rId8"/>
    <p:sldId id="509" r:id="rId9"/>
    <p:sldId id="510" r:id="rId10"/>
    <p:sldId id="400" r:id="rId11"/>
  </p:sldIdLst>
  <p:sldSz cx="9906000" cy="6858000" type="A4"/>
  <p:notesSz cx="9928225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52364D2-977C-4A9E-B696-2354E76EA02F}">
          <p14:sldIdLst>
            <p14:sldId id="256"/>
            <p14:sldId id="489"/>
            <p14:sldId id="507"/>
            <p14:sldId id="496"/>
            <p14:sldId id="505"/>
            <p14:sldId id="495"/>
            <p14:sldId id="508"/>
            <p14:sldId id="509"/>
            <p14:sldId id="510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FF"/>
    <a:srgbClr val="00FFFF"/>
    <a:srgbClr val="D60093"/>
    <a:srgbClr val="FF9900"/>
    <a:srgbClr val="FFFF66"/>
    <a:srgbClr val="CC99FF"/>
    <a:srgbClr val="CC66FF"/>
    <a:srgbClr val="FF3300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96400" autoAdjust="0"/>
  </p:normalViewPr>
  <p:slideViewPr>
    <p:cSldViewPr snapToGrid="0">
      <p:cViewPr varScale="1">
        <p:scale>
          <a:sx n="87" d="100"/>
          <a:sy n="87" d="100"/>
        </p:scale>
        <p:origin x="774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5298"/>
    </p:cViewPr>
  </p:sorterViewPr>
  <p:notesViewPr>
    <p:cSldViewPr snapToGrid="0">
      <p:cViewPr varScale="1">
        <p:scale>
          <a:sx n="112" d="100"/>
          <a:sy n="112" d="100"/>
        </p:scale>
        <p:origin x="1506" y="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6E3BAA-311F-4593-B11D-BAB0685CC6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67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11175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6" y="3228976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C68D9A-9840-43A8-AE14-D236D0BD5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36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1363" indent="-2841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14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986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58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7B58C8D-C0EB-4F51-87BC-33246333710E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42950" y="2854325"/>
            <a:ext cx="83026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 flipH="1" flipV="1">
            <a:off x="3116263" y="5537200"/>
            <a:ext cx="59023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 rot="10800000"/>
          <a:lstStyle/>
          <a:p>
            <a:endParaRPr lang="zh-TW" altLang="en-US"/>
          </a:p>
        </p:txBody>
      </p:sp>
      <p:pic>
        <p:nvPicPr>
          <p:cNvPr id="6" name="Picture 22" descr="NCTU_logo_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7488"/>
            <a:ext cx="6715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362075" y="193675"/>
            <a:ext cx="3730625" cy="70634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 dirty="0">
                <a:solidFill>
                  <a:srgbClr val="4D4D4D"/>
                </a:solidFill>
              </a:rPr>
              <a:t>Department of Electronics Engineering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 dirty="0" smtClean="0">
                <a:solidFill>
                  <a:srgbClr val="4D4D4D"/>
                </a:solidFill>
              </a:rPr>
              <a:t>National Yang</a:t>
            </a:r>
            <a:r>
              <a:rPr lang="en-US" altLang="zh-TW" sz="1400" b="1" baseline="0" dirty="0" smtClean="0">
                <a:solidFill>
                  <a:srgbClr val="4D4D4D"/>
                </a:solidFill>
              </a:rPr>
              <a:t> Ming</a:t>
            </a:r>
            <a:r>
              <a:rPr lang="en-US" altLang="zh-TW" sz="1400" b="1" dirty="0" smtClean="0">
                <a:solidFill>
                  <a:srgbClr val="4D4D4D"/>
                </a:solidFill>
              </a:rPr>
              <a:t> </a:t>
            </a:r>
            <a:r>
              <a:rPr lang="en-US" altLang="zh-TW" sz="1400" b="1" dirty="0" err="1">
                <a:solidFill>
                  <a:srgbClr val="4D4D4D"/>
                </a:solidFill>
              </a:rPr>
              <a:t>Chiao</a:t>
            </a:r>
            <a:r>
              <a:rPr lang="en-US" altLang="zh-TW" sz="1400" b="1" dirty="0">
                <a:solidFill>
                  <a:srgbClr val="4D4D4D"/>
                </a:solidFill>
              </a:rPr>
              <a:t> Tung University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 dirty="0">
                <a:solidFill>
                  <a:srgbClr val="4D4D4D"/>
                </a:solidFill>
              </a:rPr>
              <a:t>Hsinchu, Taiwan</a:t>
            </a: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373188" y="254000"/>
            <a:ext cx="0" cy="56197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" name="Picture 30" descr="EDA_Logo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554538"/>
            <a:ext cx="127476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4" descr="adar_A_s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4781550"/>
            <a:ext cx="23637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1892300"/>
            <a:ext cx="8410575" cy="9461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59250" y="4217988"/>
            <a:ext cx="4840288" cy="130175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Verdan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 algn="r">
              <a:defRPr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BF06BE-A5B9-4C5C-B884-9ADB351A4A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55045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8B86F-7DC1-4DF4-AB37-624F12EF5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96947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15200" y="171450"/>
            <a:ext cx="2292350" cy="61833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6563" y="171450"/>
            <a:ext cx="6726237" cy="61833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5CE9-9335-4172-9CF6-5468F9E13C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335568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550A-8676-4B98-9EFD-8D1386A580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</p:spTree>
    <p:extLst>
      <p:ext uri="{BB962C8B-B14F-4D97-AF65-F5344CB8AC3E}">
        <p14:creationId xmlns:p14="http://schemas.microsoft.com/office/powerpoint/2010/main" val="100626719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4AC1B-5475-46D4-B1C5-1F27E1C5F5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85392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9263" y="963613"/>
            <a:ext cx="4343400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5063" y="963613"/>
            <a:ext cx="4344987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9BAB0-3D3F-4985-A202-E0EC6942ED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19581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38E7E-C96E-40AD-8297-5D7F78BD82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895436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673D-CC9D-4DA3-98D6-A7C9D2BD4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61624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233B-F3D0-41F1-9DD8-52B97E75FD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38264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B17CB-3A4E-4A0D-B317-78A2475C8F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97142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66D7-6378-4CDD-A1B5-1998D011E8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42724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71450"/>
            <a:ext cx="91709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963613"/>
            <a:ext cx="88407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28" name="AutoShape 11"/>
          <p:cNvSpPr>
            <a:spLocks noChangeArrowheads="1"/>
          </p:cNvSpPr>
          <p:nvPr/>
        </p:nvSpPr>
        <p:spPr bwMode="auto">
          <a:xfrm>
            <a:off x="485775" y="854075"/>
            <a:ext cx="8620125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6753225"/>
            <a:ext cx="9906000" cy="104775"/>
          </a:xfrm>
          <a:prstGeom prst="rect">
            <a:avLst/>
          </a:prstGeom>
          <a:gradFill rotWithShape="1">
            <a:gsLst>
              <a:gs pos="0">
                <a:srgbClr val="004E4C"/>
              </a:gs>
              <a:gs pos="100000">
                <a:srgbClr val="00918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ltGray">
          <a:xfrm>
            <a:off x="0" y="6573838"/>
            <a:ext cx="9906000" cy="214312"/>
          </a:xfrm>
          <a:prstGeom prst="rect">
            <a:avLst/>
          </a:prstGeom>
          <a:gradFill rotWithShape="1">
            <a:gsLst>
              <a:gs pos="0">
                <a:srgbClr val="001F1F"/>
              </a:gs>
              <a:gs pos="100000">
                <a:srgbClr val="00444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lnSpc>
                <a:spcPct val="80000"/>
              </a:lnSpc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 useBgFill="1">
        <p:nvSpPr>
          <p:cNvPr id="1031" name="Rectangle 23"/>
          <p:cNvSpPr>
            <a:spLocks noChangeArrowheads="1"/>
          </p:cNvSpPr>
          <p:nvPr/>
        </p:nvSpPr>
        <p:spPr bwMode="auto">
          <a:xfrm>
            <a:off x="9072563" y="6503988"/>
            <a:ext cx="838200" cy="354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Text Box 26"/>
          <p:cNvSpPr txBox="1">
            <a:spLocks noChangeArrowheads="1"/>
          </p:cNvSpPr>
          <p:nvPr/>
        </p:nvSpPr>
        <p:spPr bwMode="auto">
          <a:xfrm>
            <a:off x="755650" y="6535738"/>
            <a:ext cx="2017713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b="1" dirty="0">
                <a:solidFill>
                  <a:schemeClr val="bg1"/>
                </a:solidFill>
              </a:rPr>
              <a:t>Copyright © 2020</a:t>
            </a:r>
          </a:p>
        </p:txBody>
      </p:sp>
      <p:sp>
        <p:nvSpPr>
          <p:cNvPr id="1033" name="Oval 29"/>
          <p:cNvSpPr>
            <a:spLocks noChangeArrowheads="1"/>
          </p:cNvSpPr>
          <p:nvPr/>
        </p:nvSpPr>
        <p:spPr bwMode="auto">
          <a:xfrm>
            <a:off x="196850" y="6523038"/>
            <a:ext cx="342900" cy="315912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53200"/>
            <a:ext cx="530225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1"/>
            </a:lvl1pPr>
          </a:lstStyle>
          <a:p>
            <a:pPr>
              <a:defRPr/>
            </a:pPr>
            <a:fld id="{B5553295-D84E-4D80-AC1E-3FA58B79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977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9900" y="6550025"/>
            <a:ext cx="6034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  <p:pic>
        <p:nvPicPr>
          <p:cNvPr id="1036" name="Picture 33" descr="adar_bottom_s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488" y="6370638"/>
            <a:ext cx="7699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2604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›"/>
        <a:defRPr kumimoji="1" sz="2000">
          <a:solidFill>
            <a:schemeClr val="tx1"/>
          </a:solidFill>
          <a:latin typeface="+mn-lt"/>
          <a:ea typeface="+mn-ea"/>
        </a:defRPr>
      </a:lvl3pPr>
      <a:lvl4pPr marL="1706563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»"/>
        <a:defRPr kumimoji="1" sz="2000">
          <a:solidFill>
            <a:schemeClr val="tx1"/>
          </a:solidFill>
          <a:latin typeface="+mn-lt"/>
          <a:ea typeface="+mn-ea"/>
        </a:defRPr>
      </a:lvl4pPr>
      <a:lvl5pPr marL="2795588" indent="-398463" algn="l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anose="02020603050405020304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32527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37099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41671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46243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udrey1535.ee07g@nct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enchen1102.ee08g@nctu.edu.t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ebgraphviz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sage/export/tmp/y/usr/share/doc/polybori/cudd/cuddAllDet.html" TargetMode="External"/><Relationship Id="rId2" Type="http://schemas.openxmlformats.org/officeDocument/2006/relationships/hyperlink" Target="https://davidkebo.com/cud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e.ubc.ca/~eddieh/abc_dox/de/d7d/cuddReorder_8c.html#a02a5a86dfb8ebc7726d6cf56b6a7eec1" TargetMode="External"/><Relationship Id="rId5" Type="http://schemas.openxmlformats.org/officeDocument/2006/relationships/hyperlink" Target="http://www.cs.cmu.edu/~emc/15817-s05/bdd-example.c" TargetMode="External"/><Relationship Id="rId4" Type="http://schemas.openxmlformats.org/officeDocument/2006/relationships/hyperlink" Target="https://www.cs.rice.edu/~lm30/RSynth/CUDD/cudd/doc/cuddAllFil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kebo.com/source/cudd_versions/cudd-3.0.0.tar.g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899" y="1892300"/>
            <a:ext cx="9182101" cy="946150"/>
          </a:xfrm>
        </p:spPr>
        <p:txBody>
          <a:bodyPr/>
          <a:lstStyle/>
          <a:p>
            <a:r>
              <a:rPr lang="en-US" altLang="zh-TW" sz="2200" dirty="0"/>
              <a:t>Colorado University Decision </a:t>
            </a:r>
            <a:r>
              <a:rPr lang="en-US" altLang="zh-TW" sz="2200" dirty="0" smtClean="0"/>
              <a:t>Diagram (CUDD)</a:t>
            </a:r>
            <a:endParaRPr lang="zh-TW" altLang="zh-TW" sz="22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4232414" y="5671597"/>
            <a:ext cx="4840288" cy="52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anose="02020603050405020304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/>
              <a:t>May 6 </a:t>
            </a:r>
            <a:r>
              <a:rPr lang="en-US" altLang="zh-TW" b="1" kern="0" dirty="0"/>
              <a:t>, </a:t>
            </a:r>
            <a:r>
              <a:rPr lang="en-US" altLang="zh-TW" b="1" kern="0" dirty="0" smtClean="0"/>
              <a:t>2021</a:t>
            </a:r>
            <a:endParaRPr lang="en-US" altLang="zh-TW" b="1" kern="0" dirty="0"/>
          </a:p>
        </p:txBody>
      </p:sp>
      <p:sp>
        <p:nvSpPr>
          <p:cNvPr id="7" name="文字方塊 1"/>
          <p:cNvSpPr txBox="1">
            <a:spLocks noChangeArrowheads="1"/>
          </p:cNvSpPr>
          <p:nvPr/>
        </p:nvSpPr>
        <p:spPr bwMode="auto">
          <a:xfrm>
            <a:off x="479425" y="1996043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Course </a:t>
            </a:r>
            <a:r>
              <a:rPr lang="en-US" altLang="zh-TW" b="1" dirty="0" smtClean="0"/>
              <a:t>Materials</a:t>
            </a:r>
            <a:endParaRPr lang="zh-TW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89765" y="5128852"/>
            <a:ext cx="2713566" cy="66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TA: </a:t>
            </a:r>
            <a:r>
              <a:rPr lang="zh-TW" altLang="en-US" sz="2000" b="1" kern="0" dirty="0">
                <a:latin typeface="+mn-lt"/>
                <a:ea typeface="+mn-ea"/>
              </a:rPr>
              <a:t> </a:t>
            </a:r>
            <a:r>
              <a:rPr lang="zh-TW" altLang="en-US" sz="2000" b="1" kern="0" dirty="0" smtClean="0">
                <a:latin typeface="+mn-lt"/>
                <a:ea typeface="+mn-ea"/>
              </a:rPr>
              <a:t>  </a:t>
            </a:r>
            <a:r>
              <a:rPr lang="zh-TW" altLang="en-US" sz="2000" b="1" kern="0" dirty="0">
                <a:latin typeface="+mn-lt"/>
                <a:ea typeface="+mn-ea"/>
              </a:rPr>
              <a:t>宋伶</a:t>
            </a:r>
            <a:r>
              <a:rPr lang="zh-TW" altLang="en-US" sz="2000" b="1" kern="0" dirty="0" smtClean="0">
                <a:latin typeface="+mn-lt"/>
                <a:ea typeface="+mn-ea"/>
              </a:rPr>
              <a:t>彥</a:t>
            </a:r>
            <a:r>
              <a:rPr lang="en-US" altLang="zh-TW" sz="2000" b="1" kern="0" dirty="0" smtClean="0">
                <a:latin typeface="+mn-lt"/>
                <a:ea typeface="+mn-ea"/>
              </a:rPr>
              <a:t>, </a:t>
            </a:r>
            <a:r>
              <a:rPr lang="zh-TW" altLang="en-US" sz="2000" b="1" kern="0" dirty="0" smtClean="0">
                <a:latin typeface="+mn-lt"/>
                <a:ea typeface="+mn-ea"/>
              </a:rPr>
              <a:t>鍾晏禎</a:t>
            </a:r>
            <a:endParaRPr lang="en-US" altLang="zh-TW" sz="2000" b="1" kern="0" dirty="0">
              <a:latin typeface="+mn-lt"/>
              <a:ea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8A6108-B8A3-492E-852D-4A6880C733D1}"/>
              </a:ext>
            </a:extLst>
          </p:cNvPr>
          <p:cNvSpPr txBox="1"/>
          <p:nvPr/>
        </p:nvSpPr>
        <p:spPr>
          <a:xfrm>
            <a:off x="4347697" y="3060321"/>
            <a:ext cx="485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TA’s </a:t>
            </a:r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3"/>
              </a:rPr>
              <a:t>audrey1535.ee07g@nctu.edu.tw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>
                <a:hlinkClick r:id="rId4"/>
              </a:rPr>
              <a:t>yenchen1102.ee08g@nctu.edu.tw</a:t>
            </a:r>
            <a:endParaRPr lang="en-US" altLang="zh-TW" dirty="0"/>
          </a:p>
          <a:p>
            <a:endParaRPr lang="en-US" altLang="zh-TW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104524" y="2904193"/>
            <a:ext cx="6950906" cy="150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Tx/>
              <a:buNone/>
            </a:pPr>
            <a:r>
              <a:rPr lang="en-US" altLang="zh-TW" sz="9600" kern="0" dirty="0">
                <a:solidFill>
                  <a:srgbClr val="5F4AF8"/>
                </a:solidFill>
                <a:latin typeface="Segoe Print" panose="02000600000000000000" pitchFamily="2" charset="0"/>
                <a:cs typeface="Traditional Arabic" panose="02020603050405020304" pitchFamily="18" charset="-78"/>
              </a:rPr>
              <a:t>Thank you</a:t>
            </a:r>
            <a:endParaRPr lang="zh-TW" altLang="en-US" sz="9600" kern="0" dirty="0">
              <a:solidFill>
                <a:srgbClr val="5F4AF8"/>
              </a:solidFill>
              <a:latin typeface="Segoe Print" panose="02000600000000000000" pitchFamily="2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86452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65BF1-E113-4556-B807-34CEA737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Colorado University Decision Diagram(CUDD)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31F7C8-DAF3-473F-A375-3FF1656C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CUDD package provides functions to manipulate Binary Decision Diagrams (BDDs</a:t>
            </a:r>
            <a:r>
              <a:rPr lang="en-US" altLang="zh-TW" dirty="0" smtClean="0"/>
              <a:t>)</a:t>
            </a:r>
          </a:p>
          <a:p>
            <a:pPr marL="534987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90F12-E88F-4F4F-86D0-340A01591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8AE81F-C9A3-4CCF-8260-B57062BA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4610" y="2049376"/>
            <a:ext cx="6410091" cy="2034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3C5C804-8D22-471B-86C4-CFF7CA70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9500" y="4281986"/>
            <a:ext cx="6495201" cy="207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164192" y="2068802"/>
            <a:ext cx="38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1" kern="0" dirty="0" err="1" smtClean="0">
                <a:solidFill>
                  <a:srgbClr val="0606FF"/>
                </a:solidFill>
              </a:rPr>
              <a:t>Cudd_bddAnd</a:t>
            </a:r>
            <a:r>
              <a:rPr lang="en-US" altLang="zh-TW" b="1" kern="0" dirty="0" smtClean="0">
                <a:solidFill>
                  <a:srgbClr val="0606FF"/>
                </a:solidFill>
              </a:rPr>
              <a:t>()</a:t>
            </a:r>
            <a:endParaRPr lang="en-US" altLang="zh-TW" b="1" kern="0" dirty="0">
              <a:solidFill>
                <a:srgbClr val="0606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9948" y="4281986"/>
            <a:ext cx="38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1" kern="0" dirty="0" err="1" smtClean="0">
                <a:solidFill>
                  <a:srgbClr val="0606FF"/>
                </a:solidFill>
              </a:rPr>
              <a:t>Cudd_bddOr</a:t>
            </a:r>
            <a:r>
              <a:rPr lang="en-US" altLang="zh-TW" b="1" kern="0" dirty="0" smtClean="0">
                <a:solidFill>
                  <a:srgbClr val="0606FF"/>
                </a:solidFill>
              </a:rPr>
              <a:t>()</a:t>
            </a:r>
            <a:endParaRPr lang="en-US" altLang="zh-TW" b="1" kern="0" dirty="0">
              <a:solidFill>
                <a:srgbClr val="060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461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531F7C8-DAF3-473F-A375-3FF1656C2006}"/>
              </a:ext>
            </a:extLst>
          </p:cNvPr>
          <p:cNvSpPr txBox="1">
            <a:spLocks/>
          </p:cNvSpPr>
          <p:nvPr/>
        </p:nvSpPr>
        <p:spPr bwMode="auto">
          <a:xfrm>
            <a:off x="449263" y="963613"/>
            <a:ext cx="88407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anose="02020603050405020304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Dump BDDs in .dot format, which can be visualized by </a:t>
            </a:r>
            <a:r>
              <a:rPr lang="en-US" altLang="zh-TW" dirty="0" err="1" smtClean="0"/>
              <a:t>Graphviz</a:t>
            </a:r>
            <a:endParaRPr lang="en-US" altLang="zh-TW" dirty="0" smtClean="0"/>
          </a:p>
          <a:p>
            <a:endParaRPr lang="en-US" altLang="zh-TW" kern="0" dirty="0"/>
          </a:p>
          <a:p>
            <a:endParaRPr lang="en-US" altLang="zh-TW" kern="0" dirty="0" smtClean="0"/>
          </a:p>
          <a:p>
            <a:endParaRPr lang="en-US" altLang="zh-TW" kern="0" dirty="0"/>
          </a:p>
          <a:p>
            <a:endParaRPr lang="en-US" altLang="zh-TW" kern="0" dirty="0" smtClean="0"/>
          </a:p>
          <a:p>
            <a:endParaRPr lang="en-US" altLang="zh-TW" kern="0" dirty="0"/>
          </a:p>
          <a:p>
            <a:r>
              <a:rPr lang="en-US" altLang="zh-TW" dirty="0" err="1" smtClean="0"/>
              <a:t>WebGraphviz</a:t>
            </a:r>
            <a:r>
              <a:rPr lang="en-US" altLang="zh-TW" dirty="0" smtClean="0"/>
              <a:t> provides online visualization of .dot files</a:t>
            </a:r>
          </a:p>
          <a:p>
            <a:pPr lvl="1"/>
            <a:r>
              <a:rPr lang="en-US" altLang="zh-TW" dirty="0">
                <a:hlinkClick r:id="rId2"/>
              </a:rPr>
              <a:t>http://www.webgraphviz.com/</a:t>
            </a:r>
            <a:endParaRPr lang="en-US" altLang="zh-TW" dirty="0"/>
          </a:p>
          <a:p>
            <a:endParaRPr lang="en-US" altLang="zh-TW" kern="0" dirty="0" smtClean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70E82D-AEEE-4534-A965-72ABA82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Dumpfile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464BE-661E-414F-B8C4-D440E4AE4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D26EB28-39BC-43E7-A485-5F901B240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6206" y="1949915"/>
            <a:ext cx="7251700" cy="2434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6552461" y="1949915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TW" b="1" kern="0" dirty="0" err="1" smtClean="0">
                <a:solidFill>
                  <a:srgbClr val="0606FF"/>
                </a:solidFill>
              </a:rPr>
              <a:t>Cudd_DumpDot</a:t>
            </a:r>
            <a:r>
              <a:rPr lang="en-US" altLang="zh-TW" b="1" kern="0" dirty="0" smtClean="0">
                <a:solidFill>
                  <a:srgbClr val="0606FF"/>
                </a:solidFill>
              </a:rPr>
              <a:t>()</a:t>
            </a:r>
            <a:endParaRPr lang="en-US" altLang="zh-TW" b="1" kern="0" dirty="0">
              <a:solidFill>
                <a:srgbClr val="060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5C37F-E1D7-4451-B39E-E4FEBFE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WebGraphviz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71462-242D-4B7B-97D7-0A7A7467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E23DAA-0D05-4627-AD5E-F6785A2AD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518E9C-1201-4665-BF9D-79A0C533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97"/>
          <a:stretch/>
        </p:blipFill>
        <p:spPr>
          <a:xfrm>
            <a:off x="2225272" y="994872"/>
            <a:ext cx="5072196" cy="29802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225272" y="1622672"/>
            <a:ext cx="3700596" cy="20365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57385" y="162267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Paste your BDD here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518E9C-1201-4665-BF9D-79A0C533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61"/>
          <a:stretch/>
        </p:blipFill>
        <p:spPr>
          <a:xfrm>
            <a:off x="2225272" y="4064000"/>
            <a:ext cx="5072196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25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531F7C8-DAF3-473F-A375-3FF1656C2006}"/>
              </a:ext>
            </a:extLst>
          </p:cNvPr>
          <p:cNvSpPr txBox="1">
            <a:spLocks/>
          </p:cNvSpPr>
          <p:nvPr/>
        </p:nvSpPr>
        <p:spPr bwMode="auto">
          <a:xfrm>
            <a:off x="449263" y="963613"/>
            <a:ext cx="88407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anose="02020603050405020304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Boolean function f= x0’x1’x2’x3’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of BDD </a:t>
            </a:r>
            <a:r>
              <a:rPr lang="en-US" altLang="zh-TW" dirty="0"/>
              <a:t>Construction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B07E181F-6B8E-4AEC-9F83-9E2416A0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771" y="1637718"/>
            <a:ext cx="7801769" cy="44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7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50EBF-1BDD-4124-B612-6A3EC9C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CUDD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155E9-B139-4668-83D7-7F19D2EF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63" y="963613"/>
            <a:ext cx="9342437" cy="5391150"/>
          </a:xfrm>
        </p:spPr>
        <p:txBody>
          <a:bodyPr/>
          <a:lstStyle/>
          <a:p>
            <a:r>
              <a:rPr lang="en-US" altLang="zh-TW" dirty="0"/>
              <a:t>CUDD </a:t>
            </a:r>
            <a:r>
              <a:rPr lang="en-US" altLang="zh-TW" dirty="0" smtClean="0"/>
              <a:t>tutorials </a:t>
            </a:r>
          </a:p>
          <a:p>
            <a:pPr lvl="1"/>
            <a:r>
              <a:rPr lang="en-US" altLang="zh-TW" sz="1800" dirty="0" smtClean="0">
                <a:hlinkClick r:id="rId2"/>
              </a:rPr>
              <a:t>https://davidkebo.com/cudd</a:t>
            </a:r>
            <a:endParaRPr lang="en-US" altLang="zh-TW" sz="1800" dirty="0" smtClean="0"/>
          </a:p>
          <a:p>
            <a:r>
              <a:rPr lang="en-US" altLang="zh-TW" dirty="0" smtClean="0"/>
              <a:t>The CUDD package</a:t>
            </a:r>
            <a:endParaRPr lang="en-US" altLang="zh-TW" dirty="0"/>
          </a:p>
          <a:p>
            <a:pPr lvl="1"/>
            <a:r>
              <a:rPr lang="en-US" altLang="zh-TW" sz="1800" dirty="0" smtClean="0">
                <a:hlinkClick r:id="rId3"/>
              </a:rPr>
              <a:t>http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web.mit.edu/sage/export/tmp/y/usr/share/doc/polybori/cudd/cuddAllDet.html</a:t>
            </a:r>
            <a:endParaRPr lang="en-US" altLang="zh-TW" sz="1800" dirty="0"/>
          </a:p>
          <a:p>
            <a:r>
              <a:rPr lang="en-US" altLang="zh-TW" dirty="0"/>
              <a:t>Function set</a:t>
            </a:r>
          </a:p>
          <a:p>
            <a:pPr lvl="1"/>
            <a:r>
              <a:rPr lang="en-US" altLang="zh-TW" sz="1800" dirty="0" smtClean="0">
                <a:hlinkClick r:id="rId4"/>
              </a:rPr>
              <a:t>https</a:t>
            </a:r>
            <a:r>
              <a:rPr lang="en-US" altLang="zh-TW" sz="1800" dirty="0">
                <a:hlinkClick r:id="rId4"/>
              </a:rPr>
              <a:t>://www.cs.rice.edu/~</a:t>
            </a:r>
            <a:r>
              <a:rPr lang="en-US" altLang="zh-TW" sz="1800" dirty="0" smtClean="0">
                <a:hlinkClick r:id="rId4"/>
              </a:rPr>
              <a:t>lm30/RSynth/CUDD/cudd/doc/cuddAllFile.html</a:t>
            </a:r>
            <a:endParaRPr lang="en-US" altLang="zh-TW" sz="1800" dirty="0"/>
          </a:p>
          <a:p>
            <a:r>
              <a:rPr lang="en-US" altLang="zh-TW" dirty="0"/>
              <a:t>Example code</a:t>
            </a:r>
          </a:p>
          <a:p>
            <a:pPr lvl="1"/>
            <a:r>
              <a:rPr lang="en-US" altLang="zh-TW" sz="1800" dirty="0" smtClean="0">
                <a:hlinkClick r:id="rId5"/>
              </a:rPr>
              <a:t>http</a:t>
            </a:r>
            <a:r>
              <a:rPr lang="en-US" altLang="zh-TW" sz="1800" dirty="0">
                <a:hlinkClick r:id="rId5"/>
              </a:rPr>
              <a:t>://www.cs.cmu.edu/~</a:t>
            </a:r>
            <a:r>
              <a:rPr lang="en-US" altLang="zh-TW" sz="1800" dirty="0" smtClean="0">
                <a:hlinkClick r:id="rId5"/>
              </a:rPr>
              <a:t>emc/15817-s05/bdd-example.c</a:t>
            </a:r>
            <a:endParaRPr lang="en-US" altLang="zh-TW" sz="1800" dirty="0"/>
          </a:p>
          <a:p>
            <a:r>
              <a:rPr lang="en-US" altLang="zh-TW" dirty="0"/>
              <a:t>Function </a:t>
            </a:r>
            <a:r>
              <a:rPr lang="en-US" altLang="zh-TW" dirty="0" smtClean="0"/>
              <a:t>documentation</a:t>
            </a:r>
            <a:endParaRPr lang="en-US" altLang="zh-TW" dirty="0">
              <a:hlinkClick r:id="rId6"/>
            </a:endParaRPr>
          </a:p>
          <a:p>
            <a:pPr lvl="1"/>
            <a:r>
              <a:rPr lang="en-US" altLang="zh-TW" sz="1800" dirty="0" smtClean="0">
                <a:hlinkClick r:id="rId6"/>
              </a:rPr>
              <a:t>http</a:t>
            </a:r>
            <a:r>
              <a:rPr lang="en-US" altLang="zh-TW" sz="1800" dirty="0">
                <a:hlinkClick r:id="rId6"/>
              </a:rPr>
              <a:t>://www.ece.ubc.ca/~</a:t>
            </a:r>
            <a:r>
              <a:rPr lang="en-US" altLang="zh-TW" sz="1800" dirty="0" smtClean="0">
                <a:hlinkClick r:id="rId6"/>
              </a:rPr>
              <a:t>eddieh/abc_dox/de/d7d/cuddReorder_8c.html#a02a5a86dfb8ebc7726d6cf56b6a7eec1</a:t>
            </a:r>
            <a:endParaRPr lang="en-US" altLang="zh-TW" sz="1800" dirty="0" smtClean="0"/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B1C367-EAA6-4925-9CF7-3BE16FDE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2909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CUDD Package Installation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59535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the 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the cudd-3.0.0.tar package from: </a:t>
            </a: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https://davidkebo.com/source/cudd_versions/cudd-3.0.0.tar.gz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Uncompressing and installing</a:t>
            </a:r>
          </a:p>
          <a:p>
            <a:pPr marL="534987" lvl="1" indent="0">
              <a:buNone/>
            </a:pPr>
            <a:r>
              <a:rPr lang="en-US" altLang="zh-TW" dirty="0" smtClean="0"/>
              <a:t>&gt; tar </a:t>
            </a:r>
            <a:r>
              <a:rPr lang="en-US" altLang="zh-TW" dirty="0"/>
              <a:t>-</a:t>
            </a:r>
            <a:r>
              <a:rPr lang="en-US" altLang="zh-TW" dirty="0" err="1"/>
              <a:t>xvf</a:t>
            </a:r>
            <a:r>
              <a:rPr lang="en-US" altLang="zh-TW" dirty="0"/>
              <a:t> </a:t>
            </a:r>
            <a:r>
              <a:rPr lang="en-US" altLang="zh-TW" dirty="0" smtClean="0"/>
              <a:t>cudd-3.0.0.tar.gz</a:t>
            </a:r>
          </a:p>
          <a:p>
            <a:pPr marL="534987" lvl="1" indent="0">
              <a:buNone/>
            </a:pPr>
            <a:r>
              <a:rPr lang="en-US" altLang="zh-TW" dirty="0" smtClean="0"/>
              <a:t>&gt; cd </a:t>
            </a:r>
            <a:r>
              <a:rPr lang="en-US" altLang="zh-TW" dirty="0"/>
              <a:t>cudd-3.0.0</a:t>
            </a:r>
          </a:p>
          <a:p>
            <a:pPr marL="534987" lvl="1" indent="0">
              <a:buNone/>
            </a:pPr>
            <a:r>
              <a:rPr lang="en-US" altLang="zh-TW" dirty="0" smtClean="0"/>
              <a:t>&gt; ./configure</a:t>
            </a:r>
          </a:p>
          <a:p>
            <a:pPr marL="534987" lvl="1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/>
              <a:t>make</a:t>
            </a:r>
            <a:endParaRPr lang="zh-TW" altLang="en-US" dirty="0"/>
          </a:p>
          <a:p>
            <a:pPr marL="534987" lvl="1" indent="0">
              <a:buNone/>
            </a:pPr>
            <a:r>
              <a:rPr lang="en-US" altLang="zh-TW" dirty="0" smtClean="0"/>
              <a:t>&gt; make check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99671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 with CUDD 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$CUDD = /…/</a:t>
            </a:r>
            <a:r>
              <a:rPr lang="en-US" altLang="zh-TW" smtClean="0"/>
              <a:t>cudd-3.0.0 </a:t>
            </a:r>
            <a:r>
              <a:rPr lang="en-US" altLang="zh-TW" smtClean="0"/>
              <a:t>(address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/>
          </a:p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/>
              <a:t>-I $CUDD/</a:t>
            </a:r>
            <a:r>
              <a:rPr lang="en-US" altLang="zh-TW" dirty="0" err="1"/>
              <a:t>cudd</a:t>
            </a:r>
            <a:r>
              <a:rPr lang="en-US" altLang="zh-TW" dirty="0"/>
              <a:t> -I $CUDD/</a:t>
            </a:r>
            <a:r>
              <a:rPr lang="en-US" altLang="zh-TW" dirty="0" err="1"/>
              <a:t>util</a:t>
            </a:r>
            <a:r>
              <a:rPr lang="en-US" altLang="zh-TW" dirty="0"/>
              <a:t> -I $CUDD</a:t>
            </a:r>
            <a:r>
              <a:rPr lang="zh-TW" altLang="en-US" dirty="0"/>
              <a:t> </a:t>
            </a:r>
            <a:r>
              <a:rPr lang="en-US" altLang="zh-TW" dirty="0"/>
              <a:t>&lt;file&gt;.c</a:t>
            </a:r>
            <a:r>
              <a:rPr lang="zh-TW" altLang="en-US" dirty="0"/>
              <a:t> </a:t>
            </a:r>
            <a:r>
              <a:rPr lang="en-US" altLang="zh-TW" dirty="0"/>
              <a:t>$CUDD/</a:t>
            </a:r>
            <a:r>
              <a:rPr lang="en-US" altLang="zh-TW" dirty="0" err="1"/>
              <a:t>cudd</a:t>
            </a:r>
            <a:r>
              <a:rPr lang="en-US" altLang="zh-TW" dirty="0"/>
              <a:t>/.libs/</a:t>
            </a:r>
            <a:r>
              <a:rPr lang="en-US" altLang="zh-TW" dirty="0" err="1"/>
              <a:t>libcudd.a</a:t>
            </a:r>
            <a:r>
              <a:rPr lang="en-US" altLang="zh-TW" dirty="0"/>
              <a:t> –lm -O3 –o Lab3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67" y="3555672"/>
            <a:ext cx="7356446" cy="6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5915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dar_template_2008_v1">
  <a:themeElements>
    <a:clrScheme name="Adar_template_2007_v3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A3B2C1"/>
      </a:accent1>
      <a:accent2>
        <a:srgbClr val="0000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00E7"/>
      </a:accent6>
      <a:hlink>
        <a:srgbClr val="FF0000"/>
      </a:hlink>
      <a:folHlink>
        <a:srgbClr val="FF6600"/>
      </a:folHlink>
    </a:clrScheme>
    <a:fontScheme name="Adar_template_2007_v3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dar_template_2007_v3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0000E7"/>
        </a:accent6>
        <a:hlink>
          <a:srgbClr val="FF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152242</TotalTime>
  <Words>213</Words>
  <Application>Microsoft Office PowerPoint</Application>
  <PresentationFormat>A4 紙張 (210x297 公釐)</PresentationFormat>
  <Paragraphs>70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Times New Roman MT Extra Bold</vt:lpstr>
      <vt:lpstr>Traditional Arabic</vt:lpstr>
      <vt:lpstr>新細明體</vt:lpstr>
      <vt:lpstr>標楷體</vt:lpstr>
      <vt:lpstr>Arial</vt:lpstr>
      <vt:lpstr>Franklin Gothic Medium</vt:lpstr>
      <vt:lpstr>Segoe Print</vt:lpstr>
      <vt:lpstr>Times New Roman</vt:lpstr>
      <vt:lpstr>Verdana</vt:lpstr>
      <vt:lpstr>Adar_template_2008_v1</vt:lpstr>
      <vt:lpstr>Colorado University Decision Diagram (CUDD)</vt:lpstr>
      <vt:lpstr>Colorado University Decision Diagram(CUDD)</vt:lpstr>
      <vt:lpstr>Dumpfile</vt:lpstr>
      <vt:lpstr>WebGraphviz</vt:lpstr>
      <vt:lpstr>Example of BDD Construction</vt:lpstr>
      <vt:lpstr>CUDD Reference</vt:lpstr>
      <vt:lpstr>CUDD Package Installation </vt:lpstr>
      <vt:lpstr>Download the Package</vt:lpstr>
      <vt:lpstr>Compile with CUDD Package</vt:lpstr>
      <vt:lpstr>PowerPoint 簡報</vt:lpstr>
    </vt:vector>
  </TitlesOfParts>
  <Company>mychat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carl</dc:creator>
  <cp:lastModifiedBy>Audrey</cp:lastModifiedBy>
  <cp:revision>2085</cp:revision>
  <cp:lastPrinted>2019-03-20T05:04:44Z</cp:lastPrinted>
  <dcterms:created xsi:type="dcterms:W3CDTF">2009-03-17T23:04:34Z</dcterms:created>
  <dcterms:modified xsi:type="dcterms:W3CDTF">2021-05-06T05:59:37Z</dcterms:modified>
</cp:coreProperties>
</file>