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508" r:id="rId3"/>
    <p:sldId id="509" r:id="rId4"/>
    <p:sldId id="511" r:id="rId5"/>
    <p:sldId id="513" r:id="rId6"/>
    <p:sldId id="514" r:id="rId7"/>
    <p:sldId id="515" r:id="rId8"/>
    <p:sldId id="400" r:id="rId9"/>
  </p:sldIdLst>
  <p:sldSz cx="9906000" cy="6858000" type="A4"/>
  <p:notesSz cx="9928225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52364D2-977C-4A9E-B696-2354E76EA02F}">
          <p14:sldIdLst>
            <p14:sldId id="256"/>
            <p14:sldId id="508"/>
            <p14:sldId id="509"/>
            <p14:sldId id="511"/>
            <p14:sldId id="513"/>
            <p14:sldId id="514"/>
            <p14:sldId id="51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FF"/>
    <a:srgbClr val="00FFFF"/>
    <a:srgbClr val="D60093"/>
    <a:srgbClr val="FF9900"/>
    <a:srgbClr val="FFFF66"/>
    <a:srgbClr val="CC99FF"/>
    <a:srgbClr val="CC66FF"/>
    <a:srgbClr val="FF3300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4" autoAdjust="0"/>
    <p:restoredTop sz="96400" autoAdjust="0"/>
  </p:normalViewPr>
  <p:slideViewPr>
    <p:cSldViewPr snapToGrid="0">
      <p:cViewPr varScale="1">
        <p:scale>
          <a:sx n="87" d="100"/>
          <a:sy n="87" d="100"/>
        </p:scale>
        <p:origin x="816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5298"/>
    </p:cViewPr>
  </p:sorterViewPr>
  <p:notesViewPr>
    <p:cSldViewPr snapToGrid="0">
      <p:cViewPr varScale="1">
        <p:scale>
          <a:sx n="112" d="100"/>
          <a:sy n="112" d="100"/>
        </p:scale>
        <p:origin x="1506" y="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4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4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6E3BAA-311F-4593-B11D-BAB0685CC6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3676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4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11175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6" y="3228976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4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C68D9A-9840-43A8-AE14-D236D0BD5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36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1363" indent="-2841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14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986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58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7B58C8D-C0EB-4F51-87BC-33246333710E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6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742950" y="2854325"/>
            <a:ext cx="8302625" cy="10477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 flipH="1" flipV="1">
            <a:off x="3116263" y="5537200"/>
            <a:ext cx="5902325" cy="10477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 rot="10800000"/>
          <a:lstStyle/>
          <a:p>
            <a:endParaRPr lang="zh-TW" altLang="en-US"/>
          </a:p>
        </p:txBody>
      </p:sp>
      <p:pic>
        <p:nvPicPr>
          <p:cNvPr id="6" name="Picture 22" descr="NCTU_logo_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7488"/>
            <a:ext cx="6715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362075" y="193675"/>
            <a:ext cx="3730625" cy="70634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 dirty="0">
                <a:solidFill>
                  <a:srgbClr val="4D4D4D"/>
                </a:solidFill>
              </a:rPr>
              <a:t>Department of Electronics Engineering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 dirty="0" smtClean="0">
                <a:solidFill>
                  <a:srgbClr val="4D4D4D"/>
                </a:solidFill>
              </a:rPr>
              <a:t>National Yang</a:t>
            </a:r>
            <a:r>
              <a:rPr lang="en-US" altLang="zh-TW" sz="1400" b="1" baseline="0" dirty="0" smtClean="0">
                <a:solidFill>
                  <a:srgbClr val="4D4D4D"/>
                </a:solidFill>
              </a:rPr>
              <a:t> Ming</a:t>
            </a:r>
            <a:r>
              <a:rPr lang="en-US" altLang="zh-TW" sz="1400" b="1" dirty="0" smtClean="0">
                <a:solidFill>
                  <a:srgbClr val="4D4D4D"/>
                </a:solidFill>
              </a:rPr>
              <a:t> </a:t>
            </a:r>
            <a:r>
              <a:rPr lang="en-US" altLang="zh-TW" sz="1400" b="1" dirty="0" err="1">
                <a:solidFill>
                  <a:srgbClr val="4D4D4D"/>
                </a:solidFill>
              </a:rPr>
              <a:t>Chiao</a:t>
            </a:r>
            <a:r>
              <a:rPr lang="en-US" altLang="zh-TW" sz="1400" b="1" dirty="0">
                <a:solidFill>
                  <a:srgbClr val="4D4D4D"/>
                </a:solidFill>
              </a:rPr>
              <a:t> Tung University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 dirty="0">
                <a:solidFill>
                  <a:srgbClr val="4D4D4D"/>
                </a:solidFill>
              </a:rPr>
              <a:t>Hsinchu, Taiwan</a:t>
            </a: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1373188" y="254000"/>
            <a:ext cx="0" cy="56197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" name="Picture 30" descr="EDA_Logo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554538"/>
            <a:ext cx="1274762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4" descr="adar_A_sc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4781550"/>
            <a:ext cx="23637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1892300"/>
            <a:ext cx="8410575" cy="9461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59250" y="4217988"/>
            <a:ext cx="4840288" cy="130175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Verdan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</p:spPr>
        <p:txBody>
          <a:bodyPr/>
          <a:lstStyle>
            <a:lvl1pPr algn="r">
              <a:defRPr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0BF06BE-A5B9-4C5C-B884-9ADB351A4A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755045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8B86F-7DC1-4DF4-AB37-624F12EF5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96947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15200" y="171450"/>
            <a:ext cx="2292350" cy="61833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36563" y="171450"/>
            <a:ext cx="6726237" cy="61833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5CE9-9335-4172-9CF6-5468F9E13C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335568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550A-8676-4B98-9EFD-8D1386A580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Current Research</a:t>
            </a:r>
          </a:p>
        </p:txBody>
      </p:sp>
    </p:spTree>
    <p:extLst>
      <p:ext uri="{BB962C8B-B14F-4D97-AF65-F5344CB8AC3E}">
        <p14:creationId xmlns:p14="http://schemas.microsoft.com/office/powerpoint/2010/main" val="100626719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4AC1B-5475-46D4-B1C5-1F27E1C5F5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85392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9263" y="963613"/>
            <a:ext cx="4343400" cy="539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5063" y="963613"/>
            <a:ext cx="4344987" cy="539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9BAB0-3D3F-4985-A202-E0EC6942ED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19581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38E7E-C96E-40AD-8297-5D7F78BD82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895436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673D-CC9D-4DA3-98D6-A7C9D2BD41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61624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233B-F3D0-41F1-9DD8-52B97E75FD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38264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B17CB-3A4E-4A0D-B317-78A2475C8F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97142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66D7-6378-4CDD-A1B5-1998D011E8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342724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DDDDD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71450"/>
            <a:ext cx="917098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963613"/>
            <a:ext cx="88407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28" name="AutoShape 11"/>
          <p:cNvSpPr>
            <a:spLocks noChangeArrowheads="1"/>
          </p:cNvSpPr>
          <p:nvPr/>
        </p:nvSpPr>
        <p:spPr bwMode="auto">
          <a:xfrm>
            <a:off x="485775" y="854075"/>
            <a:ext cx="8620125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ltGray">
          <a:xfrm>
            <a:off x="0" y="6753225"/>
            <a:ext cx="9906000" cy="104775"/>
          </a:xfrm>
          <a:prstGeom prst="rect">
            <a:avLst/>
          </a:prstGeom>
          <a:gradFill rotWithShape="1">
            <a:gsLst>
              <a:gs pos="0">
                <a:srgbClr val="004E4C"/>
              </a:gs>
              <a:gs pos="100000">
                <a:srgbClr val="00918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2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ltGray">
          <a:xfrm>
            <a:off x="0" y="6573838"/>
            <a:ext cx="9906000" cy="214312"/>
          </a:xfrm>
          <a:prstGeom prst="rect">
            <a:avLst/>
          </a:prstGeom>
          <a:gradFill rotWithShape="1">
            <a:gsLst>
              <a:gs pos="0">
                <a:srgbClr val="001F1F"/>
              </a:gs>
              <a:gs pos="100000">
                <a:srgbClr val="00444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lnSpc>
                <a:spcPct val="80000"/>
              </a:lnSpc>
              <a:defRPr/>
            </a:pPr>
            <a:endParaRPr lang="zh-TW" altLang="zh-TW" sz="12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 useBgFill="1">
        <p:nvSpPr>
          <p:cNvPr id="1031" name="Rectangle 23"/>
          <p:cNvSpPr>
            <a:spLocks noChangeArrowheads="1"/>
          </p:cNvSpPr>
          <p:nvPr/>
        </p:nvSpPr>
        <p:spPr bwMode="auto">
          <a:xfrm>
            <a:off x="9072563" y="6503988"/>
            <a:ext cx="838200" cy="354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Text Box 26"/>
          <p:cNvSpPr txBox="1">
            <a:spLocks noChangeArrowheads="1"/>
          </p:cNvSpPr>
          <p:nvPr/>
        </p:nvSpPr>
        <p:spPr bwMode="auto">
          <a:xfrm>
            <a:off x="755650" y="6535738"/>
            <a:ext cx="2017713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 b="1" dirty="0">
                <a:solidFill>
                  <a:schemeClr val="bg1"/>
                </a:solidFill>
              </a:rPr>
              <a:t>Copyright © 2020</a:t>
            </a:r>
          </a:p>
        </p:txBody>
      </p:sp>
      <p:sp>
        <p:nvSpPr>
          <p:cNvPr id="1033" name="Oval 29"/>
          <p:cNvSpPr>
            <a:spLocks noChangeArrowheads="1"/>
          </p:cNvSpPr>
          <p:nvPr/>
        </p:nvSpPr>
        <p:spPr bwMode="auto">
          <a:xfrm>
            <a:off x="196850" y="6523038"/>
            <a:ext cx="342900" cy="315912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53200"/>
            <a:ext cx="530225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1"/>
            </a:lvl1pPr>
          </a:lstStyle>
          <a:p>
            <a:pPr>
              <a:defRPr/>
            </a:pPr>
            <a:fld id="{B5553295-D84E-4D80-AC1E-3FA58B79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9775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9900" y="6550025"/>
            <a:ext cx="6034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/>
              <a:t>Current Research</a:t>
            </a:r>
          </a:p>
        </p:txBody>
      </p:sp>
      <p:pic>
        <p:nvPicPr>
          <p:cNvPr id="1036" name="Picture 33" descr="adar_bottom_s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488" y="6370638"/>
            <a:ext cx="7699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9pPr>
    </p:titleStyle>
    <p:bodyStyle>
      <a:lvl1pPr marL="355600" indent="-355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2604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›"/>
        <a:defRPr kumimoji="1" sz="2000">
          <a:solidFill>
            <a:schemeClr val="tx1"/>
          </a:solidFill>
          <a:latin typeface="+mn-lt"/>
          <a:ea typeface="+mn-ea"/>
        </a:defRPr>
      </a:lvl3pPr>
      <a:lvl4pPr marL="1706563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»"/>
        <a:defRPr kumimoji="1" sz="2000">
          <a:solidFill>
            <a:schemeClr val="tx1"/>
          </a:solidFill>
          <a:latin typeface="+mn-lt"/>
          <a:ea typeface="+mn-ea"/>
        </a:defRPr>
      </a:lvl4pPr>
      <a:lvl5pPr marL="2795588" indent="-398463" algn="l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anose="02020603050405020304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32527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37099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41671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46243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udrey1535.ee07g@nct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enchen1102.ee08g@nctu.edu.t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899" y="1892300"/>
            <a:ext cx="9182101" cy="946150"/>
          </a:xfrm>
        </p:spPr>
        <p:txBody>
          <a:bodyPr/>
          <a:lstStyle/>
          <a:p>
            <a:r>
              <a:rPr lang="en-US" altLang="zh-TW" sz="2200" dirty="0" smtClean="0"/>
              <a:t>Binary Decision Diagram Application</a:t>
            </a:r>
            <a:endParaRPr lang="zh-TW" altLang="zh-TW" sz="2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89765" y="5128852"/>
            <a:ext cx="2713566" cy="66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TA: </a:t>
            </a:r>
            <a:r>
              <a:rPr lang="zh-TW" altLang="en-US" sz="2000" b="1" kern="0" dirty="0">
                <a:latin typeface="+mn-lt"/>
                <a:ea typeface="+mn-ea"/>
              </a:rPr>
              <a:t> </a:t>
            </a:r>
            <a:r>
              <a:rPr lang="zh-TW" altLang="en-US" sz="2000" b="1" kern="0" dirty="0" smtClean="0">
                <a:latin typeface="+mn-lt"/>
                <a:ea typeface="+mn-ea"/>
              </a:rPr>
              <a:t>  </a:t>
            </a:r>
            <a:r>
              <a:rPr lang="zh-TW" altLang="en-US" sz="2000" b="1" kern="0" dirty="0">
                <a:latin typeface="+mn-lt"/>
                <a:ea typeface="+mn-ea"/>
              </a:rPr>
              <a:t>宋伶</a:t>
            </a:r>
            <a:r>
              <a:rPr lang="zh-TW" altLang="en-US" sz="2000" b="1" kern="0" dirty="0" smtClean="0">
                <a:latin typeface="+mn-lt"/>
                <a:ea typeface="+mn-ea"/>
              </a:rPr>
              <a:t>彥</a:t>
            </a:r>
            <a:r>
              <a:rPr lang="en-US" altLang="zh-TW" sz="2000" b="1" kern="0" dirty="0" smtClean="0">
                <a:latin typeface="+mn-lt"/>
                <a:ea typeface="+mn-ea"/>
              </a:rPr>
              <a:t>, </a:t>
            </a:r>
            <a:r>
              <a:rPr lang="zh-TW" altLang="en-US" sz="2000" b="1" kern="0" dirty="0" smtClean="0">
                <a:latin typeface="+mn-lt"/>
                <a:ea typeface="+mn-ea"/>
              </a:rPr>
              <a:t>鍾晏禎</a:t>
            </a:r>
            <a:endParaRPr lang="en-US" altLang="zh-TW" sz="2000" b="1" kern="0" dirty="0">
              <a:latin typeface="+mn-lt"/>
              <a:ea typeface="+mn-ea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4232414" y="5671597"/>
            <a:ext cx="4840288" cy="52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0475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›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06563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795588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anose="02020603050405020304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32527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7099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41671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46243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/>
              <a:t>May 6 </a:t>
            </a:r>
            <a:r>
              <a:rPr lang="en-US" altLang="zh-TW" b="1" kern="0" dirty="0"/>
              <a:t>, </a:t>
            </a:r>
            <a:r>
              <a:rPr lang="en-US" altLang="zh-TW" b="1" kern="0" dirty="0" smtClean="0"/>
              <a:t>2021</a:t>
            </a:r>
            <a:endParaRPr lang="en-US" altLang="zh-TW" b="1" kern="0" dirty="0"/>
          </a:p>
        </p:txBody>
      </p:sp>
      <p:sp>
        <p:nvSpPr>
          <p:cNvPr id="7" name="文字方塊 1"/>
          <p:cNvSpPr txBox="1">
            <a:spLocks noChangeArrowheads="1"/>
          </p:cNvSpPr>
          <p:nvPr/>
        </p:nvSpPr>
        <p:spPr bwMode="auto">
          <a:xfrm>
            <a:off x="422275" y="1892300"/>
            <a:ext cx="902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 smtClean="0"/>
              <a:t>Lab3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28A6108-B8A3-492E-852D-4A6880C733D1}"/>
              </a:ext>
            </a:extLst>
          </p:cNvPr>
          <p:cNvSpPr txBox="1"/>
          <p:nvPr/>
        </p:nvSpPr>
        <p:spPr>
          <a:xfrm>
            <a:off x="4432968" y="3016218"/>
            <a:ext cx="485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TA’s </a:t>
            </a:r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3"/>
              </a:rPr>
              <a:t>audrey1535.ee07g@nctu.edu.tw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>
                <a:hlinkClick r:id="rId4"/>
              </a:rPr>
              <a:t>yenchen1102.ee08g@nctu.edu.tw</a:t>
            </a:r>
            <a:endParaRPr lang="en-US" altLang="zh-TW" dirty="0"/>
          </a:p>
          <a:p>
            <a:endParaRPr lang="en-US" altLang="zh-TW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Probability of Signal(1/2)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How to calculate the probability of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?</a:t>
                </a:r>
              </a:p>
              <a:p>
                <a:pPr lvl="1"/>
                <a:r>
                  <a:rPr lang="en-US" altLang="zh-TW" dirty="0"/>
                  <a:t>f = </a:t>
                </a:r>
                <a:r>
                  <a:rPr lang="en-US" altLang="zh-TW" dirty="0" err="1" smtClean="0"/>
                  <a:t>ab+bc</a:t>
                </a:r>
                <a:r>
                  <a:rPr lang="en-US" altLang="zh-TW" dirty="0" smtClean="0"/>
                  <a:t> with </a:t>
                </a:r>
                <a:r>
                  <a:rPr lang="en-US" altLang="zh-TW" i="1" dirty="0"/>
                  <a:t>P</a:t>
                </a:r>
                <a:r>
                  <a:rPr lang="en-US" altLang="zh-TW" dirty="0"/>
                  <a:t>(a)=0.5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,</a:t>
                </a: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P</a:t>
                </a:r>
                <a:r>
                  <a:rPr lang="en-US" altLang="zh-TW" dirty="0" smtClean="0"/>
                  <a:t>(b)=0.5,</a:t>
                </a:r>
                <a:r>
                  <a:rPr lang="zh-TW" altLang="en-US" dirty="0" smtClean="0"/>
                  <a:t> </a:t>
                </a:r>
                <a:r>
                  <a:rPr lang="en-US" altLang="zh-TW" i="1" dirty="0" smtClean="0"/>
                  <a:t>P</a:t>
                </a:r>
                <a:r>
                  <a:rPr lang="en-US" altLang="zh-TW" dirty="0" smtClean="0"/>
                  <a:t>(c)=0.5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1" t="-11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24" y="2739512"/>
            <a:ext cx="4715646" cy="18993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23966" y="2722015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0.5/1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23966" y="3388855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0.5/1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23966" y="4132041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0.5/1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92697" y="2570491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0.25/1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96219" y="4236520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0.25/1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72352" y="3978153"/>
            <a:ext cx="4257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i="1" dirty="0" smtClean="0">
                <a:solidFill>
                  <a:srgbClr val="FF0000"/>
                </a:solidFill>
              </a:rPr>
              <a:t>P(f =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1) = 2*(0.75*0.25)+(0.25*0.25)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             = 0.4375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92696" y="2858041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0.75/0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2696" y="4532151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0.75/0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080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Probability of Signal(2/2)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How to calculate the probability of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?</a:t>
                </a:r>
              </a:p>
              <a:p>
                <a:pPr lvl="1"/>
                <a:r>
                  <a:rPr lang="en-US" altLang="zh-TW" dirty="0"/>
                  <a:t>f</a:t>
                </a:r>
                <a:r>
                  <a:rPr lang="en-US" altLang="zh-TW" dirty="0" smtClean="0"/>
                  <a:t> = ab+bc with </a:t>
                </a:r>
                <a:r>
                  <a:rPr lang="en-US" altLang="zh-TW" i="1" dirty="0"/>
                  <a:t>P</a:t>
                </a:r>
                <a:r>
                  <a:rPr lang="en-US" altLang="zh-TW" dirty="0"/>
                  <a:t>(a)=0.5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,</a:t>
                </a:r>
                <a:r>
                  <a:rPr lang="en-US" altLang="zh-TW" i="1" dirty="0"/>
                  <a:t> </a:t>
                </a:r>
                <a:r>
                  <a:rPr lang="en-US" altLang="zh-TW" i="1" dirty="0" smtClean="0"/>
                  <a:t>P</a:t>
                </a:r>
                <a:r>
                  <a:rPr lang="en-US" altLang="zh-TW" dirty="0" smtClean="0"/>
                  <a:t>(b)=0.5,</a:t>
                </a:r>
                <a:r>
                  <a:rPr lang="zh-TW" altLang="en-US" dirty="0" smtClean="0"/>
                  <a:t> </a:t>
                </a:r>
                <a:r>
                  <a:rPr lang="en-US" altLang="zh-TW" i="1" dirty="0" smtClean="0"/>
                  <a:t>P</a:t>
                </a:r>
                <a:r>
                  <a:rPr lang="en-US" altLang="zh-TW" dirty="0" smtClean="0"/>
                  <a:t>(c)=0.5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1" t="-11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20473"/>
              </p:ext>
            </p:extLst>
          </p:nvPr>
        </p:nvGraphicFramePr>
        <p:xfrm>
          <a:off x="5638706" y="2204939"/>
          <a:ext cx="172784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60">
                  <a:extLst>
                    <a:ext uri="{9D8B030D-6E8A-4147-A177-3AD203B41FA5}">
                      <a16:colId xmlns:a16="http://schemas.microsoft.com/office/drawing/2014/main" val="4014102700"/>
                    </a:ext>
                  </a:extLst>
                </a:gridCol>
                <a:gridCol w="431960">
                  <a:extLst>
                    <a:ext uri="{9D8B030D-6E8A-4147-A177-3AD203B41FA5}">
                      <a16:colId xmlns:a16="http://schemas.microsoft.com/office/drawing/2014/main" val="205921801"/>
                    </a:ext>
                  </a:extLst>
                </a:gridCol>
                <a:gridCol w="431960">
                  <a:extLst>
                    <a:ext uri="{9D8B030D-6E8A-4147-A177-3AD203B41FA5}">
                      <a16:colId xmlns:a16="http://schemas.microsoft.com/office/drawing/2014/main" val="3112594402"/>
                    </a:ext>
                  </a:extLst>
                </a:gridCol>
                <a:gridCol w="431960">
                  <a:extLst>
                    <a:ext uri="{9D8B030D-6E8A-4147-A177-3AD203B41FA5}">
                      <a16:colId xmlns:a16="http://schemas.microsoft.com/office/drawing/2014/main" val="3100483285"/>
                    </a:ext>
                  </a:extLst>
                </a:gridCol>
              </a:tblGrid>
              <a:tr h="3165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a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b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c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606FF"/>
                          </a:solidFill>
                        </a:rPr>
                        <a:t>f</a:t>
                      </a:r>
                      <a:endParaRPr lang="zh-TW" altLang="en-US" sz="2000" b="1" dirty="0">
                        <a:solidFill>
                          <a:srgbClr val="060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36799"/>
                  </a:ext>
                </a:extLst>
              </a:tr>
              <a:tr h="309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606FF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060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491"/>
                  </a:ext>
                </a:extLst>
              </a:tr>
              <a:tr h="309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606FF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060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89959"/>
                  </a:ext>
                </a:extLst>
              </a:tr>
              <a:tr h="3219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606FF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060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11404"/>
                  </a:ext>
                </a:extLst>
              </a:tr>
              <a:tr h="309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606FF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060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293978"/>
                  </a:ext>
                </a:extLst>
              </a:tr>
              <a:tr h="309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606FF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060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925502"/>
                  </a:ext>
                </a:extLst>
              </a:tr>
              <a:tr h="309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606FF"/>
                          </a:solidFill>
                        </a:rPr>
                        <a:t>0</a:t>
                      </a:r>
                      <a:endParaRPr lang="zh-TW" altLang="en-US" sz="2000" b="1" dirty="0">
                        <a:solidFill>
                          <a:srgbClr val="060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58638"/>
                  </a:ext>
                </a:extLst>
              </a:tr>
              <a:tr h="309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606FF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060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9039"/>
                  </a:ext>
                </a:extLst>
              </a:tr>
              <a:tr h="309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606FF"/>
                          </a:solidFill>
                        </a:rPr>
                        <a:t>1</a:t>
                      </a:r>
                      <a:endParaRPr lang="zh-TW" altLang="en-US" sz="2000" b="1" dirty="0">
                        <a:solidFill>
                          <a:srgbClr val="060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02808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6416362" y="5801321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P(f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 = 1) = 0.375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09" y="2895446"/>
            <a:ext cx="4280658" cy="2150824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2138613" y="5233731"/>
            <a:ext cx="2491388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concurrent signal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!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3" name="弧形接點 32"/>
          <p:cNvCxnSpPr/>
          <p:nvPr/>
        </p:nvCxnSpPr>
        <p:spPr bwMode="auto">
          <a:xfrm rot="16200000" flipH="1">
            <a:off x="1650505" y="4242198"/>
            <a:ext cx="1253743" cy="621103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41298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of </a:t>
            </a:r>
            <a:r>
              <a:rPr lang="en-US" altLang="zh-TW" dirty="0" smtClean="0"/>
              <a:t>Signal in BDD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 Decision </a:t>
            </a:r>
            <a:r>
              <a:rPr lang="en-US" altLang="zh-TW" dirty="0" smtClean="0"/>
              <a:t>Diagram can solve </a:t>
            </a:r>
            <a:r>
              <a:rPr lang="en-US" altLang="zh-TW" dirty="0"/>
              <a:t>the </a:t>
            </a:r>
            <a:r>
              <a:rPr lang="en-US" altLang="zh-TW" dirty="0" smtClean="0"/>
              <a:t>concurrent signal problem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73" y="3090104"/>
            <a:ext cx="3945539" cy="158917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860070" y="318410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0.75/1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12101" y="418449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0.5/1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30288" y="2241721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0.375/1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笑臉 14"/>
          <p:cNvSpPr/>
          <p:nvPr/>
        </p:nvSpPr>
        <p:spPr bwMode="auto">
          <a:xfrm>
            <a:off x="7397852" y="2225688"/>
            <a:ext cx="412516" cy="416143"/>
          </a:xfrm>
          <a:prstGeom prst="smileyF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328185" y="1618516"/>
            <a:ext cx="2061028" cy="4532354"/>
            <a:chOff x="5328185" y="1618516"/>
            <a:chExt cx="2061028" cy="4532354"/>
          </a:xfrm>
        </p:grpSpPr>
        <p:grpSp>
          <p:nvGrpSpPr>
            <p:cNvPr id="16" name="群組 15"/>
            <p:cNvGrpSpPr/>
            <p:nvPr/>
          </p:nvGrpSpPr>
          <p:grpSpPr>
            <a:xfrm>
              <a:off x="5328185" y="1618516"/>
              <a:ext cx="2061028" cy="4532354"/>
              <a:chOff x="5328185" y="1618516"/>
              <a:chExt cx="2061028" cy="4532354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3789"/>
              <a:stretch/>
            </p:blipFill>
            <p:spPr>
              <a:xfrm>
                <a:off x="5328185" y="1618516"/>
                <a:ext cx="2061028" cy="4532354"/>
              </a:xfrm>
              <a:prstGeom prst="rect">
                <a:avLst/>
              </a:prstGeom>
            </p:spPr>
          </p:pic>
          <p:sp>
            <p:nvSpPr>
              <p:cNvPr id="7" name="橢圓 6"/>
              <p:cNvSpPr/>
              <p:nvPr/>
            </p:nvSpPr>
            <p:spPr bwMode="auto">
              <a:xfrm>
                <a:off x="6449822" y="2641831"/>
                <a:ext cx="838132" cy="51935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b</a:t>
                </a:r>
                <a:endParaRPr kumimoji="1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8" name="橢圓 7"/>
              <p:cNvSpPr/>
              <p:nvPr/>
            </p:nvSpPr>
            <p:spPr bwMode="auto">
              <a:xfrm>
                <a:off x="6030756" y="3625017"/>
                <a:ext cx="838132" cy="51935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a</a:t>
                </a:r>
                <a:endParaRPr kumimoji="1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" name="橢圓 8"/>
              <p:cNvSpPr/>
              <p:nvPr/>
            </p:nvSpPr>
            <p:spPr bwMode="auto">
              <a:xfrm>
                <a:off x="6081556" y="4608203"/>
                <a:ext cx="838132" cy="51935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c</a:t>
                </a:r>
                <a:endParaRPr kumimoji="1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sp>
          <p:nvSpPr>
            <p:cNvPr id="17" name="矩形 16"/>
            <p:cNvSpPr>
              <a:spLocks noChangeAspect="1"/>
            </p:cNvSpPr>
            <p:nvPr/>
          </p:nvSpPr>
          <p:spPr bwMode="auto">
            <a:xfrm>
              <a:off x="6365150" y="1685776"/>
              <a:ext cx="1024063" cy="504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3261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Please implement a power estimator, which can calculate the signal probability of output function,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, of the given Boolean equation in sum-of-product (SOP) form.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1" t="-11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1" y="4447314"/>
            <a:ext cx="2780227" cy="11198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518" y="4078734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i="1" dirty="0"/>
              <a:t>P</a:t>
            </a:r>
            <a:r>
              <a:rPr lang="en-US" altLang="zh-TW" dirty="0"/>
              <a:t>(a)=0.5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en-US" altLang="zh-TW" i="1" dirty="0"/>
              <a:t> P</a:t>
            </a:r>
            <a:r>
              <a:rPr lang="en-US" altLang="zh-TW" dirty="0"/>
              <a:t>(b)=0.5,</a:t>
            </a:r>
            <a:r>
              <a:rPr lang="zh-TW" altLang="en-US" dirty="0"/>
              <a:t> </a:t>
            </a:r>
            <a:r>
              <a:rPr lang="en-US" altLang="zh-TW" i="1" dirty="0"/>
              <a:t>P</a:t>
            </a:r>
            <a:r>
              <a:rPr lang="en-US" altLang="zh-TW" dirty="0"/>
              <a:t>(c)=0.5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440041" y="333331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606FF"/>
                </a:solidFill>
              </a:rPr>
              <a:t>Input</a:t>
            </a:r>
            <a:endParaRPr lang="zh-TW" altLang="en-US" sz="2400" b="1" dirty="0">
              <a:solidFill>
                <a:srgbClr val="0606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40041" y="379422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 = </a:t>
            </a:r>
            <a:r>
              <a:rPr lang="en-US" altLang="zh-TW" dirty="0" err="1" smtClean="0"/>
              <a:t>ab+bc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 bwMode="auto">
          <a:xfrm>
            <a:off x="6868669" y="4532140"/>
            <a:ext cx="437975" cy="517482"/>
          </a:xfrm>
          <a:prstGeom prst="rightArrow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3647446" y="4581492"/>
            <a:ext cx="437975" cy="517482"/>
          </a:xfrm>
          <a:prstGeom prst="rightArrow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4567206" y="3651889"/>
            <a:ext cx="192958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Construct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</a:t>
            </a: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BDDs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4567206" y="4588768"/>
            <a:ext cx="1929587" cy="10215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Calculate</a:t>
            </a:r>
            <a:r>
              <a:rPr kumimoji="1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 the probability with BDDs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向右箭號 16"/>
          <p:cNvSpPr/>
          <p:nvPr/>
        </p:nvSpPr>
        <p:spPr bwMode="auto">
          <a:xfrm rot="5400000">
            <a:off x="5324498" y="4002498"/>
            <a:ext cx="414999" cy="64428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672459" y="338570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606FF"/>
                </a:solidFill>
              </a:rPr>
              <a:t>Output</a:t>
            </a:r>
            <a:endParaRPr lang="zh-TW" altLang="en-US" sz="2400" b="1" dirty="0">
              <a:solidFill>
                <a:srgbClr val="0606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78520" y="4324640"/>
            <a:ext cx="1751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probability of output function</a:t>
            </a:r>
            <a:endParaRPr lang="en-US" altLang="zh-TW" dirty="0" smtClean="0"/>
          </a:p>
          <a:p>
            <a:r>
              <a:rPr lang="en-US" altLang="zh-TW" dirty="0" smtClean="0"/>
              <a:t>P(f </a:t>
            </a:r>
            <a:r>
              <a:rPr lang="en-US" altLang="zh-TW" dirty="0"/>
              <a:t>= 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2877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&amp; 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9" name="矩形 8"/>
          <p:cNvSpPr/>
          <p:nvPr/>
        </p:nvSpPr>
        <p:spPr>
          <a:xfrm>
            <a:off x="3837167" y="5663636"/>
            <a:ext cx="5131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000" b="1" kern="100" dirty="0" smtClean="0">
                <a:solidFill>
                  <a:srgbClr val="060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en-US" altLang="zh-TW" sz="2000" b="1" kern="100" dirty="0" smtClean="0">
                <a:solidFill>
                  <a:srgbClr val="0606FF"/>
                </a:solidFill>
                <a:latin typeface="Times New Roman" panose="02020603050405020304" pitchFamily="18" charset="0"/>
              </a:rPr>
              <a:t>Please round off to the third decimal place.</a:t>
            </a:r>
            <a:endParaRPr lang="zh-TW" altLang="en-US" sz="2000" b="1" dirty="0">
              <a:solidFill>
                <a:srgbClr val="0606FF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53" y="1225239"/>
            <a:ext cx="6858594" cy="159119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53" y="3014870"/>
            <a:ext cx="6858594" cy="159729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753" y="5163721"/>
            <a:ext cx="685859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789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A zip file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Student_ID.zip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Source code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Student_ID_lab3.cpp/.h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lvl="1"/>
            <a:r>
              <a:rPr lang="en-US" altLang="zh-TW" dirty="0" smtClean="0"/>
              <a:t>Executable binary (</a:t>
            </a:r>
            <a:r>
              <a:rPr lang="en-US" altLang="zh-TW" dirty="0" smtClean="0">
                <a:solidFill>
                  <a:srgbClr val="FF0000"/>
                </a:solidFill>
              </a:rPr>
              <a:t>Lab3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Readme file (Information to how to compile and execute your </a:t>
            </a:r>
            <a:r>
              <a:rPr lang="en-US" altLang="zh-TW" dirty="0" smtClean="0"/>
              <a:t>code)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Due Date : </a:t>
            </a:r>
            <a:r>
              <a:rPr lang="en-US" altLang="zh-TW" b="1" dirty="0" smtClean="0">
                <a:solidFill>
                  <a:srgbClr val="FF0000"/>
                </a:solidFill>
              </a:rPr>
              <a:t>2021/05/24 Mon. </a:t>
            </a:r>
            <a:r>
              <a:rPr lang="en-US" altLang="zh-TW" b="1" smtClean="0">
                <a:solidFill>
                  <a:srgbClr val="FF0000"/>
                </a:solidFill>
              </a:rPr>
              <a:t>23:55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/>
          </a:p>
          <a:p>
            <a:pPr lvl="0"/>
            <a:r>
              <a:rPr lang="en-US" altLang="zh-TW" b="1" dirty="0"/>
              <a:t>You’ll get </a:t>
            </a:r>
            <a:r>
              <a:rPr lang="en-US" altLang="zh-TW" b="1" dirty="0" smtClean="0"/>
              <a:t>0 grade if failing to hand in on time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0451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104524" y="2904193"/>
            <a:ext cx="6950906" cy="150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560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0475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›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06563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795588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32527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7099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41671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46243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Tx/>
              <a:buNone/>
            </a:pPr>
            <a:r>
              <a:rPr lang="en-US" altLang="zh-TW" sz="9600" kern="0" dirty="0">
                <a:solidFill>
                  <a:srgbClr val="5F4AF8"/>
                </a:solidFill>
                <a:latin typeface="Segoe Print" panose="02000600000000000000" pitchFamily="2" charset="0"/>
                <a:cs typeface="Traditional Arabic" panose="02020603050405020304" pitchFamily="18" charset="-78"/>
              </a:rPr>
              <a:t>Thank you</a:t>
            </a:r>
            <a:endParaRPr lang="zh-TW" altLang="en-US" sz="9600" kern="0" dirty="0">
              <a:solidFill>
                <a:srgbClr val="5F4AF8"/>
              </a:solidFill>
              <a:latin typeface="Segoe Print" panose="02000600000000000000" pitchFamily="2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86452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ar_template_2008_v1">
  <a:themeElements>
    <a:clrScheme name="Adar_template_2007_v3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A3B2C1"/>
      </a:accent1>
      <a:accent2>
        <a:srgbClr val="0000FF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00E7"/>
      </a:accent6>
      <a:hlink>
        <a:srgbClr val="FF0000"/>
      </a:hlink>
      <a:folHlink>
        <a:srgbClr val="FF6600"/>
      </a:folHlink>
    </a:clrScheme>
    <a:fontScheme name="Adar_template_2007_v3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dar_template_2007_v3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0000E7"/>
        </a:accent6>
        <a:hlink>
          <a:srgbClr val="FF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154814</TotalTime>
  <Words>308</Words>
  <Application>Microsoft Office PowerPoint</Application>
  <PresentationFormat>A4 紙張 (210x297 公釐)</PresentationFormat>
  <Paragraphs>108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Times New Roman MT Extra Bold</vt:lpstr>
      <vt:lpstr>Traditional Arabic</vt:lpstr>
      <vt:lpstr>新細明體</vt:lpstr>
      <vt:lpstr>標楷體</vt:lpstr>
      <vt:lpstr>Arial</vt:lpstr>
      <vt:lpstr>Cambria Math</vt:lpstr>
      <vt:lpstr>Franklin Gothic Medium</vt:lpstr>
      <vt:lpstr>Segoe Print</vt:lpstr>
      <vt:lpstr>Times New Roman</vt:lpstr>
      <vt:lpstr>Verdana</vt:lpstr>
      <vt:lpstr>Adar_template_2008_v1</vt:lpstr>
      <vt:lpstr>Binary Decision Diagram Application</vt:lpstr>
      <vt:lpstr>Probability of Signal(1/2)</vt:lpstr>
      <vt:lpstr>Probability of Signal(2/2)</vt:lpstr>
      <vt:lpstr>Probability of Signal in BDD</vt:lpstr>
      <vt:lpstr>Lab3</vt:lpstr>
      <vt:lpstr>Input &amp; Output Format</vt:lpstr>
      <vt:lpstr>Submission</vt:lpstr>
      <vt:lpstr>PowerPoint 簡報</vt:lpstr>
    </vt:vector>
  </TitlesOfParts>
  <Company>mychat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carl</dc:creator>
  <cp:lastModifiedBy>Audrey</cp:lastModifiedBy>
  <cp:revision>2095</cp:revision>
  <cp:lastPrinted>2019-03-20T05:04:44Z</cp:lastPrinted>
  <dcterms:created xsi:type="dcterms:W3CDTF">2009-03-17T23:04:34Z</dcterms:created>
  <dcterms:modified xsi:type="dcterms:W3CDTF">2021-05-06T05:59:48Z</dcterms:modified>
</cp:coreProperties>
</file>