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72" r:id="rId2"/>
    <p:sldId id="497" r:id="rId3"/>
    <p:sldId id="504" r:id="rId4"/>
    <p:sldId id="507" r:id="rId5"/>
    <p:sldId id="496" r:id="rId6"/>
    <p:sldId id="502" r:id="rId7"/>
    <p:sldId id="503" r:id="rId8"/>
    <p:sldId id="495" r:id="rId9"/>
    <p:sldId id="508" r:id="rId10"/>
    <p:sldId id="505" r:id="rId11"/>
    <p:sldId id="506" r:id="rId12"/>
    <p:sldId id="500" r:id="rId13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" initials="J" lastIdx="1" clrIdx="0">
    <p:extLst>
      <p:ext uri="{19B8F6BF-5375-455C-9EA6-DF929625EA0E}">
        <p15:presenceInfo xmlns:p15="http://schemas.microsoft.com/office/powerpoint/2012/main" userId="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5FF"/>
    <a:srgbClr val="FF9933"/>
    <a:srgbClr val="9EFCC9"/>
    <a:srgbClr val="F2D2D2"/>
    <a:srgbClr val="ABF39F"/>
    <a:srgbClr val="35DB80"/>
    <a:srgbClr val="9BE5FF"/>
    <a:srgbClr val="948A54"/>
    <a:srgbClr val="D0D9E8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3496" autoAdjust="0"/>
  </p:normalViewPr>
  <p:slideViewPr>
    <p:cSldViewPr>
      <p:cViewPr varScale="1">
        <p:scale>
          <a:sx n="108" d="100"/>
          <a:sy n="108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F746-16CA-4FAF-83CF-E542F5D11536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0CCE-A361-4A24-8837-2FFB41756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512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61C19-405D-47FB-B7D4-888D704212CB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1304-AC66-4A9B-B672-5AE9D1E03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4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53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6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可以用</a:t>
            </a:r>
            <a:r>
              <a:rPr lang="en-US" altLang="zh-TW" dirty="0" smtClean="0"/>
              <a:t>FM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KL</a:t>
            </a:r>
            <a:r>
              <a:rPr lang="zh-TW" altLang="en-US" dirty="0" smtClean="0"/>
              <a:t>、或其他你們知道的</a:t>
            </a:r>
            <a:r>
              <a:rPr lang="en-US" altLang="zh-TW" dirty="0" smtClean="0"/>
              <a:t>partitioning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12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可以用</a:t>
            </a:r>
            <a:r>
              <a:rPr lang="en-US" altLang="zh-TW" dirty="0" smtClean="0"/>
              <a:t>FM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KL</a:t>
            </a:r>
            <a:r>
              <a:rPr lang="zh-TW" altLang="en-US" dirty="0" smtClean="0"/>
              <a:t>、或其他你們知道的</a:t>
            </a:r>
            <a:r>
              <a:rPr lang="en-US" altLang="zh-TW" dirty="0" smtClean="0"/>
              <a:t>partitioning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8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可以用</a:t>
            </a:r>
            <a:r>
              <a:rPr lang="en-US" altLang="zh-TW" dirty="0" smtClean="0"/>
              <a:t>FM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KL</a:t>
            </a:r>
            <a:r>
              <a:rPr lang="zh-TW" altLang="en-US" dirty="0" smtClean="0"/>
              <a:t>、或其他你們知道的</a:t>
            </a:r>
            <a:r>
              <a:rPr lang="en-US" altLang="zh-TW" dirty="0" smtClean="0"/>
              <a:t>partitioning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8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0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9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524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63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18667" y="1751676"/>
            <a:ext cx="3424640" cy="37490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786050" y="285728"/>
            <a:ext cx="3429024" cy="3486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圖片 13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000628" y="1071546"/>
            <a:ext cx="3633112" cy="376751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00242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324-A29A-428A-A861-C95A872C8C7F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42845" y="3500438"/>
            <a:ext cx="8715436" cy="3833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65F-CA57-4F79-9329-D2B4CF04BC14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AA85-56D6-4D86-9E83-B920904AE40E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0DA-1A32-44D6-8F8B-27B222A4A5FE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C7483C-5FDB-4786-911D-963D8AA98AB2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85919" y="1500174"/>
            <a:ext cx="6929486" cy="191198"/>
          </a:xfrm>
          <a:prstGeom prst="rect">
            <a:avLst/>
          </a:prstGeom>
        </p:spPr>
      </p:pic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4F50-DA74-4AC5-A8EC-CC4D71F9C9A8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FB9C-DF8F-4D03-B98C-F56C73CE6EAC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0AA3-939F-4032-8BA5-0997E7667192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A48-CE7B-45D4-A892-5BC309A9DA59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A0E-6359-4DD7-BE75-2B02A139585A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55E-F037-4D40-9993-C620D5FA5BDF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 userDrawn="1"/>
        </p:nvGrpSpPr>
        <p:grpSpPr>
          <a:xfrm>
            <a:off x="0" y="6572272"/>
            <a:ext cx="9144000" cy="285728"/>
            <a:chOff x="0" y="6572272"/>
            <a:chExt cx="9144000" cy="285728"/>
          </a:xfrm>
        </p:grpSpPr>
        <p:sp>
          <p:nvSpPr>
            <p:cNvPr id="26" name="矩形 25"/>
            <p:cNvSpPr/>
            <p:nvPr userDrawn="1"/>
          </p:nvSpPr>
          <p:spPr>
            <a:xfrm rot="16200000" flipH="1">
              <a:off x="4524750" y="2142021"/>
              <a:ext cx="94499" cy="9144000"/>
            </a:xfrm>
            <a:prstGeom prst="rect">
              <a:avLst/>
            </a:prstGeom>
            <a:gradFill flip="none" rotWithShape="1">
              <a:gsLst>
                <a:gs pos="50000">
                  <a:srgbClr val="E33959">
                    <a:alpha val="30000"/>
                  </a:srgbClr>
                </a:gs>
                <a:gs pos="100000">
                  <a:srgbClr val="F2D2D2">
                    <a:alpha val="3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7" name="矩形 26"/>
            <p:cNvSpPr/>
            <p:nvPr userDrawn="1"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 flip="none" rotWithShape="1">
              <a:gsLst>
                <a:gs pos="0">
                  <a:srgbClr val="35DB80">
                    <a:alpha val="30000"/>
                  </a:srgbClr>
                </a:gs>
                <a:gs pos="100000">
                  <a:srgbClr val="9EFCC9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8" name="矩形 27"/>
            <p:cNvSpPr/>
            <p:nvPr userDrawn="1"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 flip="none" rotWithShape="1">
              <a:gsLst>
                <a:gs pos="0">
                  <a:srgbClr val="6CB7EA">
                    <a:alpha val="29000"/>
                  </a:srgbClr>
                </a:gs>
                <a:gs pos="100000">
                  <a:srgbClr val="9BE5FF">
                    <a:alpha val="29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1857357" y="274638"/>
            <a:ext cx="68294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0" name="Rectangle 13"/>
          <p:cNvSpPr>
            <a:spLocks noChangeArrowheads="1"/>
          </p:cNvSpPr>
          <p:nvPr userDrawn="1"/>
        </p:nvSpPr>
        <p:spPr bwMode="auto">
          <a:xfrm>
            <a:off x="1428728" y="6669456"/>
            <a:ext cx="471490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 smtClean="0">
                <a:solidFill>
                  <a:schemeClr val="tx1"/>
                </a:solidFill>
                <a:latin typeface="Arial" charset="0"/>
              </a:rPr>
              <a:t>Department </a:t>
            </a: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of </a:t>
            </a:r>
            <a:r>
              <a:rPr lang="en-US" altLang="zh-TW" sz="1200" b="1" dirty="0" smtClean="0">
                <a:solidFill>
                  <a:schemeClr val="tx1"/>
                </a:solidFill>
                <a:latin typeface="Arial" charset="0"/>
              </a:rPr>
              <a:t>Electronics Engineering, </a:t>
            </a: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National </a:t>
            </a:r>
            <a:r>
              <a:rPr lang="en-US" altLang="zh-TW" sz="1200" b="1" dirty="0" err="1">
                <a:solidFill>
                  <a:schemeClr val="tx1"/>
                </a:solidFill>
                <a:latin typeface="Arial" charset="0"/>
              </a:rPr>
              <a:t>ChiaoTung</a:t>
            </a: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 University</a:t>
            </a:r>
          </a:p>
        </p:txBody>
      </p:sp>
      <p:sp>
        <p:nvSpPr>
          <p:cNvPr id="311" name="Rectangle 14"/>
          <p:cNvSpPr>
            <a:spLocks noChangeArrowheads="1"/>
          </p:cNvSpPr>
          <p:nvPr userDrawn="1"/>
        </p:nvSpPr>
        <p:spPr bwMode="auto">
          <a:xfrm>
            <a:off x="6286513" y="6669457"/>
            <a:ext cx="2484437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VLSI Design Automation LAB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285720" y="6572272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35B07318-C4B2-4F6E-AD55-9E1289EBCF6A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8672571" y="6565947"/>
            <a:ext cx="400024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09" name="群組 308"/>
          <p:cNvGrpSpPr/>
          <p:nvPr userDrawn="1"/>
        </p:nvGrpSpPr>
        <p:grpSpPr>
          <a:xfrm>
            <a:off x="0" y="0"/>
            <a:ext cx="9144000" cy="142852"/>
            <a:chOff x="285720" y="2694619"/>
            <a:chExt cx="6715172" cy="138239"/>
          </a:xfrm>
        </p:grpSpPr>
        <p:sp>
          <p:nvSpPr>
            <p:cNvPr id="303" name="矩形 302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5" name="矩形 304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2" name="矩形 301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21" name="群組 20"/>
          <p:cNvGrpSpPr/>
          <p:nvPr userDrawn="1"/>
        </p:nvGrpSpPr>
        <p:grpSpPr>
          <a:xfrm rot="5400000">
            <a:off x="-3357609" y="3357579"/>
            <a:ext cx="6858000" cy="142844"/>
            <a:chOff x="285720" y="2694619"/>
            <a:chExt cx="6715172" cy="138239"/>
          </a:xfrm>
        </p:grpSpPr>
        <p:sp>
          <p:nvSpPr>
            <p:cNvPr id="22" name="矩形 21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20" name="圖片 19" descr="logo2拷貝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14282" y="214292"/>
            <a:ext cx="1500198" cy="14607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laros.dtc.umn.edu/gkhome/metis/hmetis/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downloads.hindawi.com/archive/2000/019436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5638" y="2420888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Two-way Partition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4000" dirty="0" smtClean="0"/>
              <a:t>Mar. 18, 2021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6056" y="4797152"/>
            <a:ext cx="4495800" cy="10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TA: </a:t>
            </a:r>
            <a:r>
              <a:rPr lang="zh-TW" altLang="en-US" sz="2000" b="1" kern="0" dirty="0">
                <a:latin typeface="+mn-lt"/>
                <a:ea typeface="+mn-ea"/>
              </a:rPr>
              <a:t>        </a:t>
            </a:r>
            <a:r>
              <a:rPr lang="en-US" altLang="zh-TW" sz="2000" b="1" kern="0" dirty="0" smtClean="0">
                <a:latin typeface="+mn-lt"/>
                <a:ea typeface="+mn-ea"/>
              </a:rPr>
              <a:t>Cheng-Yu Chiang (</a:t>
            </a:r>
            <a:r>
              <a:rPr lang="zh-TW" altLang="en-US" sz="2000" b="1" kern="0" dirty="0" smtClean="0">
                <a:latin typeface="+mn-lt"/>
                <a:ea typeface="+mn-ea"/>
              </a:rPr>
              <a:t>姜承佑</a:t>
            </a:r>
            <a:r>
              <a:rPr lang="en-US" altLang="zh-TW" sz="2000" b="1" kern="0" dirty="0" smtClean="0">
                <a:latin typeface="+mn-lt"/>
                <a:ea typeface="+mn-ea"/>
              </a:rPr>
              <a:t>)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 smtClean="0"/>
              <a:t>Email:</a:t>
            </a:r>
            <a:r>
              <a:rPr lang="en-US" altLang="zh-TW" sz="2000" b="1" kern="0" dirty="0"/>
              <a:t>	</a:t>
            </a:r>
            <a:r>
              <a:rPr lang="en-US" altLang="zh-TW" sz="2000" b="1" kern="0" dirty="0" smtClean="0"/>
              <a:t>chfrank9807@gmail.com</a:t>
            </a:r>
            <a:endParaRPr lang="en-US" altLang="zh-TW" sz="2000" b="1" kern="0" dirty="0">
              <a:latin typeface="+mn-lt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Advisor:  </a:t>
            </a:r>
            <a:r>
              <a:rPr lang="zh-TW" altLang="en-US" sz="2000" b="1" kern="0" dirty="0">
                <a:latin typeface="+mn-lt"/>
                <a:ea typeface="+mn-ea"/>
              </a:rPr>
              <a:t> </a:t>
            </a:r>
            <a:r>
              <a:rPr lang="zh-TW" altLang="en-US" sz="2000" b="1" kern="0" dirty="0" smtClean="0">
                <a:latin typeface="+mn-lt"/>
                <a:ea typeface="+mn-ea"/>
              </a:rPr>
              <a:t>           </a:t>
            </a:r>
            <a:r>
              <a:rPr lang="en-US" altLang="zh-TW" sz="2000" b="1" dirty="0" smtClean="0"/>
              <a:t>Hung-Ming Cheng</a:t>
            </a:r>
            <a:endParaRPr lang="en-US" altLang="zh-TW" sz="20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265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731" y="1844824"/>
            <a:ext cx="8416749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Student_ID.pdf</a:t>
            </a:r>
          </a:p>
          <a:p>
            <a:pPr lvl="1"/>
            <a:r>
              <a:rPr lang="en-US" altLang="zh-TW" sz="1600" dirty="0" smtClean="0"/>
              <a:t> (</a:t>
            </a:r>
            <a:r>
              <a:rPr lang="zh-TW" altLang="en-US" sz="1600" dirty="0" smtClean="0"/>
              <a:t>這邊如果有</a:t>
            </a:r>
            <a:r>
              <a:rPr lang="en-US" altLang="zh-TW" sz="1600" dirty="0" smtClean="0"/>
              <a:t>90s</a:t>
            </a:r>
            <a:r>
              <a:rPr lang="zh-TW" altLang="en-US" sz="1600" dirty="0" smtClean="0"/>
              <a:t>內</a:t>
            </a:r>
            <a:r>
              <a:rPr lang="en-US" altLang="zh-TW" sz="1600" dirty="0" smtClean="0"/>
              <a:t>run</a:t>
            </a:r>
            <a:r>
              <a:rPr lang="zh-TW" altLang="en-US" sz="1600" dirty="0" smtClean="0"/>
              <a:t>不出來的</a:t>
            </a:r>
            <a:r>
              <a:rPr lang="en-US" altLang="zh-TW" sz="1600" dirty="0" smtClean="0"/>
              <a:t>case</a:t>
            </a:r>
            <a:r>
              <a:rPr lang="zh-TW" altLang="en-US" sz="1600" dirty="0" smtClean="0"/>
              <a:t> 請</a:t>
            </a:r>
            <a:r>
              <a:rPr lang="en-US" altLang="zh-TW" sz="1600" dirty="0" smtClean="0"/>
              <a:t>run</a:t>
            </a:r>
            <a:r>
              <a:rPr lang="zh-TW" altLang="en-US" sz="1600" dirty="0" smtClean="0"/>
              <a:t>到出來為止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 重點是要比較</a:t>
            </a:r>
            <a:r>
              <a:rPr lang="en-US" altLang="zh-TW" sz="1600" dirty="0" smtClean="0"/>
              <a:t>cutting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edge)</a:t>
            </a:r>
            <a:endParaRPr lang="en-US" altLang="zh-TW" sz="1600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00" y="2708920"/>
            <a:ext cx="7048209" cy="3483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373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731" y="1844824"/>
            <a:ext cx="8416749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zip file (Student_ID.zip)</a:t>
            </a:r>
          </a:p>
          <a:p>
            <a:pPr lvl="1"/>
            <a:r>
              <a:rPr lang="en-US" altLang="zh-TW" dirty="0"/>
              <a:t>Source code (.</a:t>
            </a:r>
            <a:r>
              <a:rPr lang="en-US" altLang="zh-TW" dirty="0" err="1"/>
              <a:t>cpp</a:t>
            </a:r>
            <a:r>
              <a:rPr lang="en-US" altLang="zh-TW" dirty="0"/>
              <a:t>, .h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1"/>
            <a:r>
              <a:rPr lang="en-US" altLang="zh-TW" dirty="0" err="1"/>
              <a:t>Makefile</a:t>
            </a:r>
            <a:r>
              <a:rPr lang="en-US" altLang="zh-TW" dirty="0"/>
              <a:t> (up to you</a:t>
            </a:r>
            <a:r>
              <a:rPr lang="en-US" altLang="zh-TW" dirty="0" smtClean="0"/>
              <a:t>)</a:t>
            </a:r>
            <a:r>
              <a:rPr lang="zh-TW" altLang="zh-TW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Readme file (Information to how to compile and execute your code</a:t>
            </a:r>
            <a:r>
              <a:rPr lang="en-US" altLang="zh-TW" dirty="0" smtClean="0"/>
              <a:t>.)</a:t>
            </a:r>
          </a:p>
          <a:p>
            <a:pPr lvl="1"/>
            <a:r>
              <a:rPr lang="en-US" altLang="zh-TW" dirty="0" smtClean="0"/>
              <a:t>A report pdf </a:t>
            </a:r>
            <a:r>
              <a:rPr lang="en-US" altLang="zh-TW" dirty="0"/>
              <a:t>file (Comparison of your result to </a:t>
            </a:r>
            <a:r>
              <a:rPr lang="en-US" altLang="zh-TW" dirty="0" err="1"/>
              <a:t>shmetis</a:t>
            </a:r>
            <a:r>
              <a:rPr lang="en-US" altLang="zh-TW" dirty="0"/>
              <a:t>. Note that the result won’t affect your grade.)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b="1" dirty="0"/>
              <a:t>Due Date : </a:t>
            </a:r>
            <a:r>
              <a:rPr lang="en-US" altLang="zh-TW" b="1" dirty="0" smtClean="0">
                <a:solidFill>
                  <a:srgbClr val="FF0000"/>
                </a:solidFill>
              </a:rPr>
              <a:t>2021/04/05 </a:t>
            </a:r>
            <a:r>
              <a:rPr lang="en-US" altLang="zh-TW" b="1" dirty="0" smtClean="0">
                <a:solidFill>
                  <a:srgbClr val="FF0000"/>
                </a:solidFill>
              </a:rPr>
              <a:t>Fir. 23:55:00</a:t>
            </a:r>
          </a:p>
          <a:p>
            <a:endParaRPr lang="en-US" altLang="zh-TW" b="1" dirty="0"/>
          </a:p>
          <a:p>
            <a:pPr lvl="0"/>
            <a:r>
              <a:rPr lang="en-US" altLang="zh-TW" b="1" dirty="0"/>
              <a:t>You’ll get origin grade*0.7 if you be late </a:t>
            </a:r>
            <a:r>
              <a:rPr lang="en-US" altLang="zh-TW" b="1" dirty="0" smtClean="0"/>
              <a:t>to submit.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208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627" y="1916832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Thank you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50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6266" y="184482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lab1  </a:t>
            </a:r>
          </a:p>
          <a:p>
            <a:endParaRPr lang="en-US" altLang="zh-TW" dirty="0"/>
          </a:p>
          <a:p>
            <a:r>
              <a:rPr lang="en-US" altLang="zh-TW" dirty="0" smtClean="0"/>
              <a:t>Workstation</a:t>
            </a:r>
          </a:p>
          <a:p>
            <a:endParaRPr lang="en-US" altLang="zh-TW" dirty="0"/>
          </a:p>
          <a:p>
            <a:r>
              <a:rPr lang="en-US" altLang="zh-TW" dirty="0" smtClean="0"/>
              <a:t>Problem Formulation</a:t>
            </a:r>
          </a:p>
          <a:p>
            <a:endParaRPr lang="en-US" altLang="zh-TW" dirty="0" smtClean="0"/>
          </a:p>
          <a:p>
            <a:r>
              <a:rPr lang="en-US" altLang="zh-TW" dirty="0" err="1"/>
              <a:t>hMETIS</a:t>
            </a:r>
            <a:r>
              <a:rPr lang="en-US" altLang="zh-TW" dirty="0"/>
              <a:t> </a:t>
            </a:r>
            <a:r>
              <a:rPr lang="en-US" altLang="zh-TW" dirty="0" smtClean="0"/>
              <a:t>introduction</a:t>
            </a:r>
          </a:p>
          <a:p>
            <a:endParaRPr lang="en-US" altLang="zh-TW" dirty="0" smtClean="0"/>
          </a:p>
          <a:p>
            <a:r>
              <a:rPr lang="en-US" altLang="zh-TW" dirty="0"/>
              <a:t>Evaluation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Program </a:t>
            </a:r>
            <a:r>
              <a:rPr lang="en-US" altLang="zh-TW" dirty="0" smtClean="0"/>
              <a:t>Submission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84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lab1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83568" y="1780619"/>
            <a:ext cx="5472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TW" altLang="en-US" dirty="0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2"/>
            <a:ext cx="59150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Two-way partition</a:t>
            </a:r>
          </a:p>
          <a:p>
            <a:endParaRPr lang="en-US" altLang="zh-TW" dirty="0"/>
          </a:p>
          <a:p>
            <a:r>
              <a:rPr lang="en-US" altLang="zh-TW" dirty="0" smtClean="0"/>
              <a:t>lab1.zip (on new E3)</a:t>
            </a:r>
          </a:p>
          <a:p>
            <a:pPr lvl="1"/>
            <a:r>
              <a:rPr lang="en-US" altLang="zh-TW" dirty="0" smtClean="0"/>
              <a:t>EDA_LAB1.pdf</a:t>
            </a:r>
          </a:p>
          <a:p>
            <a:pPr lvl="1"/>
            <a:r>
              <a:rPr lang="en-US" altLang="zh-TW" dirty="0" smtClean="0"/>
              <a:t>Workstation.xlsx</a:t>
            </a:r>
          </a:p>
          <a:p>
            <a:pPr lvl="1"/>
            <a:r>
              <a:rPr lang="en-US" altLang="zh-TW" dirty="0"/>
              <a:t>This 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Input_testcases</a:t>
            </a:r>
            <a:r>
              <a:rPr lang="en-US" altLang="zh-TW" dirty="0" smtClean="0"/>
              <a:t>*4</a:t>
            </a:r>
          </a:p>
          <a:p>
            <a:pPr lvl="1"/>
            <a:r>
              <a:rPr lang="en-US" altLang="zh-TW" dirty="0" err="1" smtClean="0"/>
              <a:t>shmetis</a:t>
            </a:r>
            <a:endParaRPr lang="en-US" altLang="zh-TW" dirty="0" smtClean="0"/>
          </a:p>
          <a:p>
            <a:pPr lvl="1"/>
            <a:r>
              <a:rPr lang="en-US" altLang="zh-TW" dirty="0" err="1"/>
              <a:t>r</a:t>
            </a:r>
            <a:r>
              <a:rPr lang="en-US" altLang="zh-TW" dirty="0" err="1" smtClean="0"/>
              <a:t>eadme_for_hmetis</a:t>
            </a:r>
            <a:endParaRPr lang="en-US" altLang="zh-TW" dirty="0" smtClean="0"/>
          </a:p>
          <a:p>
            <a:pPr lvl="1"/>
            <a:r>
              <a:rPr lang="en-US" altLang="zh-TW" dirty="0"/>
              <a:t>v</a:t>
            </a:r>
            <a:r>
              <a:rPr lang="en-US" altLang="zh-TW" dirty="0" smtClean="0"/>
              <a:t>erifier</a:t>
            </a:r>
          </a:p>
          <a:p>
            <a:pPr lvl="1"/>
            <a:r>
              <a:rPr lang="en-US" altLang="zh-TW" dirty="0"/>
              <a:t>lab1_report_example.docx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59230"/>
            <a:ext cx="2514286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TW" b="0" dirty="0" smtClean="0"/>
              <a:t>Workstation</a:t>
            </a:r>
            <a:endParaRPr lang="zh-TW" altLang="en-US" b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Host: 140.113.225.204</a:t>
            </a:r>
          </a:p>
          <a:p>
            <a:r>
              <a:rPr lang="en-US" altLang="zh-TW" dirty="0" smtClean="0"/>
              <a:t>Port: 22</a:t>
            </a:r>
          </a:p>
          <a:p>
            <a:r>
              <a:rPr lang="en-US" altLang="zh-TW" dirty="0" smtClean="0"/>
              <a:t>Account: 2021EDAXXX (see the excel file in this folder)</a:t>
            </a:r>
          </a:p>
          <a:p>
            <a:r>
              <a:rPr lang="en-US" altLang="zh-TW" dirty="0" smtClean="0"/>
              <a:t>Password: 2021eda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30829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 Formulation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83568" y="1780619"/>
            <a:ext cx="5472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TW" altLang="en-US" dirty="0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2"/>
            <a:ext cx="59150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first line represents how many nets </a:t>
            </a:r>
            <a:r>
              <a:rPr lang="en-US" altLang="zh-TW" dirty="0" smtClean="0"/>
              <a:t>and </a:t>
            </a:r>
            <a:r>
              <a:rPr lang="en-US" altLang="zh-TW" dirty="0"/>
              <a:t>how many nodes there </a:t>
            </a:r>
            <a:r>
              <a:rPr lang="en-US" altLang="zh-TW" dirty="0" smtClean="0"/>
              <a:t>are.</a:t>
            </a:r>
          </a:p>
          <a:p>
            <a:pPr lvl="1"/>
            <a:r>
              <a:rPr lang="en-US" altLang="zh-TW" dirty="0" smtClean="0"/>
              <a:t>And the </a:t>
            </a:r>
            <a:r>
              <a:rPr lang="en-US" altLang="zh-TW" dirty="0"/>
              <a:t>next line to the last line 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    defines the nodes to which the net is connected.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Output</a:t>
            </a:r>
          </a:p>
          <a:p>
            <a:pPr lvl="1"/>
            <a:r>
              <a:rPr lang="en-US" altLang="zh-TW" dirty="0"/>
              <a:t>The first line to the last line defines the groups to which the node belongs.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88" t="-5681" r="42844" b="-11941"/>
          <a:stretch/>
        </p:blipFill>
        <p:spPr>
          <a:xfrm>
            <a:off x="5597659" y="4722406"/>
            <a:ext cx="3089142" cy="158417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6072517" y="1514929"/>
            <a:ext cx="296892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5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 Formulation (2/2)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83568" y="1780619"/>
            <a:ext cx="5472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TW" altLang="en-US" dirty="0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output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7" y="2060848"/>
            <a:ext cx="2968921" cy="158417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8" y="4437111"/>
            <a:ext cx="2968920" cy="15775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427984" y="2427028"/>
            <a:ext cx="332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first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line: # of nets and # of nodes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439920" y="2631518"/>
            <a:ext cx="2791719" cy="26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弧 25"/>
          <p:cNvSpPr/>
          <p:nvPr/>
        </p:nvSpPr>
        <p:spPr>
          <a:xfrm>
            <a:off x="1403648" y="2852936"/>
            <a:ext cx="144016" cy="72008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427984" y="2875930"/>
            <a:ext cx="4710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est of lines: defined the nodes (named as 1 ~ n)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  which the net is connected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1619674" y="3097946"/>
            <a:ext cx="2575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1614386" y="4860122"/>
            <a:ext cx="2813598" cy="25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大括弧 45"/>
          <p:cNvSpPr/>
          <p:nvPr/>
        </p:nvSpPr>
        <p:spPr>
          <a:xfrm>
            <a:off x="1331640" y="4725144"/>
            <a:ext cx="216024" cy="11521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427984" y="4675456"/>
            <a:ext cx="44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n-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line: group to the n-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node belongs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15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hMETIS</a:t>
            </a:r>
            <a:r>
              <a:rPr lang="en-US" altLang="zh-TW" dirty="0"/>
              <a:t>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4644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exe file which is dealing K-way partitioning</a:t>
            </a:r>
            <a:endParaRPr lang="en-US" altLang="zh-TW" dirty="0"/>
          </a:p>
          <a:p>
            <a:r>
              <a:rPr lang="en-US" altLang="zh-TW" dirty="0" smtClean="0"/>
              <a:t>Usage:</a:t>
            </a:r>
            <a:r>
              <a:rPr lang="zh-TW" altLang="en-US" dirty="0"/>
              <a:t>　</a:t>
            </a:r>
            <a:r>
              <a:rPr lang="en-US" altLang="zh-TW" dirty="0" smtClean="0"/>
              <a:t>./</a:t>
            </a:r>
            <a:r>
              <a:rPr lang="en-US" altLang="zh-TW" dirty="0" err="1" smtClean="0"/>
              <a:t>shmetis</a:t>
            </a:r>
            <a:r>
              <a:rPr lang="en-US" altLang="zh-TW" dirty="0" smtClean="0"/>
              <a:t> </a:t>
            </a:r>
            <a:r>
              <a:rPr lang="en-US" altLang="zh-TW" dirty="0"/>
              <a:t>[input] [ # of groups ] [ balance factor 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Ex</a:t>
            </a:r>
            <a:r>
              <a:rPr lang="en-US" altLang="zh-TW" dirty="0"/>
              <a:t>: ./</a:t>
            </a:r>
            <a:r>
              <a:rPr lang="en-US" altLang="zh-TW" dirty="0" err="1" smtClean="0"/>
              <a:t>shmetis</a:t>
            </a:r>
            <a:r>
              <a:rPr lang="en-US" altLang="zh-TW" dirty="0" smtClean="0"/>
              <a:t> </a:t>
            </a:r>
            <a:r>
              <a:rPr lang="en-US" altLang="zh-TW" dirty="0" err="1"/>
              <a:t>input.hgr</a:t>
            </a:r>
            <a:r>
              <a:rPr lang="en-US" altLang="zh-TW" dirty="0"/>
              <a:t> 2 </a:t>
            </a:r>
            <a:r>
              <a:rPr lang="en-US" altLang="zh-TW" dirty="0" smtClean="0"/>
              <a:t>5</a:t>
            </a:r>
          </a:p>
          <a:p>
            <a:pPr lvl="1"/>
            <a:r>
              <a:rPr lang="en-US" altLang="zh-TW" dirty="0" smtClean="0"/>
              <a:t>And there will be a output file named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/>
              <a:t>Reference: </a:t>
            </a:r>
          </a:p>
          <a:p>
            <a:pPr lvl="1"/>
            <a:r>
              <a:rPr lang="en-US" altLang="zh-TW" u="sng" dirty="0" smtClean="0">
                <a:hlinkClick r:id="rId3"/>
              </a:rPr>
              <a:t>hMETIS</a:t>
            </a:r>
            <a:r>
              <a:rPr lang="en-US" altLang="zh-TW" u="sng" dirty="0">
                <a:hlinkClick r:id="rId3"/>
              </a:rPr>
              <a:t> web</a:t>
            </a:r>
            <a:endParaRPr lang="en-US" altLang="zh-TW" u="sng" dirty="0"/>
          </a:p>
          <a:p>
            <a:pPr lvl="1"/>
            <a:r>
              <a:rPr lang="en-US" altLang="zh-TW" dirty="0">
                <a:hlinkClick r:id="rId4"/>
              </a:rPr>
              <a:t>Karypis, George, and </a:t>
            </a:r>
            <a:r>
              <a:rPr lang="en-US" altLang="zh-TW" dirty="0" err="1">
                <a:hlinkClick r:id="rId4"/>
              </a:rPr>
              <a:t>Vipin</a:t>
            </a:r>
            <a:r>
              <a:rPr lang="en-US" altLang="zh-TW" dirty="0">
                <a:hlinkClick r:id="rId4"/>
              </a:rPr>
              <a:t> Kumar. "Multilevel k-way hypergraph partitioning." </a:t>
            </a:r>
            <a:r>
              <a:rPr lang="en-US" altLang="zh-TW" i="1" dirty="0">
                <a:hlinkClick r:id="rId4"/>
              </a:rPr>
              <a:t>VLSI design</a:t>
            </a:r>
            <a:r>
              <a:rPr lang="en-US" altLang="zh-TW" dirty="0">
                <a:hlinkClick r:id="rId4"/>
              </a:rPr>
              <a:t> 11.3 (2000): 285-300.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3465004"/>
            <a:ext cx="577850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1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731" y="1844824"/>
            <a:ext cx="8416749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Your program:</a:t>
            </a:r>
          </a:p>
          <a:p>
            <a:pPr lvl="1"/>
            <a:r>
              <a:rPr lang="en-US" altLang="zh-TW" dirty="0" smtClean="0"/>
              <a:t>./lab1 </a:t>
            </a:r>
            <a:r>
              <a:rPr lang="en-US" altLang="zh-TW" dirty="0"/>
              <a:t>[input] 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smtClean="0"/>
              <a:t>./lab1 </a:t>
            </a:r>
            <a:r>
              <a:rPr lang="en-US" altLang="zh-TW" dirty="0" err="1" smtClean="0"/>
              <a:t>input.hgr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Output: output.txt</a:t>
            </a:r>
            <a:endParaRPr lang="en-US" altLang="zh-TW" dirty="0"/>
          </a:p>
          <a:p>
            <a:r>
              <a:rPr lang="en-US" altLang="zh-TW" dirty="0" smtClean="0"/>
              <a:t>Verifier</a:t>
            </a:r>
          </a:p>
          <a:p>
            <a:pPr lvl="1"/>
            <a:r>
              <a:rPr lang="en-US" altLang="zh-TW" dirty="0" smtClean="0"/>
              <a:t>It will verify your output file and show the balance ratio</a:t>
            </a:r>
          </a:p>
          <a:p>
            <a:pPr lvl="1"/>
            <a:r>
              <a:rPr lang="en-US" altLang="zh-TW" dirty="0" smtClean="0"/>
              <a:t>Usage: </a:t>
            </a:r>
            <a:r>
              <a:rPr lang="zh-TW" altLang="en-US" dirty="0" smtClean="0"/>
              <a:t>　</a:t>
            </a:r>
            <a:r>
              <a:rPr lang="en-US" altLang="zh-TW" dirty="0" smtClean="0"/>
              <a:t>./</a:t>
            </a:r>
            <a:r>
              <a:rPr lang="en-US" altLang="zh-TW" dirty="0"/>
              <a:t>verifier [input] [output]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verifier </a:t>
            </a:r>
            <a:r>
              <a:rPr lang="en-US" altLang="zh-TW" dirty="0" err="1" smtClean="0"/>
              <a:t>input.hgr</a:t>
            </a:r>
            <a:r>
              <a:rPr lang="en-US" altLang="zh-TW" dirty="0" smtClean="0"/>
              <a:t> </a:t>
            </a:r>
            <a:r>
              <a:rPr lang="en-US" altLang="zh-TW" dirty="0"/>
              <a:t>input.hgr.part.2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13176"/>
            <a:ext cx="7992888" cy="110990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857357" y="5716734"/>
            <a:ext cx="17785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16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Upload binary  file to workstation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731" y="1844824"/>
            <a:ext cx="8416749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If there is an error message “permission denied” when you run the </a:t>
            </a:r>
            <a:r>
              <a:rPr lang="en-US" altLang="zh-TW" sz="2000" smtClean="0"/>
              <a:t>binary files, </a:t>
            </a:r>
            <a:r>
              <a:rPr lang="en-US" altLang="zh-TW" sz="2000" dirty="0" smtClean="0"/>
              <a:t>use command ‘</a:t>
            </a:r>
            <a:r>
              <a:rPr lang="en-US" altLang="zh-TW" sz="2000" dirty="0" err="1" smtClean="0"/>
              <a:t>chmod</a:t>
            </a:r>
            <a:r>
              <a:rPr lang="en-US" altLang="zh-TW" sz="2000" dirty="0" smtClean="0"/>
              <a:t>’ to turn on the permission of execution.</a:t>
            </a:r>
          </a:p>
          <a:p>
            <a:pPr lvl="1"/>
            <a:r>
              <a:rPr lang="en-US" altLang="zh-TW" sz="1800" dirty="0" err="1"/>
              <a:t>chmod</a:t>
            </a:r>
            <a:r>
              <a:rPr lang="en-US" altLang="zh-TW" sz="1800" dirty="0"/>
              <a:t> 755 &lt;</a:t>
            </a:r>
            <a:r>
              <a:rPr lang="en-US" altLang="zh-TW" sz="1800" dirty="0" err="1"/>
              <a:t>binary_file</a:t>
            </a:r>
            <a:r>
              <a:rPr lang="en-US" altLang="zh-TW" sz="1800" dirty="0"/>
              <a:t>&gt;</a:t>
            </a:r>
          </a:p>
          <a:p>
            <a:pPr lvl="1"/>
            <a:r>
              <a:rPr lang="en-US" altLang="zh-TW" sz="1800" dirty="0" smtClean="0"/>
              <a:t>Or: </a:t>
            </a:r>
            <a:r>
              <a:rPr lang="en-US" altLang="zh-TW" sz="1800" dirty="0" err="1" smtClean="0"/>
              <a:t>chmod</a:t>
            </a:r>
            <a:r>
              <a:rPr lang="en-US" altLang="zh-TW" sz="1800" dirty="0" smtClean="0"/>
              <a:t> +x &lt;</a:t>
            </a:r>
            <a:r>
              <a:rPr lang="en-US" altLang="zh-TW" sz="1800" dirty="0" err="1" smtClean="0"/>
              <a:t>binary_file</a:t>
            </a:r>
            <a:r>
              <a:rPr lang="en-US" altLang="zh-TW" sz="1800" dirty="0" smtClean="0"/>
              <a:t>&gt;</a:t>
            </a:r>
            <a:endParaRPr lang="en-US" altLang="zh-TW" sz="1800" dirty="0" smtClean="0"/>
          </a:p>
          <a:p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2021/3/18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573016"/>
            <a:ext cx="6840760" cy="7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5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25377</TotalTime>
  <Words>429</Words>
  <Application>Microsoft Office PowerPoint</Application>
  <PresentationFormat>如螢幕大小 (4:3)</PresentationFormat>
  <Paragraphs>132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Times New Roman</vt:lpstr>
      <vt:lpstr>Wingdings</vt:lpstr>
      <vt:lpstr>Office 佈景主題</vt:lpstr>
      <vt:lpstr>Two-way Partition Mar. 18, 2021</vt:lpstr>
      <vt:lpstr>Outline</vt:lpstr>
      <vt:lpstr>lab1</vt:lpstr>
      <vt:lpstr>Workstation</vt:lpstr>
      <vt:lpstr>Problem Formulation (1/2)</vt:lpstr>
      <vt:lpstr>Problem Formulation (2/2)</vt:lpstr>
      <vt:lpstr>hMETIS introduction</vt:lpstr>
      <vt:lpstr>Evaluation</vt:lpstr>
      <vt:lpstr>Upload binary  file to workstation</vt:lpstr>
      <vt:lpstr>Report</vt:lpstr>
      <vt:lpstr>Program Submission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thebear</dc:creator>
  <cp:lastModifiedBy>姜承佑</cp:lastModifiedBy>
  <cp:revision>968</cp:revision>
  <cp:lastPrinted>2014-03-10T07:18:02Z</cp:lastPrinted>
  <dcterms:created xsi:type="dcterms:W3CDTF">2009-06-08T07:52:19Z</dcterms:created>
  <dcterms:modified xsi:type="dcterms:W3CDTF">2021-03-18T11:21:09Z</dcterms:modified>
</cp:coreProperties>
</file>