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64" r:id="rId5"/>
    <p:sldId id="265" r:id="rId6"/>
    <p:sldId id="269" r:id="rId7"/>
    <p:sldId id="258" r:id="rId8"/>
    <p:sldId id="259" r:id="rId9"/>
    <p:sldId id="267" r:id="rId10"/>
    <p:sldId id="260" r:id="rId11"/>
    <p:sldId id="268" r:id="rId12"/>
    <p:sldId id="261" r:id="rId13"/>
    <p:sldId id="263"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p:cViewPr varScale="1">
        <p:scale>
          <a:sx n="162" d="100"/>
          <a:sy n="162" d="100"/>
        </p:scale>
        <p:origin x="210" y="1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E021FB-C01A-47ED-8D0F-862E0EEFC0D9}"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2363A-1F48-4A48-9EF9-12F47EB843B9}" type="slidenum">
              <a:rPr lang="en-US" smtClean="0"/>
              <a:t>‹#›</a:t>
            </a:fld>
            <a:endParaRPr lang="en-US"/>
          </a:p>
        </p:txBody>
      </p:sp>
    </p:spTree>
    <p:extLst>
      <p:ext uri="{BB962C8B-B14F-4D97-AF65-F5344CB8AC3E}">
        <p14:creationId xmlns:p14="http://schemas.microsoft.com/office/powerpoint/2010/main" val="204213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E021FB-C01A-47ED-8D0F-862E0EEFC0D9}"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2363A-1F48-4A48-9EF9-12F47EB843B9}" type="slidenum">
              <a:rPr lang="en-US" smtClean="0"/>
              <a:t>‹#›</a:t>
            </a:fld>
            <a:endParaRPr lang="en-US"/>
          </a:p>
        </p:txBody>
      </p:sp>
    </p:spTree>
    <p:extLst>
      <p:ext uri="{BB962C8B-B14F-4D97-AF65-F5344CB8AC3E}">
        <p14:creationId xmlns:p14="http://schemas.microsoft.com/office/powerpoint/2010/main" val="3455048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E021FB-C01A-47ED-8D0F-862E0EEFC0D9}"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2363A-1F48-4A48-9EF9-12F47EB843B9}" type="slidenum">
              <a:rPr lang="en-US" smtClean="0"/>
              <a:t>‹#›</a:t>
            </a:fld>
            <a:endParaRPr lang="en-US"/>
          </a:p>
        </p:txBody>
      </p:sp>
    </p:spTree>
    <p:extLst>
      <p:ext uri="{BB962C8B-B14F-4D97-AF65-F5344CB8AC3E}">
        <p14:creationId xmlns:p14="http://schemas.microsoft.com/office/powerpoint/2010/main" val="1525792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E021FB-C01A-47ED-8D0F-862E0EEFC0D9}"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2363A-1F48-4A48-9EF9-12F47EB843B9}" type="slidenum">
              <a:rPr lang="en-US" smtClean="0"/>
              <a:t>‹#›</a:t>
            </a:fld>
            <a:endParaRPr lang="en-US"/>
          </a:p>
        </p:txBody>
      </p:sp>
    </p:spTree>
    <p:extLst>
      <p:ext uri="{BB962C8B-B14F-4D97-AF65-F5344CB8AC3E}">
        <p14:creationId xmlns:p14="http://schemas.microsoft.com/office/powerpoint/2010/main" val="39690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021FB-C01A-47ED-8D0F-862E0EEFC0D9}"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2363A-1F48-4A48-9EF9-12F47EB843B9}" type="slidenum">
              <a:rPr lang="en-US" smtClean="0"/>
              <a:t>‹#›</a:t>
            </a:fld>
            <a:endParaRPr lang="en-US"/>
          </a:p>
        </p:txBody>
      </p:sp>
    </p:spTree>
    <p:extLst>
      <p:ext uri="{BB962C8B-B14F-4D97-AF65-F5344CB8AC3E}">
        <p14:creationId xmlns:p14="http://schemas.microsoft.com/office/powerpoint/2010/main" val="3491241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E021FB-C01A-47ED-8D0F-862E0EEFC0D9}"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2363A-1F48-4A48-9EF9-12F47EB843B9}" type="slidenum">
              <a:rPr lang="en-US" smtClean="0"/>
              <a:t>‹#›</a:t>
            </a:fld>
            <a:endParaRPr lang="en-US"/>
          </a:p>
        </p:txBody>
      </p:sp>
    </p:spTree>
    <p:extLst>
      <p:ext uri="{BB962C8B-B14F-4D97-AF65-F5344CB8AC3E}">
        <p14:creationId xmlns:p14="http://schemas.microsoft.com/office/powerpoint/2010/main" val="2526963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E021FB-C01A-47ED-8D0F-862E0EEFC0D9}" type="datetimeFigureOut">
              <a:rPr lang="en-US" smtClean="0"/>
              <a:t>5/6/2022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32363A-1F48-4A48-9EF9-12F47EB843B9}" type="slidenum">
              <a:rPr lang="en-US" smtClean="0"/>
              <a:t>‹#›</a:t>
            </a:fld>
            <a:endParaRPr lang="en-US"/>
          </a:p>
        </p:txBody>
      </p:sp>
    </p:spTree>
    <p:extLst>
      <p:ext uri="{BB962C8B-B14F-4D97-AF65-F5344CB8AC3E}">
        <p14:creationId xmlns:p14="http://schemas.microsoft.com/office/powerpoint/2010/main" val="2742920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E021FB-C01A-47ED-8D0F-862E0EEFC0D9}" type="datetimeFigureOut">
              <a:rPr lang="en-US" smtClean="0"/>
              <a:t>5/6/2022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32363A-1F48-4A48-9EF9-12F47EB843B9}" type="slidenum">
              <a:rPr lang="en-US" smtClean="0"/>
              <a:t>‹#›</a:t>
            </a:fld>
            <a:endParaRPr lang="en-US"/>
          </a:p>
        </p:txBody>
      </p:sp>
    </p:spTree>
    <p:extLst>
      <p:ext uri="{BB962C8B-B14F-4D97-AF65-F5344CB8AC3E}">
        <p14:creationId xmlns:p14="http://schemas.microsoft.com/office/powerpoint/2010/main" val="46004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E021FB-C01A-47ED-8D0F-862E0EEFC0D9}" type="datetimeFigureOut">
              <a:rPr lang="en-US" smtClean="0"/>
              <a:t>5/6/2022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32363A-1F48-4A48-9EF9-12F47EB843B9}" type="slidenum">
              <a:rPr lang="en-US" smtClean="0"/>
              <a:t>‹#›</a:t>
            </a:fld>
            <a:endParaRPr lang="en-US"/>
          </a:p>
        </p:txBody>
      </p:sp>
    </p:spTree>
    <p:extLst>
      <p:ext uri="{BB962C8B-B14F-4D97-AF65-F5344CB8AC3E}">
        <p14:creationId xmlns:p14="http://schemas.microsoft.com/office/powerpoint/2010/main" val="70128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E021FB-C01A-47ED-8D0F-862E0EEFC0D9}"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2363A-1F48-4A48-9EF9-12F47EB843B9}" type="slidenum">
              <a:rPr lang="en-US" smtClean="0"/>
              <a:t>‹#›</a:t>
            </a:fld>
            <a:endParaRPr lang="en-US"/>
          </a:p>
        </p:txBody>
      </p:sp>
    </p:spTree>
    <p:extLst>
      <p:ext uri="{BB962C8B-B14F-4D97-AF65-F5344CB8AC3E}">
        <p14:creationId xmlns:p14="http://schemas.microsoft.com/office/powerpoint/2010/main" val="3643220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E021FB-C01A-47ED-8D0F-862E0EEFC0D9}"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2363A-1F48-4A48-9EF9-12F47EB843B9}" type="slidenum">
              <a:rPr lang="en-US" smtClean="0"/>
              <a:t>‹#›</a:t>
            </a:fld>
            <a:endParaRPr lang="en-US"/>
          </a:p>
        </p:txBody>
      </p:sp>
    </p:spTree>
    <p:extLst>
      <p:ext uri="{BB962C8B-B14F-4D97-AF65-F5344CB8AC3E}">
        <p14:creationId xmlns:p14="http://schemas.microsoft.com/office/powerpoint/2010/main" val="1743475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E021FB-C01A-47ED-8D0F-862E0EEFC0D9}" type="datetimeFigureOut">
              <a:rPr lang="en-US" smtClean="0"/>
              <a:t>5/6/2022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32363A-1F48-4A48-9EF9-12F47EB843B9}" type="slidenum">
              <a:rPr lang="en-US" smtClean="0"/>
              <a:t>‹#›</a:t>
            </a:fld>
            <a:endParaRPr lang="en-US"/>
          </a:p>
        </p:txBody>
      </p:sp>
    </p:spTree>
    <p:extLst>
      <p:ext uri="{BB962C8B-B14F-4D97-AF65-F5344CB8AC3E}">
        <p14:creationId xmlns:p14="http://schemas.microsoft.com/office/powerpoint/2010/main" val="120928892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BA0E-9859-768A-A7C9-9F89906C3346}"/>
              </a:ext>
            </a:extLst>
          </p:cNvPr>
          <p:cNvSpPr>
            <a:spLocks noGrp="1"/>
          </p:cNvSpPr>
          <p:nvPr>
            <p:ph type="ctrTitle"/>
          </p:nvPr>
        </p:nvSpPr>
        <p:spPr/>
        <p:txBody>
          <a:bodyPr/>
          <a:lstStyle/>
          <a:p>
            <a:r>
              <a:rPr lang="en-US" dirty="0"/>
              <a:t>Reservation System</a:t>
            </a:r>
          </a:p>
        </p:txBody>
      </p:sp>
      <p:sp>
        <p:nvSpPr>
          <p:cNvPr id="3" name="Subtitle 2">
            <a:extLst>
              <a:ext uri="{FF2B5EF4-FFF2-40B4-BE49-F238E27FC236}">
                <a16:creationId xmlns:a16="http://schemas.microsoft.com/office/drawing/2014/main" id="{BC8A532B-A6A7-3482-7559-72479034F7F1}"/>
              </a:ext>
            </a:extLst>
          </p:cNvPr>
          <p:cNvSpPr>
            <a:spLocks noGrp="1"/>
          </p:cNvSpPr>
          <p:nvPr>
            <p:ph type="subTitle" idx="1"/>
          </p:nvPr>
        </p:nvSpPr>
        <p:spPr/>
        <p:txBody>
          <a:bodyPr/>
          <a:lstStyle/>
          <a:p>
            <a:r>
              <a:rPr lang="en-US" dirty="0"/>
              <a:t>Project Presented by Luke and Lauren</a:t>
            </a:r>
          </a:p>
        </p:txBody>
      </p:sp>
    </p:spTree>
    <p:extLst>
      <p:ext uri="{BB962C8B-B14F-4D97-AF65-F5344CB8AC3E}">
        <p14:creationId xmlns:p14="http://schemas.microsoft.com/office/powerpoint/2010/main" val="1584996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7D2F-85E7-0B46-D29E-3D240E33CE01}"/>
              </a:ext>
            </a:extLst>
          </p:cNvPr>
          <p:cNvSpPr>
            <a:spLocks noGrp="1"/>
          </p:cNvSpPr>
          <p:nvPr>
            <p:ph type="title"/>
          </p:nvPr>
        </p:nvSpPr>
        <p:spPr/>
        <p:txBody>
          <a:bodyPr/>
          <a:lstStyle/>
          <a:p>
            <a:r>
              <a:rPr lang="en-US" dirty="0"/>
              <a:t>Location</a:t>
            </a:r>
            <a:br>
              <a:rPr lang="en-US" dirty="0"/>
            </a:br>
            <a:endParaRPr lang="en-US" dirty="0"/>
          </a:p>
        </p:txBody>
      </p:sp>
      <p:sp>
        <p:nvSpPr>
          <p:cNvPr id="3" name="Content Placeholder 2">
            <a:extLst>
              <a:ext uri="{FF2B5EF4-FFF2-40B4-BE49-F238E27FC236}">
                <a16:creationId xmlns:a16="http://schemas.microsoft.com/office/drawing/2014/main" id="{C9068E03-828E-7F12-97BD-90F9CB187FBB}"/>
              </a:ext>
            </a:extLst>
          </p:cNvPr>
          <p:cNvSpPr>
            <a:spLocks noGrp="1"/>
          </p:cNvSpPr>
          <p:nvPr>
            <p:ph idx="1"/>
          </p:nvPr>
        </p:nvSpPr>
        <p:spPr/>
        <p:txBody>
          <a:bodyPr>
            <a:normAutofit fontScale="92500" lnSpcReduction="10000"/>
          </a:bodyPr>
          <a:lstStyle/>
          <a:p>
            <a:r>
              <a:rPr lang="en-US" dirty="0"/>
              <a:t>Attributes</a:t>
            </a:r>
          </a:p>
          <a:p>
            <a:pPr lvl="1"/>
            <a:r>
              <a:rPr lang="en-US" dirty="0"/>
              <a:t>Id</a:t>
            </a:r>
          </a:p>
          <a:p>
            <a:pPr lvl="1"/>
            <a:r>
              <a:rPr lang="en-US" dirty="0"/>
              <a:t>Name</a:t>
            </a:r>
          </a:p>
          <a:p>
            <a:pPr lvl="1"/>
            <a:r>
              <a:rPr lang="en-US" dirty="0"/>
              <a:t>Street</a:t>
            </a:r>
          </a:p>
          <a:p>
            <a:pPr lvl="1"/>
            <a:r>
              <a:rPr lang="en-US" dirty="0"/>
              <a:t>City</a:t>
            </a:r>
          </a:p>
          <a:p>
            <a:pPr lvl="1"/>
            <a:r>
              <a:rPr lang="en-US" dirty="0"/>
              <a:t>Capacity</a:t>
            </a:r>
          </a:p>
          <a:p>
            <a:pPr lvl="1"/>
            <a:r>
              <a:rPr lang="en-US" dirty="0" err="1"/>
              <a:t>OpenTime</a:t>
            </a:r>
            <a:endParaRPr lang="en-US" dirty="0"/>
          </a:p>
          <a:p>
            <a:pPr lvl="1"/>
            <a:r>
              <a:rPr lang="en-US" dirty="0" err="1"/>
              <a:t>CloseTime</a:t>
            </a:r>
            <a:endParaRPr lang="en-US" dirty="0"/>
          </a:p>
          <a:p>
            <a:r>
              <a:rPr lang="en-US" dirty="0"/>
              <a:t>Constraints</a:t>
            </a:r>
          </a:p>
          <a:p>
            <a:pPr lvl="1"/>
            <a:r>
              <a:rPr lang="en-US" dirty="0"/>
              <a:t>Location must have 1 and only 1 Brand</a:t>
            </a:r>
          </a:p>
          <a:p>
            <a:pPr lvl="1"/>
            <a:r>
              <a:rPr lang="en-US" dirty="0"/>
              <a:t>Location may have 0 or more Reservations</a:t>
            </a:r>
          </a:p>
          <a:p>
            <a:pPr marL="457200" lvl="1" indent="0">
              <a:buNone/>
            </a:pPr>
            <a:r>
              <a:rPr lang="en-US" dirty="0"/>
              <a:t>	</a:t>
            </a:r>
          </a:p>
        </p:txBody>
      </p:sp>
    </p:spTree>
    <p:extLst>
      <p:ext uri="{BB962C8B-B14F-4D97-AF65-F5344CB8AC3E}">
        <p14:creationId xmlns:p14="http://schemas.microsoft.com/office/powerpoint/2010/main" val="124928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394A-0823-0D58-D59C-DF7F77E5E8B4}"/>
              </a:ext>
            </a:extLst>
          </p:cNvPr>
          <p:cNvSpPr>
            <a:spLocks noGrp="1"/>
          </p:cNvSpPr>
          <p:nvPr>
            <p:ph type="title"/>
          </p:nvPr>
        </p:nvSpPr>
        <p:spPr/>
        <p:txBody>
          <a:bodyPr/>
          <a:lstStyle/>
          <a:p>
            <a:r>
              <a:rPr lang="en-US" dirty="0"/>
              <a:t>Reservation</a:t>
            </a:r>
          </a:p>
        </p:txBody>
      </p:sp>
      <p:sp>
        <p:nvSpPr>
          <p:cNvPr id="3" name="Content Placeholder 2">
            <a:extLst>
              <a:ext uri="{FF2B5EF4-FFF2-40B4-BE49-F238E27FC236}">
                <a16:creationId xmlns:a16="http://schemas.microsoft.com/office/drawing/2014/main" id="{120F4257-7EE1-17B0-0FB7-DFB90D06D387}"/>
              </a:ext>
            </a:extLst>
          </p:cNvPr>
          <p:cNvSpPr>
            <a:spLocks noGrp="1"/>
          </p:cNvSpPr>
          <p:nvPr>
            <p:ph idx="1"/>
          </p:nvPr>
        </p:nvSpPr>
        <p:spPr/>
        <p:txBody>
          <a:bodyPr/>
          <a:lstStyle/>
          <a:p>
            <a:r>
              <a:rPr lang="en-US" dirty="0"/>
              <a:t>Attributes</a:t>
            </a:r>
          </a:p>
          <a:p>
            <a:pPr lvl="1"/>
            <a:r>
              <a:rPr lang="en-US" dirty="0"/>
              <a:t>Id</a:t>
            </a:r>
          </a:p>
          <a:p>
            <a:pPr lvl="1"/>
            <a:r>
              <a:rPr lang="en-US" dirty="0"/>
              <a:t>Length</a:t>
            </a:r>
          </a:p>
          <a:p>
            <a:pPr lvl="1"/>
            <a:r>
              <a:rPr lang="en-US" dirty="0" err="1"/>
              <a:t>PartySize</a:t>
            </a:r>
            <a:endParaRPr lang="en-US" dirty="0"/>
          </a:p>
          <a:p>
            <a:pPr lvl="1"/>
            <a:r>
              <a:rPr lang="en-US" dirty="0" err="1"/>
              <a:t>ReservationTime</a:t>
            </a:r>
            <a:endParaRPr lang="en-US" dirty="0"/>
          </a:p>
          <a:p>
            <a:pPr lvl="1"/>
            <a:r>
              <a:rPr lang="en-US" dirty="0" err="1"/>
              <a:t>CustomerId</a:t>
            </a:r>
            <a:endParaRPr lang="en-US" dirty="0"/>
          </a:p>
          <a:p>
            <a:pPr lvl="1"/>
            <a:r>
              <a:rPr lang="en-US" dirty="0" err="1"/>
              <a:t>LocationId</a:t>
            </a:r>
            <a:endParaRPr lang="en-US" dirty="0"/>
          </a:p>
          <a:p>
            <a:r>
              <a:rPr lang="en-US" dirty="0"/>
              <a:t>Constraints</a:t>
            </a:r>
          </a:p>
          <a:p>
            <a:pPr lvl="1"/>
            <a:r>
              <a:rPr lang="en-US" dirty="0"/>
              <a:t>Must have 1 and only 1 Customer</a:t>
            </a:r>
          </a:p>
          <a:p>
            <a:pPr lvl="1"/>
            <a:r>
              <a:rPr lang="en-US" dirty="0"/>
              <a:t>Must have 1 and only 1 Location</a:t>
            </a:r>
          </a:p>
        </p:txBody>
      </p:sp>
    </p:spTree>
    <p:extLst>
      <p:ext uri="{BB962C8B-B14F-4D97-AF65-F5344CB8AC3E}">
        <p14:creationId xmlns:p14="http://schemas.microsoft.com/office/powerpoint/2010/main" val="2599474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2C1A-4262-3EA8-06DA-F47CCA1B47CE}"/>
              </a:ext>
            </a:extLst>
          </p:cNvPr>
          <p:cNvSpPr>
            <a:spLocks noGrp="1"/>
          </p:cNvSpPr>
          <p:nvPr>
            <p:ph type="title"/>
          </p:nvPr>
        </p:nvSpPr>
        <p:spPr/>
        <p:txBody>
          <a:bodyPr/>
          <a:lstStyle/>
          <a:p>
            <a:r>
              <a:rPr lang="en-US" dirty="0"/>
              <a:t>Use Cases </a:t>
            </a:r>
          </a:p>
        </p:txBody>
      </p:sp>
      <p:sp>
        <p:nvSpPr>
          <p:cNvPr id="3" name="Content Placeholder 2">
            <a:extLst>
              <a:ext uri="{FF2B5EF4-FFF2-40B4-BE49-F238E27FC236}">
                <a16:creationId xmlns:a16="http://schemas.microsoft.com/office/drawing/2014/main" id="{02C22B86-B9AA-ACD8-208A-18D4CD4BF2DE}"/>
              </a:ext>
            </a:extLst>
          </p:cNvPr>
          <p:cNvSpPr>
            <a:spLocks noGrp="1"/>
          </p:cNvSpPr>
          <p:nvPr>
            <p:ph idx="1"/>
          </p:nvPr>
        </p:nvSpPr>
        <p:spPr/>
        <p:txBody>
          <a:bodyPr>
            <a:normAutofit/>
          </a:bodyPr>
          <a:lstStyle/>
          <a:p>
            <a:r>
              <a:rPr lang="en-US" dirty="0"/>
              <a:t>Brand manages current and new Location.</a:t>
            </a:r>
          </a:p>
          <a:p>
            <a:r>
              <a:rPr lang="en-US" dirty="0"/>
              <a:t>Customer calls to make reservation. Host adds customer and reservation.</a:t>
            </a:r>
          </a:p>
          <a:p>
            <a:r>
              <a:rPr lang="en-US" dirty="0"/>
              <a:t>Manager wants list of reservations at certain location on certain date.</a:t>
            </a:r>
          </a:p>
          <a:p>
            <a:r>
              <a:rPr lang="en-US" dirty="0"/>
              <a:t>Industry potential</a:t>
            </a:r>
          </a:p>
          <a:p>
            <a:pPr lvl="1"/>
            <a:r>
              <a:rPr lang="en-US" dirty="0"/>
              <a:t>Dental Offices</a:t>
            </a:r>
          </a:p>
          <a:p>
            <a:pPr lvl="1"/>
            <a:r>
              <a:rPr lang="en-US" dirty="0"/>
              <a:t>Gym Classes</a:t>
            </a:r>
          </a:p>
          <a:p>
            <a:pPr lvl="1"/>
            <a:r>
              <a:rPr lang="en-US" dirty="0"/>
              <a:t>Appointment Driven Services</a:t>
            </a:r>
          </a:p>
          <a:p>
            <a:pPr marL="457200" lvl="1" indent="0">
              <a:buNone/>
            </a:pPr>
            <a:endParaRPr lang="en-US" dirty="0"/>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294373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7B24-8952-DFD2-F356-E1C669D6B41E}"/>
              </a:ext>
            </a:extLst>
          </p:cNvPr>
          <p:cNvSpPr>
            <a:spLocks noGrp="1"/>
          </p:cNvSpPr>
          <p:nvPr>
            <p:ph type="title"/>
          </p:nvPr>
        </p:nvSpPr>
        <p:spPr/>
        <p:txBody>
          <a:bodyPr/>
          <a:lstStyle/>
          <a:p>
            <a:r>
              <a:rPr lang="en-US" dirty="0"/>
              <a:t>Now for a demonstration…</a:t>
            </a:r>
          </a:p>
        </p:txBody>
      </p:sp>
      <p:sp>
        <p:nvSpPr>
          <p:cNvPr id="3" name="Content Placeholder 2">
            <a:extLst>
              <a:ext uri="{FF2B5EF4-FFF2-40B4-BE49-F238E27FC236}">
                <a16:creationId xmlns:a16="http://schemas.microsoft.com/office/drawing/2014/main" id="{1325056E-FAA3-52B2-6BBF-40CC5491F9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0330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37626-8421-DD1D-4792-F8474E549760}"/>
              </a:ext>
            </a:extLst>
          </p:cNvPr>
          <p:cNvSpPr>
            <a:spLocks noGrp="1"/>
          </p:cNvSpPr>
          <p:nvPr>
            <p:ph type="title"/>
          </p:nvPr>
        </p:nvSpPr>
        <p:spPr/>
        <p:txBody>
          <a:bodyPr/>
          <a:lstStyle/>
          <a:p>
            <a:r>
              <a:rPr lang="en-US" dirty="0"/>
              <a:t>Where Do We Go From Here?</a:t>
            </a:r>
          </a:p>
        </p:txBody>
      </p:sp>
      <p:sp>
        <p:nvSpPr>
          <p:cNvPr id="3" name="Content Placeholder 2">
            <a:extLst>
              <a:ext uri="{FF2B5EF4-FFF2-40B4-BE49-F238E27FC236}">
                <a16:creationId xmlns:a16="http://schemas.microsoft.com/office/drawing/2014/main" id="{DC0A0FE5-79C3-1EDB-F857-5CE20ED2F185}"/>
              </a:ext>
            </a:extLst>
          </p:cNvPr>
          <p:cNvSpPr>
            <a:spLocks noGrp="1"/>
          </p:cNvSpPr>
          <p:nvPr>
            <p:ph idx="1"/>
          </p:nvPr>
        </p:nvSpPr>
        <p:spPr/>
        <p:txBody>
          <a:bodyPr/>
          <a:lstStyle/>
          <a:p>
            <a:r>
              <a:rPr lang="en-US" dirty="0"/>
              <a:t>Potential Expansions to Product Functionality</a:t>
            </a:r>
          </a:p>
          <a:p>
            <a:pPr lvl="1"/>
            <a:r>
              <a:rPr lang="en-US" dirty="0"/>
              <a:t>Search Locations by service type</a:t>
            </a:r>
          </a:p>
          <a:p>
            <a:pPr lvl="1"/>
            <a:r>
              <a:rPr lang="en-US" dirty="0"/>
              <a:t>Provide criteria for Customers</a:t>
            </a:r>
          </a:p>
          <a:p>
            <a:pPr lvl="1"/>
            <a:r>
              <a:rPr lang="en-US" dirty="0"/>
              <a:t>Give ability to check table availability separate from building capacity</a:t>
            </a:r>
          </a:p>
          <a:p>
            <a:pPr lvl="1"/>
            <a:endParaRPr lang="en-US" dirty="0"/>
          </a:p>
          <a:p>
            <a:pPr marL="457200" lvl="1" indent="0">
              <a:buNone/>
            </a:pPr>
            <a:endParaRPr lang="en-US" dirty="0"/>
          </a:p>
        </p:txBody>
      </p:sp>
    </p:spTree>
    <p:extLst>
      <p:ext uri="{BB962C8B-B14F-4D97-AF65-F5344CB8AC3E}">
        <p14:creationId xmlns:p14="http://schemas.microsoft.com/office/powerpoint/2010/main" val="640871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64DA-56A5-BC7D-5B99-627ACF59ADCB}"/>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B1874BE5-FD83-C074-FFF2-9DCF7B6D9072}"/>
              </a:ext>
            </a:extLst>
          </p:cNvPr>
          <p:cNvSpPr>
            <a:spLocks noGrp="1"/>
          </p:cNvSpPr>
          <p:nvPr>
            <p:ph idx="1"/>
          </p:nvPr>
        </p:nvSpPr>
        <p:spPr/>
        <p:txBody>
          <a:bodyPr>
            <a:normAutofit lnSpcReduction="10000"/>
          </a:bodyPr>
          <a:lstStyle/>
          <a:p>
            <a:r>
              <a:rPr lang="en-US" dirty="0"/>
              <a:t>A restaurant just added some locations, so it needs a way to manage reservations for multiple locations. The hostess needs to be able to create, cancel, or update reservations. Also, if the location is at capacity, or the reservation is scheduled outside of normal operating hours, then the reservation should not be allowed to be made.</a:t>
            </a:r>
          </a:p>
          <a:p>
            <a:r>
              <a:rPr lang="en-US" dirty="0"/>
              <a:t>Acceptance Criteria</a:t>
            </a:r>
          </a:p>
          <a:p>
            <a:pPr lvl="1"/>
            <a:r>
              <a:rPr lang="en-US" dirty="0"/>
              <a:t>CRUD functionality for locations and reservations</a:t>
            </a:r>
          </a:p>
          <a:p>
            <a:pPr lvl="1"/>
            <a:r>
              <a:rPr lang="en-US" dirty="0"/>
              <a:t>if the location is at capacity, don't allow the a reservation to be created</a:t>
            </a:r>
          </a:p>
          <a:p>
            <a:pPr lvl="1"/>
            <a:r>
              <a:rPr lang="en-US" dirty="0"/>
              <a:t>Do not allow multiple reservations at the same time</a:t>
            </a:r>
          </a:p>
          <a:p>
            <a:pPr lvl="1"/>
            <a:r>
              <a:rPr lang="en-US" dirty="0"/>
              <a:t>Do not allow reservations to occur outside of business hours</a:t>
            </a:r>
          </a:p>
          <a:p>
            <a:pPr lvl="1"/>
            <a:r>
              <a:rPr lang="en-US" dirty="0"/>
              <a:t>You will need to stub out some data b/c the database has not been created yet</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2277470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32A4-3C14-DB05-94A7-07E37AB5C4C4}"/>
              </a:ext>
            </a:extLst>
          </p:cNvPr>
          <p:cNvSpPr>
            <a:spLocks noGrp="1"/>
          </p:cNvSpPr>
          <p:nvPr>
            <p:ph type="title"/>
          </p:nvPr>
        </p:nvSpPr>
        <p:spPr/>
        <p:txBody>
          <a:bodyPr/>
          <a:lstStyle/>
          <a:p>
            <a:r>
              <a:rPr lang="en-US" dirty="0"/>
              <a:t>Overcoming Challenges</a:t>
            </a:r>
          </a:p>
        </p:txBody>
      </p:sp>
      <p:sp>
        <p:nvSpPr>
          <p:cNvPr id="3" name="Content Placeholder 2">
            <a:extLst>
              <a:ext uri="{FF2B5EF4-FFF2-40B4-BE49-F238E27FC236}">
                <a16:creationId xmlns:a16="http://schemas.microsoft.com/office/drawing/2014/main" id="{23308E44-320B-81DB-1D91-7483DADAD70E}"/>
              </a:ext>
            </a:extLst>
          </p:cNvPr>
          <p:cNvSpPr>
            <a:spLocks noGrp="1"/>
          </p:cNvSpPr>
          <p:nvPr>
            <p:ph idx="1"/>
          </p:nvPr>
        </p:nvSpPr>
        <p:spPr/>
        <p:txBody>
          <a:bodyPr/>
          <a:lstStyle/>
          <a:p>
            <a:r>
              <a:rPr lang="en-US" dirty="0"/>
              <a:t>Challenges we faced</a:t>
            </a:r>
          </a:p>
          <a:p>
            <a:pPr lvl="1"/>
            <a:r>
              <a:rPr lang="en-US" dirty="0"/>
              <a:t>Checking capacity against already existing reservations</a:t>
            </a:r>
          </a:p>
          <a:p>
            <a:pPr lvl="1"/>
            <a:r>
              <a:rPr lang="en-US" dirty="0"/>
              <a:t>Using the </a:t>
            </a:r>
            <a:r>
              <a:rPr lang="en-US" dirty="0" err="1"/>
              <a:t>DateTime</a:t>
            </a:r>
            <a:r>
              <a:rPr lang="en-US" dirty="0"/>
              <a:t> and Timespan data types with JSON</a:t>
            </a:r>
          </a:p>
          <a:p>
            <a:pPr lvl="1"/>
            <a:r>
              <a:rPr lang="en-US" dirty="0"/>
              <a:t>Filtering Queries</a:t>
            </a:r>
          </a:p>
          <a:p>
            <a:pPr lvl="1"/>
            <a:r>
              <a:rPr lang="en-US" dirty="0"/>
              <a:t>Efficiency of code for DB scalability</a:t>
            </a:r>
          </a:p>
          <a:p>
            <a:pPr lvl="1"/>
            <a:endParaRPr lang="en-US" dirty="0"/>
          </a:p>
          <a:p>
            <a:pPr lvl="1"/>
            <a:endParaRPr lang="en-US" dirty="0"/>
          </a:p>
        </p:txBody>
      </p:sp>
    </p:spTree>
    <p:extLst>
      <p:ext uri="{BB962C8B-B14F-4D97-AF65-F5344CB8AC3E}">
        <p14:creationId xmlns:p14="http://schemas.microsoft.com/office/powerpoint/2010/main" val="3219034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B924-CE2E-3422-3ECD-A5AC57D422D4}"/>
              </a:ext>
            </a:extLst>
          </p:cNvPr>
          <p:cNvSpPr>
            <a:spLocks noGrp="1"/>
          </p:cNvSpPr>
          <p:nvPr>
            <p:ph type="title"/>
          </p:nvPr>
        </p:nvSpPr>
        <p:spPr/>
        <p:txBody>
          <a:bodyPr/>
          <a:lstStyle/>
          <a:p>
            <a:r>
              <a:rPr lang="en-US" dirty="0" err="1"/>
              <a:t>CheckOverlap</a:t>
            </a:r>
            <a:r>
              <a:rPr lang="en-US" dirty="0"/>
              <a:t> Method</a:t>
            </a:r>
          </a:p>
        </p:txBody>
      </p:sp>
      <p:pic>
        <p:nvPicPr>
          <p:cNvPr id="5" name="Content Placeholder 4">
            <a:extLst>
              <a:ext uri="{FF2B5EF4-FFF2-40B4-BE49-F238E27FC236}">
                <a16:creationId xmlns:a16="http://schemas.microsoft.com/office/drawing/2014/main" id="{350A4D4A-103D-A2F0-B626-1D4DA5D39248}"/>
              </a:ext>
            </a:extLst>
          </p:cNvPr>
          <p:cNvPicPr>
            <a:picLocks noGrp="1" noChangeAspect="1"/>
          </p:cNvPicPr>
          <p:nvPr>
            <p:ph idx="1"/>
          </p:nvPr>
        </p:nvPicPr>
        <p:blipFill>
          <a:blip r:embed="rId2"/>
          <a:stretch>
            <a:fillRect/>
          </a:stretch>
        </p:blipFill>
        <p:spPr>
          <a:xfrm>
            <a:off x="4993936" y="1788735"/>
            <a:ext cx="5884475" cy="3580067"/>
          </a:xfrm>
        </p:spPr>
      </p:pic>
      <p:sp>
        <p:nvSpPr>
          <p:cNvPr id="8" name="TextBox 7">
            <a:extLst>
              <a:ext uri="{FF2B5EF4-FFF2-40B4-BE49-F238E27FC236}">
                <a16:creationId xmlns:a16="http://schemas.microsoft.com/office/drawing/2014/main" id="{7D23266A-6DD5-F238-9F8D-28E3B5361820}"/>
              </a:ext>
            </a:extLst>
          </p:cNvPr>
          <p:cNvSpPr txBox="1"/>
          <p:nvPr/>
        </p:nvSpPr>
        <p:spPr>
          <a:xfrm>
            <a:off x="1092229" y="1690688"/>
            <a:ext cx="288792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Developed </a:t>
            </a:r>
            <a:r>
              <a:rPr lang="en-US" dirty="0" err="1"/>
              <a:t>CheckOverlap</a:t>
            </a:r>
            <a:r>
              <a:rPr lang="en-US" dirty="0"/>
              <a:t> method</a:t>
            </a:r>
          </a:p>
          <a:p>
            <a:pPr marL="285750" indent="-285750">
              <a:buFont typeface="Arial" panose="020B0604020202020204" pitchFamily="34" charset="0"/>
              <a:buChar char="•"/>
            </a:pPr>
            <a:r>
              <a:rPr lang="en-US" dirty="0"/>
              <a:t>Encapsulated for easy reuse.</a:t>
            </a:r>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63D0B7DE-9018-4790-876F-8EC4ED34D345}"/>
              </a:ext>
            </a:extLst>
          </p:cNvPr>
          <p:cNvPicPr>
            <a:picLocks noChangeAspect="1"/>
          </p:cNvPicPr>
          <p:nvPr/>
        </p:nvPicPr>
        <p:blipFill>
          <a:blip r:embed="rId3"/>
          <a:stretch>
            <a:fillRect/>
          </a:stretch>
        </p:blipFill>
        <p:spPr>
          <a:xfrm>
            <a:off x="4993936" y="5466849"/>
            <a:ext cx="4627680" cy="1123122"/>
          </a:xfrm>
          <a:prstGeom prst="rect">
            <a:avLst/>
          </a:prstGeom>
        </p:spPr>
      </p:pic>
    </p:spTree>
    <p:extLst>
      <p:ext uri="{BB962C8B-B14F-4D97-AF65-F5344CB8AC3E}">
        <p14:creationId xmlns:p14="http://schemas.microsoft.com/office/powerpoint/2010/main" val="143746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08A8-1097-09CC-DBF3-79A6C2A419CA}"/>
              </a:ext>
            </a:extLst>
          </p:cNvPr>
          <p:cNvSpPr>
            <a:spLocks noGrp="1"/>
          </p:cNvSpPr>
          <p:nvPr>
            <p:ph type="title"/>
          </p:nvPr>
        </p:nvSpPr>
        <p:spPr/>
        <p:txBody>
          <a:bodyPr/>
          <a:lstStyle/>
          <a:p>
            <a:r>
              <a:rPr lang="en-US" dirty="0"/>
              <a:t>Issues with JSON</a:t>
            </a:r>
          </a:p>
        </p:txBody>
      </p:sp>
      <p:sp>
        <p:nvSpPr>
          <p:cNvPr id="6" name="Content Placeholder 5">
            <a:extLst>
              <a:ext uri="{FF2B5EF4-FFF2-40B4-BE49-F238E27FC236}">
                <a16:creationId xmlns:a16="http://schemas.microsoft.com/office/drawing/2014/main" id="{0AB23079-D75B-394F-1705-7A4282073A6E}"/>
              </a:ext>
            </a:extLst>
          </p:cNvPr>
          <p:cNvSpPr>
            <a:spLocks noGrp="1"/>
          </p:cNvSpPr>
          <p:nvPr>
            <p:ph idx="1"/>
          </p:nvPr>
        </p:nvSpPr>
        <p:spPr>
          <a:xfrm>
            <a:off x="838200" y="1845360"/>
            <a:ext cx="10515600" cy="4351338"/>
          </a:xfrm>
        </p:spPr>
        <p:txBody>
          <a:bodyPr/>
          <a:lstStyle/>
          <a:p>
            <a:r>
              <a:rPr lang="en-US" dirty="0"/>
              <a:t>Ran into trouble getting JSON to display </a:t>
            </a:r>
            <a:r>
              <a:rPr lang="en-US" dirty="0" err="1"/>
              <a:t>DateTime</a:t>
            </a:r>
            <a:r>
              <a:rPr lang="en-US" dirty="0"/>
              <a:t> and Timespan.</a:t>
            </a:r>
          </a:p>
          <a:p>
            <a:r>
              <a:rPr lang="en-US" dirty="0"/>
              <a:t>The initial solution was to make these an object. </a:t>
            </a:r>
          </a:p>
          <a:p>
            <a:endParaRPr lang="en-US" dirty="0"/>
          </a:p>
          <a:p>
            <a:endParaRPr lang="en-US" dirty="0"/>
          </a:p>
          <a:p>
            <a:endParaRPr lang="en-US" dirty="0"/>
          </a:p>
          <a:p>
            <a:endParaRPr lang="en-US" dirty="0"/>
          </a:p>
          <a:p>
            <a:r>
              <a:rPr lang="en-US" dirty="0"/>
              <a:t>We then parse the data from the object into a </a:t>
            </a:r>
            <a:r>
              <a:rPr lang="en-US" dirty="0" err="1"/>
              <a:t>DateTime</a:t>
            </a:r>
            <a:r>
              <a:rPr lang="en-US" dirty="0"/>
              <a:t> data type</a:t>
            </a:r>
          </a:p>
          <a:p>
            <a:endParaRPr lang="en-US" dirty="0"/>
          </a:p>
        </p:txBody>
      </p:sp>
      <p:pic>
        <p:nvPicPr>
          <p:cNvPr id="8" name="Picture 7">
            <a:extLst>
              <a:ext uri="{FF2B5EF4-FFF2-40B4-BE49-F238E27FC236}">
                <a16:creationId xmlns:a16="http://schemas.microsoft.com/office/drawing/2014/main" id="{74A32ECC-8DB0-3F07-9695-43E9E4B49E4C}"/>
              </a:ext>
            </a:extLst>
          </p:cNvPr>
          <p:cNvPicPr>
            <a:picLocks noChangeAspect="1"/>
          </p:cNvPicPr>
          <p:nvPr/>
        </p:nvPicPr>
        <p:blipFill>
          <a:blip r:embed="rId2"/>
          <a:stretch>
            <a:fillRect/>
          </a:stretch>
        </p:blipFill>
        <p:spPr>
          <a:xfrm>
            <a:off x="5944499" y="3205512"/>
            <a:ext cx="4763165" cy="1181265"/>
          </a:xfrm>
          <a:prstGeom prst="rect">
            <a:avLst/>
          </a:prstGeom>
        </p:spPr>
      </p:pic>
      <p:pic>
        <p:nvPicPr>
          <p:cNvPr id="10" name="Picture 9">
            <a:extLst>
              <a:ext uri="{FF2B5EF4-FFF2-40B4-BE49-F238E27FC236}">
                <a16:creationId xmlns:a16="http://schemas.microsoft.com/office/drawing/2014/main" id="{104D88C3-293E-BB89-0C62-585089F8BA00}"/>
              </a:ext>
            </a:extLst>
          </p:cNvPr>
          <p:cNvPicPr>
            <a:picLocks noChangeAspect="1"/>
          </p:cNvPicPr>
          <p:nvPr/>
        </p:nvPicPr>
        <p:blipFill>
          <a:blip r:embed="rId3"/>
          <a:stretch>
            <a:fillRect/>
          </a:stretch>
        </p:blipFill>
        <p:spPr>
          <a:xfrm>
            <a:off x="1159374" y="5543004"/>
            <a:ext cx="7811590" cy="571580"/>
          </a:xfrm>
          <a:prstGeom prst="rect">
            <a:avLst/>
          </a:prstGeom>
        </p:spPr>
      </p:pic>
    </p:spTree>
    <p:extLst>
      <p:ext uri="{BB962C8B-B14F-4D97-AF65-F5344CB8AC3E}">
        <p14:creationId xmlns:p14="http://schemas.microsoft.com/office/powerpoint/2010/main" val="853883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CC1E-A8F6-C20A-83E5-70AD049691B1}"/>
              </a:ext>
            </a:extLst>
          </p:cNvPr>
          <p:cNvSpPr>
            <a:spLocks noGrp="1"/>
          </p:cNvSpPr>
          <p:nvPr>
            <p:ph type="title"/>
          </p:nvPr>
        </p:nvSpPr>
        <p:spPr/>
        <p:txBody>
          <a:bodyPr/>
          <a:lstStyle/>
          <a:p>
            <a:r>
              <a:rPr lang="en-US" dirty="0"/>
              <a:t>Query Filtering</a:t>
            </a:r>
          </a:p>
        </p:txBody>
      </p:sp>
      <p:pic>
        <p:nvPicPr>
          <p:cNvPr id="4" name="Content Placeholder 3">
            <a:extLst>
              <a:ext uri="{FF2B5EF4-FFF2-40B4-BE49-F238E27FC236}">
                <a16:creationId xmlns:a16="http://schemas.microsoft.com/office/drawing/2014/main" id="{B9C7B1B4-D5FC-11B5-0948-3A0B8F3FDD92}"/>
              </a:ext>
            </a:extLst>
          </p:cNvPr>
          <p:cNvPicPr>
            <a:picLocks noGrp="1" noChangeAspect="1"/>
          </p:cNvPicPr>
          <p:nvPr>
            <p:ph idx="1"/>
          </p:nvPr>
        </p:nvPicPr>
        <p:blipFill>
          <a:blip r:embed="rId2"/>
          <a:stretch>
            <a:fillRect/>
          </a:stretch>
        </p:blipFill>
        <p:spPr>
          <a:xfrm>
            <a:off x="2067325" y="1825625"/>
            <a:ext cx="8057350" cy="4351338"/>
          </a:xfrm>
          <a:prstGeom prst="rect">
            <a:avLst/>
          </a:prstGeom>
        </p:spPr>
      </p:pic>
    </p:spTree>
    <p:extLst>
      <p:ext uri="{BB962C8B-B14F-4D97-AF65-F5344CB8AC3E}">
        <p14:creationId xmlns:p14="http://schemas.microsoft.com/office/powerpoint/2010/main" val="2556566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6520-7E8A-E566-00DD-21FA4D5A7865}"/>
              </a:ext>
            </a:extLst>
          </p:cNvPr>
          <p:cNvSpPr>
            <a:spLocks noGrp="1"/>
          </p:cNvSpPr>
          <p:nvPr>
            <p:ph type="title"/>
          </p:nvPr>
        </p:nvSpPr>
        <p:spPr/>
        <p:txBody>
          <a:bodyPr/>
          <a:lstStyle/>
          <a:p>
            <a:r>
              <a:rPr lang="en-US" dirty="0"/>
              <a:t>Entity Relationship Diagram</a:t>
            </a:r>
          </a:p>
        </p:txBody>
      </p:sp>
      <p:pic>
        <p:nvPicPr>
          <p:cNvPr id="7" name="Content Placeholder 6">
            <a:extLst>
              <a:ext uri="{FF2B5EF4-FFF2-40B4-BE49-F238E27FC236}">
                <a16:creationId xmlns:a16="http://schemas.microsoft.com/office/drawing/2014/main" id="{121541A9-FAA8-F682-EE03-854831A8CC65}"/>
              </a:ext>
            </a:extLst>
          </p:cNvPr>
          <p:cNvPicPr>
            <a:picLocks noGrp="1" noChangeAspect="1"/>
          </p:cNvPicPr>
          <p:nvPr>
            <p:ph idx="1"/>
          </p:nvPr>
        </p:nvPicPr>
        <p:blipFill>
          <a:blip r:embed="rId2"/>
          <a:stretch>
            <a:fillRect/>
          </a:stretch>
        </p:blipFill>
        <p:spPr>
          <a:xfrm>
            <a:off x="3225133" y="1825625"/>
            <a:ext cx="5741733" cy="4351338"/>
          </a:xfrm>
        </p:spPr>
      </p:pic>
    </p:spTree>
    <p:extLst>
      <p:ext uri="{BB962C8B-B14F-4D97-AF65-F5344CB8AC3E}">
        <p14:creationId xmlns:p14="http://schemas.microsoft.com/office/powerpoint/2010/main" val="362178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0EEA8-B264-D669-E70B-1AB5353E3EBB}"/>
              </a:ext>
            </a:extLst>
          </p:cNvPr>
          <p:cNvSpPr>
            <a:spLocks noGrp="1"/>
          </p:cNvSpPr>
          <p:nvPr>
            <p:ph type="title"/>
          </p:nvPr>
        </p:nvSpPr>
        <p:spPr/>
        <p:txBody>
          <a:bodyPr/>
          <a:lstStyle/>
          <a:p>
            <a:r>
              <a:rPr lang="en-US" dirty="0"/>
              <a:t>Brand</a:t>
            </a:r>
          </a:p>
        </p:txBody>
      </p:sp>
      <p:sp>
        <p:nvSpPr>
          <p:cNvPr id="3" name="Content Placeholder 2">
            <a:extLst>
              <a:ext uri="{FF2B5EF4-FFF2-40B4-BE49-F238E27FC236}">
                <a16:creationId xmlns:a16="http://schemas.microsoft.com/office/drawing/2014/main" id="{3A1AF449-D067-A1AA-7B72-80FD07CFA9FF}"/>
              </a:ext>
            </a:extLst>
          </p:cNvPr>
          <p:cNvSpPr>
            <a:spLocks noGrp="1"/>
          </p:cNvSpPr>
          <p:nvPr>
            <p:ph idx="1"/>
          </p:nvPr>
        </p:nvSpPr>
        <p:spPr/>
        <p:txBody>
          <a:bodyPr>
            <a:normAutofit/>
          </a:bodyPr>
          <a:lstStyle/>
          <a:p>
            <a:pPr lvl="1"/>
            <a:r>
              <a:rPr lang="en-US" dirty="0"/>
              <a:t>Attributes</a:t>
            </a:r>
          </a:p>
          <a:p>
            <a:pPr lvl="2"/>
            <a:r>
              <a:rPr lang="en-US" dirty="0"/>
              <a:t>Id</a:t>
            </a:r>
          </a:p>
          <a:p>
            <a:pPr lvl="2"/>
            <a:r>
              <a:rPr lang="en-US" dirty="0"/>
              <a:t>Name</a:t>
            </a:r>
          </a:p>
          <a:p>
            <a:pPr lvl="1"/>
            <a:r>
              <a:rPr lang="en-US" dirty="0"/>
              <a:t>Constraints</a:t>
            </a:r>
          </a:p>
          <a:p>
            <a:pPr lvl="2"/>
            <a:r>
              <a:rPr lang="en-US" dirty="0"/>
              <a:t>Must own at least one or more Locations</a:t>
            </a:r>
          </a:p>
          <a:p>
            <a:pPr lvl="2"/>
            <a:r>
              <a:rPr lang="en-US" dirty="0"/>
              <a:t>Exists in case this technology expands to include multiple brands</a:t>
            </a:r>
          </a:p>
          <a:p>
            <a:pPr marL="0" indent="0">
              <a:buNone/>
            </a:pPr>
            <a:endParaRPr lang="en-US" dirty="0"/>
          </a:p>
        </p:txBody>
      </p:sp>
    </p:spTree>
    <p:extLst>
      <p:ext uri="{BB962C8B-B14F-4D97-AF65-F5344CB8AC3E}">
        <p14:creationId xmlns:p14="http://schemas.microsoft.com/office/powerpoint/2010/main" val="393257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5AAA-3338-BF7B-9DDB-1D664EF7AEC8}"/>
              </a:ext>
            </a:extLst>
          </p:cNvPr>
          <p:cNvSpPr>
            <a:spLocks noGrp="1"/>
          </p:cNvSpPr>
          <p:nvPr>
            <p:ph type="title"/>
          </p:nvPr>
        </p:nvSpPr>
        <p:spPr/>
        <p:txBody>
          <a:bodyPr/>
          <a:lstStyle/>
          <a:p>
            <a:r>
              <a:rPr lang="en-US" dirty="0"/>
              <a:t>Customer</a:t>
            </a:r>
          </a:p>
        </p:txBody>
      </p:sp>
      <p:sp>
        <p:nvSpPr>
          <p:cNvPr id="3" name="Content Placeholder 2">
            <a:extLst>
              <a:ext uri="{FF2B5EF4-FFF2-40B4-BE49-F238E27FC236}">
                <a16:creationId xmlns:a16="http://schemas.microsoft.com/office/drawing/2014/main" id="{4C4B0F0F-91BF-CF30-EE49-A31382816E61}"/>
              </a:ext>
            </a:extLst>
          </p:cNvPr>
          <p:cNvSpPr>
            <a:spLocks noGrp="1"/>
          </p:cNvSpPr>
          <p:nvPr>
            <p:ph idx="1"/>
          </p:nvPr>
        </p:nvSpPr>
        <p:spPr/>
        <p:txBody>
          <a:bodyPr/>
          <a:lstStyle/>
          <a:p>
            <a:r>
              <a:rPr lang="en-US" dirty="0"/>
              <a:t>Attributes</a:t>
            </a:r>
          </a:p>
          <a:p>
            <a:pPr lvl="1"/>
            <a:r>
              <a:rPr lang="en-US" dirty="0"/>
              <a:t>Id</a:t>
            </a:r>
          </a:p>
          <a:p>
            <a:pPr lvl="1"/>
            <a:r>
              <a:rPr lang="en-US" dirty="0"/>
              <a:t>FirstName</a:t>
            </a:r>
          </a:p>
          <a:p>
            <a:pPr lvl="1"/>
            <a:r>
              <a:rPr lang="en-US" dirty="0" err="1"/>
              <a:t>LastName</a:t>
            </a:r>
            <a:endParaRPr lang="en-US" dirty="0"/>
          </a:p>
          <a:p>
            <a:pPr lvl="1"/>
            <a:r>
              <a:rPr lang="en-US" dirty="0"/>
              <a:t>Phone</a:t>
            </a:r>
          </a:p>
          <a:p>
            <a:pPr lvl="1"/>
            <a:r>
              <a:rPr lang="en-US" dirty="0"/>
              <a:t>Email</a:t>
            </a:r>
          </a:p>
          <a:p>
            <a:r>
              <a:rPr lang="en-US" dirty="0"/>
              <a:t>Constraints</a:t>
            </a:r>
          </a:p>
          <a:p>
            <a:pPr lvl="1"/>
            <a:r>
              <a:rPr lang="en-US" dirty="0"/>
              <a:t>Can have 0 or many Reservations</a:t>
            </a:r>
          </a:p>
        </p:txBody>
      </p:sp>
    </p:spTree>
    <p:extLst>
      <p:ext uri="{BB962C8B-B14F-4D97-AF65-F5344CB8AC3E}">
        <p14:creationId xmlns:p14="http://schemas.microsoft.com/office/powerpoint/2010/main" val="38791468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305</TotalTime>
  <Words>380</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Reservation System</vt:lpstr>
      <vt:lpstr>Project Overview</vt:lpstr>
      <vt:lpstr>Overcoming Challenges</vt:lpstr>
      <vt:lpstr>CheckOverlap Method</vt:lpstr>
      <vt:lpstr>Issues with JSON</vt:lpstr>
      <vt:lpstr>Query Filtering</vt:lpstr>
      <vt:lpstr>Entity Relationship Diagram</vt:lpstr>
      <vt:lpstr>Brand</vt:lpstr>
      <vt:lpstr>Customer</vt:lpstr>
      <vt:lpstr>Location </vt:lpstr>
      <vt:lpstr>Reservation</vt:lpstr>
      <vt:lpstr>Use Cases </vt:lpstr>
      <vt:lpstr>Now for a demonstration…</vt:lpstr>
      <vt:lpstr>Where Do We Go From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Reservation System</dc:title>
  <dc:creator>Luke Parker</dc:creator>
  <cp:lastModifiedBy>Luke Parker</cp:lastModifiedBy>
  <cp:revision>4</cp:revision>
  <dcterms:created xsi:type="dcterms:W3CDTF">2022-05-06T16:19:55Z</dcterms:created>
  <dcterms:modified xsi:type="dcterms:W3CDTF">2022-05-06T21:55:03Z</dcterms:modified>
</cp:coreProperties>
</file>