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1C43B-15BF-4FDB-9628-51B3B1BDFB78}">
  <a:tblStyle styleId="{C5A1C43B-15BF-4FDB-9628-51B3B1BDFB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3c52fa07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3c52fa07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3c52fa07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3c52fa07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3c52fa07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3c52fa07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c52fa07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3c52fa07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3c52fa07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3c52fa07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94fe2b62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94fe2b6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94fe2b6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94fe2b6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4a3efd8e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74a3efd8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94fe2b62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94fe2b6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94fe2b62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94fe2b6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3c52fa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3c52fa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94fe2b62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94fe2b62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94fe2b62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e94fe2b62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94fe2b62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e94fe2b62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4a3efd8e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4a3efd8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94fe2b62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e94fe2b62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3c52fa07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3c52fa0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3c52fa07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3c52fa07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3c52fa0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73c52fa0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3c52fa07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3c52fa07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3c52fa07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3c52fa0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3c52fa07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3c52fa07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3c52fa07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3c52fa07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izardMorpheus/FTC_stPeters_ExampleTeamCode/tree/master"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823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FTC on-bot java coding and best practices</a:t>
            </a:r>
            <a:endParaRPr/>
          </a:p>
          <a:p>
            <a:pPr marL="0" lvl="0" indent="0" algn="ctr" rtl="0">
              <a:spcBef>
                <a:spcPts val="0"/>
              </a:spcBef>
              <a:spcAft>
                <a:spcPts val="0"/>
              </a:spcAft>
              <a:buNone/>
            </a:pPr>
            <a:endParaRPr/>
          </a:p>
          <a:p>
            <a:pPr marL="0" lvl="0" indent="0" algn="ctr" rtl="0">
              <a:spcBef>
                <a:spcPts val="0"/>
              </a:spcBef>
              <a:spcAft>
                <a:spcPts val="0"/>
              </a:spcAft>
              <a:buNone/>
            </a:pPr>
            <a:r>
              <a:rPr lang="en" sz="3688"/>
              <a:t>Buckle in this is a long one</a:t>
            </a:r>
            <a:endParaRPr sz="3688"/>
          </a:p>
          <a:p>
            <a:pPr marL="0" lvl="0" indent="0" algn="ctr" rtl="0">
              <a:spcBef>
                <a:spcPts val="0"/>
              </a:spcBef>
              <a:spcAft>
                <a:spcPts val="0"/>
              </a:spcAft>
              <a:buNone/>
            </a:pPr>
            <a:endParaRPr sz="3688"/>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Branches / if</a:t>
            </a:r>
            <a:endParaRPr/>
          </a:p>
        </p:txBody>
      </p:sp>
      <p:pic>
        <p:nvPicPr>
          <p:cNvPr id="117" name="Google Shape;117;p22"/>
          <p:cNvPicPr preferRelativeResize="0"/>
          <p:nvPr/>
        </p:nvPicPr>
        <p:blipFill>
          <a:blip r:embed="rId3">
            <a:alphaModFix/>
          </a:blip>
          <a:stretch>
            <a:fillRect/>
          </a:stretch>
        </p:blipFill>
        <p:spPr>
          <a:xfrm>
            <a:off x="152400" y="1170125"/>
            <a:ext cx="4546386" cy="3820976"/>
          </a:xfrm>
          <a:prstGeom prst="rect">
            <a:avLst/>
          </a:prstGeom>
          <a:noFill/>
          <a:ln>
            <a:noFill/>
          </a:ln>
        </p:spPr>
      </p:pic>
      <p:pic>
        <p:nvPicPr>
          <p:cNvPr id="118" name="Google Shape;118;p22"/>
          <p:cNvPicPr preferRelativeResize="0"/>
          <p:nvPr/>
        </p:nvPicPr>
        <p:blipFill>
          <a:blip r:embed="rId4">
            <a:alphaModFix/>
          </a:blip>
          <a:stretch>
            <a:fillRect/>
          </a:stretch>
        </p:blipFill>
        <p:spPr>
          <a:xfrm>
            <a:off x="4851186" y="1170125"/>
            <a:ext cx="249322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369775" y="658000"/>
            <a:ext cx="8418000" cy="4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If you have questions about how to do things specific to FTC (like use motors, servos and such) there is tons of documentation online, all you need to do is search it up.</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Pro tip: functions to do things that you want are very likely to be named exactly what you would expect them to be. E.g. to set the power of a motor you use:</a:t>
            </a:r>
            <a:endParaRPr sz="1800">
              <a:solidFill>
                <a:schemeClr val="dk2"/>
              </a:solidFill>
            </a:endParaRPr>
          </a:p>
          <a:p>
            <a:pPr marL="0" lvl="0" indent="0" algn="l" rtl="0">
              <a:spcBef>
                <a:spcPts val="0"/>
              </a:spcBef>
              <a:spcAft>
                <a:spcPts val="0"/>
              </a:spcAft>
              <a:buNone/>
            </a:pPr>
            <a:r>
              <a:rPr lang="en" sz="1800">
                <a:solidFill>
                  <a:schemeClr val="dk2"/>
                </a:solidFill>
              </a:rPr>
              <a:t>	&lt;motorName&gt;.setPower(&lt;powerLevel&gt;);</a:t>
            </a: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41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your IDE and Git repository for your team</a:t>
            </a:r>
            <a:endParaRPr/>
          </a:p>
        </p:txBody>
      </p:sp>
      <p:sp>
        <p:nvSpPr>
          <p:cNvPr id="129" name="Google Shape;129;p24"/>
          <p:cNvSpPr txBox="1"/>
          <p:nvPr/>
        </p:nvSpPr>
        <p:spPr>
          <a:xfrm>
            <a:off x="386100" y="861925"/>
            <a:ext cx="8520600" cy="40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ONE PERSON PER TEAM!!</a:t>
            </a:r>
            <a:endParaRPr>
              <a:solidFill>
                <a:schemeClr val="dk2"/>
              </a:solidFill>
            </a:endParaRPr>
          </a:p>
          <a:p>
            <a:pPr marL="0" lvl="0" indent="0" algn="l" rtl="0">
              <a:spcBef>
                <a:spcPts val="0"/>
              </a:spcBef>
              <a:spcAft>
                <a:spcPts val="0"/>
              </a:spcAft>
              <a:buNone/>
            </a:pPr>
            <a:r>
              <a:rPr lang="en">
                <a:solidFill>
                  <a:schemeClr val="dk2"/>
                </a:solidFill>
              </a:rPr>
              <a:t>Log into GitHub.</a:t>
            </a:r>
            <a:endParaRPr>
              <a:solidFill>
                <a:schemeClr val="dk2"/>
              </a:solidFill>
            </a:endParaRPr>
          </a:p>
          <a:p>
            <a:pPr marL="0" lvl="0" indent="0" algn="l" rtl="0">
              <a:spcBef>
                <a:spcPts val="0"/>
              </a:spcBef>
              <a:spcAft>
                <a:spcPts val="0"/>
              </a:spcAft>
              <a:buNone/>
            </a:pPr>
            <a:r>
              <a:rPr lang="en">
                <a:solidFill>
                  <a:schemeClr val="dk2"/>
                </a:solidFill>
              </a:rPr>
              <a:t>Go here: </a:t>
            </a:r>
            <a:r>
              <a:rPr lang="en" u="sng">
                <a:solidFill>
                  <a:schemeClr val="hlink"/>
                </a:solidFill>
                <a:hlinkClick r:id="rId3"/>
              </a:rPr>
              <a:t>https://github.com/WizardMorpheus/FTC_stPeters_ExampleTeamCode/tree/master</a:t>
            </a:r>
            <a:r>
              <a:rPr lang="en">
                <a:solidFill>
                  <a:schemeClr val="dk2"/>
                </a:solidFill>
              </a:rPr>
              <a:t> </a:t>
            </a:r>
            <a:endParaRPr>
              <a:solidFill>
                <a:schemeClr val="dk2"/>
              </a:solidFill>
            </a:endParaRPr>
          </a:p>
          <a:p>
            <a:pPr marL="0" lvl="0" indent="0" algn="l" rtl="0">
              <a:spcBef>
                <a:spcPts val="0"/>
              </a:spcBef>
              <a:spcAft>
                <a:spcPts val="0"/>
              </a:spcAft>
              <a:buNone/>
            </a:pPr>
            <a:r>
              <a:rPr lang="en">
                <a:solidFill>
                  <a:schemeClr val="dk2"/>
                </a:solidFill>
              </a:rPr>
              <a:t>Click on this button:</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 Change the repository name to something useful like: </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Click create fork.</a:t>
            </a:r>
            <a:endParaRPr>
              <a:solidFill>
                <a:schemeClr val="dk2"/>
              </a:solidFill>
            </a:endParaRPr>
          </a:p>
          <a:p>
            <a:pPr marL="0" lvl="0" indent="0" algn="l" rtl="0">
              <a:spcBef>
                <a:spcPts val="0"/>
              </a:spcBef>
              <a:spcAft>
                <a:spcPts val="0"/>
              </a:spcAft>
              <a:buNone/>
            </a:pPr>
            <a:r>
              <a:rPr lang="en">
                <a:solidFill>
                  <a:schemeClr val="dk2"/>
                </a:solidFill>
              </a:rPr>
              <a:t>The page you are now on should look like the one you were just on, but your username will be on the top left instead of “FIRST-Tech-Challenge”.</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EVERYONE (but preferably one person at a time per team)</a:t>
            </a:r>
            <a:endParaRPr>
              <a:solidFill>
                <a:schemeClr val="dk2"/>
              </a:solidFill>
            </a:endParaRPr>
          </a:p>
          <a:p>
            <a:pPr marL="0" lvl="0" indent="0" algn="l" rtl="0">
              <a:spcBef>
                <a:spcPts val="0"/>
              </a:spcBef>
              <a:spcAft>
                <a:spcPts val="0"/>
              </a:spcAft>
              <a:buNone/>
            </a:pPr>
            <a:r>
              <a:rPr lang="en">
                <a:solidFill>
                  <a:schemeClr val="dk2"/>
                </a:solidFill>
              </a:rPr>
              <a:t>Create a file directory where you would like your code to be. Something useful like:</a:t>
            </a:r>
            <a:endParaRPr>
              <a:solidFill>
                <a:schemeClr val="dk2"/>
              </a:solidFill>
            </a:endParaRPr>
          </a:p>
          <a:p>
            <a:pPr marL="0" lvl="0" indent="457200" algn="l" rtl="0">
              <a:spcBef>
                <a:spcPts val="0"/>
              </a:spcBef>
              <a:spcAft>
                <a:spcPts val="0"/>
              </a:spcAft>
              <a:buNone/>
            </a:pPr>
            <a:r>
              <a:rPr lang="en">
                <a:solidFill>
                  <a:schemeClr val="dk2"/>
                </a:solidFill>
              </a:rPr>
              <a:t>C:\Users\&lt;yourName&gt;\Documents\FTC_team_&lt;yourTeamNumber&gt;</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Now, in the file explorer click on the directory path:  now type “cmd” and hit enter</a:t>
            </a:r>
            <a:endParaRPr>
              <a:solidFill>
                <a:schemeClr val="dk2"/>
              </a:solidFill>
            </a:endParaRPr>
          </a:p>
        </p:txBody>
      </p:sp>
      <p:pic>
        <p:nvPicPr>
          <p:cNvPr id="130" name="Google Shape;130;p24"/>
          <p:cNvPicPr preferRelativeResize="0"/>
          <p:nvPr/>
        </p:nvPicPr>
        <p:blipFill>
          <a:blip r:embed="rId4">
            <a:alphaModFix/>
          </a:blip>
          <a:stretch>
            <a:fillRect/>
          </a:stretch>
        </p:blipFill>
        <p:spPr>
          <a:xfrm>
            <a:off x="2066850" y="1651100"/>
            <a:ext cx="1133425" cy="367325"/>
          </a:xfrm>
          <a:prstGeom prst="rect">
            <a:avLst/>
          </a:prstGeom>
          <a:noFill/>
          <a:ln>
            <a:noFill/>
          </a:ln>
        </p:spPr>
      </p:pic>
      <p:pic>
        <p:nvPicPr>
          <p:cNvPr id="131" name="Google Shape;131;p24"/>
          <p:cNvPicPr preferRelativeResize="0"/>
          <p:nvPr/>
        </p:nvPicPr>
        <p:blipFill>
          <a:blip r:embed="rId5">
            <a:alphaModFix/>
          </a:blip>
          <a:stretch>
            <a:fillRect/>
          </a:stretch>
        </p:blipFill>
        <p:spPr>
          <a:xfrm>
            <a:off x="4778173" y="2018425"/>
            <a:ext cx="1112792" cy="367325"/>
          </a:xfrm>
          <a:prstGeom prst="rect">
            <a:avLst/>
          </a:prstGeom>
          <a:noFill/>
          <a:ln>
            <a:noFill/>
          </a:ln>
        </p:spPr>
      </p:pic>
      <p:pic>
        <p:nvPicPr>
          <p:cNvPr id="132" name="Google Shape;132;p24"/>
          <p:cNvPicPr preferRelativeResize="0"/>
          <p:nvPr/>
        </p:nvPicPr>
        <p:blipFill>
          <a:blip r:embed="rId6">
            <a:alphaModFix/>
          </a:blip>
          <a:stretch>
            <a:fillRect/>
          </a:stretch>
        </p:blipFill>
        <p:spPr>
          <a:xfrm>
            <a:off x="826850" y="4375873"/>
            <a:ext cx="5536213" cy="367325"/>
          </a:xfrm>
          <a:prstGeom prst="rect">
            <a:avLst/>
          </a:prstGeom>
          <a:noFill/>
          <a:ln>
            <a:noFill/>
          </a:ln>
        </p:spPr>
      </p:pic>
      <p:pic>
        <p:nvPicPr>
          <p:cNvPr id="133" name="Google Shape;133;p24"/>
          <p:cNvPicPr preferRelativeResize="0"/>
          <p:nvPr/>
        </p:nvPicPr>
        <p:blipFill>
          <a:blip r:embed="rId7">
            <a:alphaModFix/>
          </a:blip>
          <a:stretch>
            <a:fillRect/>
          </a:stretch>
        </p:blipFill>
        <p:spPr>
          <a:xfrm>
            <a:off x="826850" y="4743200"/>
            <a:ext cx="5536225" cy="28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311700" y="348025"/>
            <a:ext cx="8520600" cy="4221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This will open a Command Prompt that is “aimed” at that file directory:</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to your GitHub repository (repo) and get the link under the code menu:</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back to the cmd and type this command:</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Wait for it to copy and viola, now you have all of that code, on your machine, ready for you to edit.</a:t>
            </a:r>
            <a:endParaRPr sz="1400"/>
          </a:p>
          <a:p>
            <a:pPr marL="0" lvl="0" indent="0" algn="l" rtl="0">
              <a:spcBef>
                <a:spcPts val="1200"/>
              </a:spcBef>
              <a:spcAft>
                <a:spcPts val="1200"/>
              </a:spcAft>
              <a:buNone/>
            </a:pPr>
            <a:endParaRPr sz="1400"/>
          </a:p>
        </p:txBody>
      </p:sp>
      <p:pic>
        <p:nvPicPr>
          <p:cNvPr id="139" name="Google Shape;139;p25"/>
          <p:cNvPicPr preferRelativeResize="0"/>
          <p:nvPr/>
        </p:nvPicPr>
        <p:blipFill>
          <a:blip r:embed="rId3">
            <a:alphaModFix/>
          </a:blip>
          <a:stretch>
            <a:fillRect/>
          </a:stretch>
        </p:blipFill>
        <p:spPr>
          <a:xfrm>
            <a:off x="2497773" y="643200"/>
            <a:ext cx="2293100" cy="690800"/>
          </a:xfrm>
          <a:prstGeom prst="rect">
            <a:avLst/>
          </a:prstGeom>
          <a:noFill/>
          <a:ln>
            <a:noFill/>
          </a:ln>
        </p:spPr>
      </p:pic>
      <p:pic>
        <p:nvPicPr>
          <p:cNvPr id="140" name="Google Shape;140;p25"/>
          <p:cNvPicPr preferRelativeResize="0"/>
          <p:nvPr/>
        </p:nvPicPr>
        <p:blipFill>
          <a:blip r:embed="rId4">
            <a:alphaModFix/>
          </a:blip>
          <a:stretch>
            <a:fillRect/>
          </a:stretch>
        </p:blipFill>
        <p:spPr>
          <a:xfrm>
            <a:off x="2376307" y="1910962"/>
            <a:ext cx="2244475" cy="1321575"/>
          </a:xfrm>
          <a:prstGeom prst="rect">
            <a:avLst/>
          </a:prstGeom>
          <a:noFill/>
          <a:ln>
            <a:noFill/>
          </a:ln>
        </p:spPr>
      </p:pic>
      <p:pic>
        <p:nvPicPr>
          <p:cNvPr id="141" name="Google Shape;141;p25"/>
          <p:cNvPicPr preferRelativeResize="0"/>
          <p:nvPr/>
        </p:nvPicPr>
        <p:blipFill>
          <a:blip r:embed="rId5">
            <a:alphaModFix/>
          </a:blip>
          <a:stretch>
            <a:fillRect/>
          </a:stretch>
        </p:blipFill>
        <p:spPr>
          <a:xfrm>
            <a:off x="1441948" y="3716643"/>
            <a:ext cx="4404750" cy="3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348025"/>
            <a:ext cx="8520600" cy="44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 Android Studio, then hit file, open folder, and open the folder where all of that code is.</a:t>
            </a:r>
            <a:endParaRPr/>
          </a:p>
          <a:p>
            <a:pPr marL="0" lvl="0" indent="0" algn="l" rtl="0">
              <a:spcBef>
                <a:spcPts val="1200"/>
              </a:spcBef>
              <a:spcAft>
                <a:spcPts val="0"/>
              </a:spcAft>
              <a:buNone/>
            </a:pPr>
            <a:r>
              <a:rPr lang="en"/>
              <a:t>Your code goes here:</a:t>
            </a:r>
            <a:endParaRPr/>
          </a:p>
          <a:p>
            <a:pPr marL="0" lvl="0" indent="0" algn="l" rtl="0">
              <a:spcBef>
                <a:spcPts val="1200"/>
              </a:spcBef>
              <a:spcAft>
                <a:spcPts val="0"/>
              </a:spcAft>
              <a:buNone/>
            </a:pPr>
            <a:endParaRPr/>
          </a:p>
          <a:p>
            <a:pPr marL="0" lvl="0" indent="0" algn="l" rtl="0">
              <a:spcBef>
                <a:spcPts val="1200"/>
              </a:spcBef>
              <a:spcAft>
                <a:spcPts val="0"/>
              </a:spcAft>
              <a:buNone/>
            </a:pPr>
            <a:r>
              <a:rPr lang="en"/>
              <a:t>Be neat! Use folders, useful naming conventions and so forth. It WILL help you and your team locate the files you want later.</a:t>
            </a:r>
            <a:endParaRPr/>
          </a:p>
          <a:p>
            <a:pPr marL="0" lvl="0" indent="0" algn="l" rtl="0">
              <a:spcBef>
                <a:spcPts val="1200"/>
              </a:spcBef>
              <a:spcAft>
                <a:spcPts val="0"/>
              </a:spcAft>
              <a:buNone/>
            </a:pPr>
            <a:r>
              <a:rPr lang="en"/>
              <a:t>I would suggest a file structure similar to this: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2648450" y="1259075"/>
            <a:ext cx="2349675" cy="255400"/>
          </a:xfrm>
          <a:prstGeom prst="rect">
            <a:avLst/>
          </a:prstGeom>
          <a:noFill/>
          <a:ln>
            <a:noFill/>
          </a:ln>
        </p:spPr>
      </p:pic>
      <p:pic>
        <p:nvPicPr>
          <p:cNvPr id="148" name="Google Shape;148;p26"/>
          <p:cNvPicPr preferRelativeResize="0"/>
          <p:nvPr/>
        </p:nvPicPr>
        <p:blipFill>
          <a:blip r:embed="rId4">
            <a:alphaModFix/>
          </a:blip>
          <a:stretch>
            <a:fillRect/>
          </a:stretch>
        </p:blipFill>
        <p:spPr>
          <a:xfrm>
            <a:off x="1013269" y="3252625"/>
            <a:ext cx="3852863" cy="714375"/>
          </a:xfrm>
          <a:prstGeom prst="rect">
            <a:avLst/>
          </a:prstGeom>
          <a:noFill/>
          <a:ln>
            <a:noFill/>
          </a:ln>
        </p:spPr>
      </p:pic>
      <p:pic>
        <p:nvPicPr>
          <p:cNvPr id="149" name="Google Shape;149;p26"/>
          <p:cNvPicPr preferRelativeResize="0"/>
          <p:nvPr/>
        </p:nvPicPr>
        <p:blipFill>
          <a:blip r:embed="rId5">
            <a:alphaModFix/>
          </a:blip>
          <a:stretch>
            <a:fillRect/>
          </a:stretch>
        </p:blipFill>
        <p:spPr>
          <a:xfrm>
            <a:off x="4866125" y="3506750"/>
            <a:ext cx="2881800" cy="39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016150" y="214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Welcome to the lecture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56950" y="241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types</a:t>
            </a:r>
            <a:endParaRPr/>
          </a:p>
        </p:txBody>
      </p:sp>
      <p:sp>
        <p:nvSpPr>
          <p:cNvPr id="160" name="Google Shape;160;p28"/>
          <p:cNvSpPr txBox="1">
            <a:spLocks noGrp="1"/>
          </p:cNvSpPr>
          <p:nvPr>
            <p:ph type="body" idx="1"/>
          </p:nvPr>
        </p:nvSpPr>
        <p:spPr>
          <a:xfrm>
            <a:off x="311700" y="781825"/>
            <a:ext cx="8520600" cy="37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types can be thought of as containers for different types of information. These include:</a:t>
            </a:r>
            <a:endParaRPr/>
          </a:p>
          <a:p>
            <a:pPr marL="0" lvl="0" indent="0" algn="l" rtl="0">
              <a:spcBef>
                <a:spcPts val="1200"/>
              </a:spcBef>
              <a:spcAft>
                <a:spcPts val="1200"/>
              </a:spcAft>
              <a:buNone/>
            </a:pPr>
            <a:r>
              <a:rPr lang="en"/>
              <a:t> </a:t>
            </a:r>
            <a:endParaRPr/>
          </a:p>
        </p:txBody>
      </p:sp>
      <p:graphicFrame>
        <p:nvGraphicFramePr>
          <p:cNvPr id="161" name="Google Shape;161;p28"/>
          <p:cNvGraphicFramePr/>
          <p:nvPr/>
        </p:nvGraphicFramePr>
        <p:xfrm>
          <a:off x="688525" y="1590925"/>
          <a:ext cx="6756300" cy="3494380"/>
        </p:xfrm>
        <a:graphic>
          <a:graphicData uri="http://schemas.openxmlformats.org/drawingml/2006/table">
            <a:tbl>
              <a:tblPr>
                <a:noFill/>
                <a:tableStyleId>{C5A1C43B-15BF-4FDB-9628-51B3B1BDFB78}</a:tableStyleId>
              </a:tblPr>
              <a:tblGrid>
                <a:gridCol w="727775">
                  <a:extLst>
                    <a:ext uri="{9D8B030D-6E8A-4147-A177-3AD203B41FA5}">
                      <a16:colId xmlns:a16="http://schemas.microsoft.com/office/drawing/2014/main" val="20000"/>
                    </a:ext>
                  </a:extLst>
                </a:gridCol>
                <a:gridCol w="2413650">
                  <a:extLst>
                    <a:ext uri="{9D8B030D-6E8A-4147-A177-3AD203B41FA5}">
                      <a16:colId xmlns:a16="http://schemas.microsoft.com/office/drawing/2014/main" val="20001"/>
                    </a:ext>
                  </a:extLst>
                </a:gridCol>
                <a:gridCol w="1189000">
                  <a:extLst>
                    <a:ext uri="{9D8B030D-6E8A-4147-A177-3AD203B41FA5}">
                      <a16:colId xmlns:a16="http://schemas.microsoft.com/office/drawing/2014/main" val="20002"/>
                    </a:ext>
                  </a:extLst>
                </a:gridCol>
                <a:gridCol w="2425875">
                  <a:extLst>
                    <a:ext uri="{9D8B030D-6E8A-4147-A177-3AD203B41FA5}">
                      <a16:colId xmlns:a16="http://schemas.microsoft.com/office/drawing/2014/main" val="20003"/>
                    </a:ext>
                  </a:extLst>
                </a:gridCol>
              </a:tblGrid>
              <a:tr h="367125">
                <a:tc>
                  <a:txBody>
                    <a:bodyPr/>
                    <a:lstStyle/>
                    <a:p>
                      <a:pPr marL="0" lvl="0" indent="0" algn="l" rtl="0">
                        <a:spcBef>
                          <a:spcPts val="0"/>
                        </a:spcBef>
                        <a:spcAft>
                          <a:spcPts val="0"/>
                        </a:spcAft>
                        <a:buNone/>
                      </a:pPr>
                      <a:r>
                        <a:rPr lang="en" sz="1200"/>
                        <a:t>Type</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Meaning</a:t>
                      </a:r>
                      <a:endParaRPr sz="1200"/>
                    </a:p>
                  </a:txBody>
                  <a:tcPr marL="91425" marR="91425" marT="91425" marB="91425"/>
                </a:tc>
                <a:tc>
                  <a:txBody>
                    <a:bodyPr/>
                    <a:lstStyle/>
                    <a:p>
                      <a:pPr marL="0" lvl="0" indent="0" algn="l" rtl="0">
                        <a:spcBef>
                          <a:spcPts val="0"/>
                        </a:spcBef>
                        <a:spcAft>
                          <a:spcPts val="0"/>
                        </a:spcAft>
                        <a:buNone/>
                      </a:pPr>
                      <a:r>
                        <a:rPr lang="en" sz="1200"/>
                        <a:t>Size (in java)</a:t>
                      </a:r>
                      <a:endParaRPr sz="1200"/>
                    </a:p>
                  </a:txBody>
                  <a:tcPr marL="91425" marR="91425" marT="91425" marB="91425"/>
                </a:tc>
                <a:tc>
                  <a:txBody>
                    <a:bodyPr/>
                    <a:lstStyle/>
                    <a:p>
                      <a:pPr marL="0" lvl="0" indent="0" algn="l" rtl="0">
                        <a:spcBef>
                          <a:spcPts val="0"/>
                        </a:spcBef>
                        <a:spcAft>
                          <a:spcPts val="0"/>
                        </a:spcAft>
                        <a:buNone/>
                      </a:pPr>
                      <a:r>
                        <a:rPr lang="en" sz="1200"/>
                        <a:t>Examples</a:t>
                      </a:r>
                      <a:endParaRPr sz="1200"/>
                    </a:p>
                  </a:txBody>
                  <a:tcPr marL="91425" marR="91425" marT="91425" marB="91425"/>
                </a:tc>
                <a:extLst>
                  <a:ext uri="{0D108BD9-81ED-4DB2-BD59-A6C34878D82A}">
                    <a16:rowId xmlns:a16="http://schemas.microsoft.com/office/drawing/2014/main" val="10000"/>
                  </a:ext>
                </a:extLst>
              </a:tr>
              <a:tr h="564825">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An integer (whole number)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 1, 56,  2173, -759</a:t>
                      </a:r>
                      <a:endParaRPr sz="1200"/>
                    </a:p>
                  </a:txBody>
                  <a:tcPr marL="91425" marR="91425" marT="91425" marB="91425"/>
                </a:tc>
                <a:extLst>
                  <a:ext uri="{0D108BD9-81ED-4DB2-BD59-A6C34878D82A}">
                    <a16:rowId xmlns:a16="http://schemas.microsoft.com/office/drawing/2014/main" val="10001"/>
                  </a:ext>
                </a:extLst>
              </a:tr>
              <a:tr h="916600">
                <a:tc>
                  <a:txBody>
                    <a:bodyPr/>
                    <a:lstStyle/>
                    <a:p>
                      <a:pPr marL="0" lvl="0" indent="0" algn="l" rtl="0">
                        <a:spcBef>
                          <a:spcPts val="0"/>
                        </a:spcBef>
                        <a:spcAft>
                          <a:spcPts val="0"/>
                        </a:spcAft>
                        <a:buNone/>
                      </a:pPr>
                      <a:r>
                        <a:rPr lang="en" sz="1200"/>
                        <a:t>char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Either, </a:t>
                      </a:r>
                      <a:endParaRPr sz="1200"/>
                    </a:p>
                    <a:p>
                      <a:pPr marL="0" lvl="0" indent="0" algn="l" rtl="0">
                        <a:spcBef>
                          <a:spcPts val="0"/>
                        </a:spcBef>
                        <a:spcAft>
                          <a:spcPts val="0"/>
                        </a:spcAft>
                        <a:buNone/>
                      </a:pPr>
                      <a:r>
                        <a:rPr lang="en" sz="1200"/>
                        <a:t>A character (letter or symbol)</a:t>
                      </a:r>
                      <a:endParaRPr sz="1200"/>
                    </a:p>
                    <a:p>
                      <a:pPr marL="0" lvl="0" indent="0" algn="l" rtl="0">
                        <a:spcBef>
                          <a:spcPts val="0"/>
                        </a:spcBef>
                        <a:spcAft>
                          <a:spcPts val="0"/>
                        </a:spcAft>
                        <a:buNone/>
                      </a:pPr>
                      <a:r>
                        <a:rPr lang="en" sz="1200"/>
                        <a:t>Or,</a:t>
                      </a:r>
                      <a:endParaRPr sz="1200"/>
                    </a:p>
                    <a:p>
                      <a:pPr marL="0" lvl="0" indent="0" algn="l" rtl="0">
                        <a:spcBef>
                          <a:spcPts val="0"/>
                        </a:spcBef>
                        <a:spcAft>
                          <a:spcPts val="0"/>
                        </a:spcAft>
                        <a:buNone/>
                      </a:pPr>
                      <a:r>
                        <a:rPr lang="en" sz="1200"/>
                        <a:t>An integer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2 bytes</a:t>
                      </a:r>
                      <a:endParaRPr sz="1200"/>
                    </a:p>
                  </a:txBody>
                  <a:tcPr marL="91425" marR="91425" marT="91425" marB="91425"/>
                </a:tc>
                <a:tc>
                  <a:txBody>
                    <a:bodyPr/>
                    <a:lstStyle/>
                    <a:p>
                      <a:pPr marL="0" lvl="0" indent="0" algn="l" rtl="0">
                        <a:spcBef>
                          <a:spcPts val="0"/>
                        </a:spcBef>
                        <a:spcAft>
                          <a:spcPts val="0"/>
                        </a:spcAft>
                        <a:buNone/>
                      </a:pPr>
                      <a:r>
                        <a:rPr lang="en" sz="1200"/>
                        <a:t>A, b, p, |, 0, 2, -153, \n (this is a special one)</a:t>
                      </a:r>
                      <a:endParaRPr sz="1200"/>
                    </a:p>
                  </a:txBody>
                  <a:tcPr marL="91425" marR="91425" marT="91425" marB="91425"/>
                </a:tc>
                <a:extLst>
                  <a:ext uri="{0D108BD9-81ED-4DB2-BD59-A6C34878D82A}">
                    <a16:rowId xmlns:a16="http://schemas.microsoft.com/office/drawing/2014/main" val="10002"/>
                  </a:ext>
                </a:extLst>
              </a:tr>
              <a:tr h="367125">
                <a:tc>
                  <a:txBody>
                    <a:bodyPr/>
                    <a:lstStyle/>
                    <a:p>
                      <a:pPr marL="0" lvl="0" indent="0" algn="l" rtl="0">
                        <a:spcBef>
                          <a:spcPts val="0"/>
                        </a:spcBef>
                        <a:spcAft>
                          <a:spcPts val="0"/>
                        </a:spcAft>
                        <a:buNone/>
                      </a:pPr>
                      <a:r>
                        <a:rPr lang="en" sz="1200"/>
                        <a:t>byte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 some languages the same as char (NOT IN JAVA).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1 byte (8 bits)</a:t>
                      </a:r>
                      <a:endParaRPr sz="1200"/>
                    </a:p>
                  </a:txBody>
                  <a:tcPr marL="91425" marR="91425" marT="91425" marB="91425"/>
                </a:tc>
                <a:tc>
                  <a:txBody>
                    <a:bodyPr/>
                    <a:lstStyle/>
                    <a:p>
                      <a:pPr marL="0" lvl="0" indent="0" algn="l" rtl="0">
                        <a:spcBef>
                          <a:spcPts val="0"/>
                        </a:spcBef>
                        <a:spcAft>
                          <a:spcPts val="0"/>
                        </a:spcAft>
                        <a:buNone/>
                      </a:pPr>
                      <a:r>
                        <a:rPr lang="en" sz="1200"/>
                        <a:t>-127, 128, 0, 64, -9</a:t>
                      </a:r>
                      <a:endParaRPr sz="1200"/>
                    </a:p>
                  </a:txBody>
                  <a:tcPr marL="91425" marR="91425" marT="91425" marB="91425"/>
                </a:tc>
                <a:extLst>
                  <a:ext uri="{0D108BD9-81ED-4DB2-BD59-A6C34878D82A}">
                    <a16:rowId xmlns:a16="http://schemas.microsoft.com/office/drawing/2014/main" val="10003"/>
                  </a:ext>
                </a:extLst>
              </a:tr>
              <a:tr h="367125">
                <a:tc>
                  <a:txBody>
                    <a:bodyPr/>
                    <a:lstStyle/>
                    <a:p>
                      <a:pPr marL="0" lvl="0" indent="0" algn="l" rtl="0">
                        <a:spcBef>
                          <a:spcPts val="0"/>
                        </a:spcBef>
                        <a:spcAft>
                          <a:spcPts val="0"/>
                        </a:spcAft>
                        <a:buNone/>
                      </a:pPr>
                      <a:r>
                        <a:rPr lang="en" sz="1200"/>
                        <a:t>float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 floating point (decimal point) number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0.5, 135.54, -29.68</a:t>
                      </a:r>
                      <a:endParaRPr sz="1200"/>
                    </a:p>
                  </a:txBody>
                  <a:tcPr marL="91425" marR="91425" marT="91425" marB="91425"/>
                </a:tc>
                <a:extLst>
                  <a:ext uri="{0D108BD9-81ED-4DB2-BD59-A6C34878D82A}">
                    <a16:rowId xmlns:a16="http://schemas.microsoft.com/office/drawing/2014/main" val="10004"/>
                  </a:ext>
                </a:extLst>
              </a:tr>
              <a:tr h="367125">
                <a:tc>
                  <a:txBody>
                    <a:bodyPr/>
                    <a:lstStyle/>
                    <a:p>
                      <a:pPr marL="0" lvl="0" indent="0" algn="l" rtl="0">
                        <a:spcBef>
                          <a:spcPts val="0"/>
                        </a:spcBef>
                        <a:spcAft>
                          <a:spcPts val="0"/>
                        </a:spcAft>
                        <a:buNone/>
                      </a:pPr>
                      <a:r>
                        <a:rPr lang="en" sz="1200"/>
                        <a:t>double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Twice the accuracy and twice the storage size of float</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8 bytes</a:t>
                      </a:r>
                      <a:endParaRPr sz="1200"/>
                    </a:p>
                  </a:txBody>
                  <a:tcPr marL="91425" marR="91425" marT="91425" marB="91425"/>
                </a:tc>
                <a:tc>
                  <a:txBody>
                    <a:bodyPr/>
                    <a:lstStyle/>
                    <a:p>
                      <a:pPr marL="0" lvl="0" indent="0" algn="l" rtl="0">
                        <a:spcBef>
                          <a:spcPts val="0"/>
                        </a:spcBef>
                        <a:spcAft>
                          <a:spcPts val="0"/>
                        </a:spcAft>
                        <a:buNone/>
                      </a:pPr>
                      <a:r>
                        <a:rPr lang="en" sz="1200"/>
                        <a:t>^^ (larger range)</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a:t>
            </a:r>
            <a:endParaRPr/>
          </a:p>
        </p:txBody>
      </p:sp>
      <p:sp>
        <p:nvSpPr>
          <p:cNvPr id="167" name="Google Shape;167;p29"/>
          <p:cNvSpPr txBox="1">
            <a:spLocks noGrp="1"/>
          </p:cNvSpPr>
          <p:nvPr>
            <p:ph type="body" idx="1"/>
          </p:nvPr>
        </p:nvSpPr>
        <p:spPr>
          <a:xfrm>
            <a:off x="311700" y="849700"/>
            <a:ext cx="8520600" cy="3719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class is a group of variables and functions that should encapsulate and abstract an aspect of your program, to make it more readable, maintainable (debugable) and extensible.</a:t>
            </a:r>
            <a:endParaRPr/>
          </a:p>
          <a:p>
            <a:pPr marL="0" lvl="0" indent="0" algn="l" rtl="0">
              <a:spcBef>
                <a:spcPts val="1200"/>
              </a:spcBef>
              <a:spcAft>
                <a:spcPts val="0"/>
              </a:spcAft>
              <a:buNone/>
            </a:pPr>
            <a:r>
              <a:rPr lang="en"/>
              <a:t>In less big words, this means that a class should provide useful and common functionality that you will use throughout your program, and does not exist otherwise. It should also improve the quality of your code.</a:t>
            </a:r>
            <a:endParaRPr/>
          </a:p>
          <a:p>
            <a:pPr marL="0" lvl="0" indent="0" algn="l" rtl="0">
              <a:spcBef>
                <a:spcPts val="1200"/>
              </a:spcBef>
              <a:spcAft>
                <a:spcPts val="1200"/>
              </a:spcAft>
              <a:buNone/>
            </a:pPr>
            <a:r>
              <a:rPr lang="en"/>
              <a:t>A great example of a class is a ‘String’. These are classes that are normally already present in a languages core. A string is a variable length, immutable (we might come back to that) list of characters (chars), that is regularly used to encapsulate text. A string therefore also has some useful related functions such as: format(), join(), split(), indexOf(), charAt(), and length()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3" name="Google Shape;173;p30"/>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is an interesting language in the way that it uses classes. </a:t>
            </a:r>
            <a:endParaRPr/>
          </a:p>
          <a:p>
            <a:pPr marL="0" lvl="0" indent="0" algn="l" rtl="0">
              <a:spcBef>
                <a:spcPts val="1200"/>
              </a:spcBef>
              <a:spcAft>
                <a:spcPts val="0"/>
              </a:spcAft>
              <a:buNone/>
            </a:pPr>
            <a:r>
              <a:rPr lang="en"/>
              <a:t>Everything (almost) that you implement in java will be within a class. Most other languages aren’t like this. </a:t>
            </a:r>
            <a:endParaRPr/>
          </a:p>
          <a:p>
            <a:pPr marL="0" lvl="0" indent="0" algn="l" rtl="0">
              <a:spcBef>
                <a:spcPts val="1200"/>
              </a:spcBef>
              <a:spcAft>
                <a:spcPts val="0"/>
              </a:spcAft>
              <a:buNone/>
            </a:pPr>
            <a:r>
              <a:rPr lang="en"/>
              <a:t>Unfortunately for you, this means that you will likely be write a lot of code that doesn’t do anything in particular, except tell the computer about what you are about to write code for. </a:t>
            </a:r>
            <a:endParaRPr/>
          </a:p>
          <a:p>
            <a:pPr marL="0" lvl="0" indent="0" algn="l" rtl="0">
              <a:spcBef>
                <a:spcPts val="1200"/>
              </a:spcBef>
              <a:spcAft>
                <a:spcPts val="1200"/>
              </a:spcAft>
              <a:buNone/>
            </a:pPr>
            <a:r>
              <a:rPr lang="en"/>
              <a:t>This type of code is called “boilerplate”. And i have tried to reduce the amount that you will need to write in the github repo.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important terminology you will probably hear me say a LOT.</a:t>
            </a:r>
            <a:endParaRPr/>
          </a:p>
          <a:p>
            <a:pPr marL="0" lvl="0" indent="0" algn="l" rtl="0">
              <a:spcBef>
                <a:spcPts val="1200"/>
              </a:spcBef>
              <a:spcAft>
                <a:spcPts val="0"/>
              </a:spcAft>
              <a:buNone/>
            </a:pPr>
            <a:r>
              <a:rPr lang="en"/>
              <a:t>The code you write for a class acts only as a definition of that class. Some of this code will be inaccessible until you INSTANTIATE an instance of that class. A.k.a you create an instance of a class.</a:t>
            </a:r>
            <a:endParaRPr/>
          </a:p>
          <a:p>
            <a:pPr marL="0" lvl="0" indent="0" algn="l" rtl="0">
              <a:spcBef>
                <a:spcPts val="1200"/>
              </a:spcBef>
              <a:spcAft>
                <a:spcPts val="0"/>
              </a:spcAft>
              <a:buNone/>
            </a:pPr>
            <a:r>
              <a:rPr lang="en"/>
              <a:t>An instance of a class is called an OBJECT. E.g. an instance of a String is a String Object</a:t>
            </a:r>
            <a:endParaRPr/>
          </a:p>
          <a:p>
            <a:pPr marL="0" lvl="0" indent="0" algn="l" rtl="0">
              <a:spcBef>
                <a:spcPts val="1200"/>
              </a:spcBef>
              <a:spcAft>
                <a:spcPts val="0"/>
              </a:spcAft>
              <a:buNone/>
            </a:pPr>
            <a:r>
              <a:rPr lang="en"/>
              <a:t>Objects can be DECLARED, before they are instantiated. E.g. </a:t>
            </a:r>
            <a:endParaRPr/>
          </a:p>
          <a:p>
            <a:pPr marL="0" lvl="0" indent="0" algn="l" rtl="0">
              <a:spcBef>
                <a:spcPts val="1200"/>
              </a:spcBef>
              <a:spcAft>
                <a:spcPts val="1200"/>
              </a:spcAft>
              <a:buNone/>
            </a:pPr>
            <a:endParaRPr/>
          </a:p>
        </p:txBody>
      </p:sp>
      <p:pic>
        <p:nvPicPr>
          <p:cNvPr id="180" name="Google Shape;180;p31"/>
          <p:cNvPicPr preferRelativeResize="0"/>
          <p:nvPr/>
        </p:nvPicPr>
        <p:blipFill>
          <a:blip r:embed="rId3">
            <a:alphaModFix/>
          </a:blip>
          <a:stretch>
            <a:fillRect/>
          </a:stretch>
        </p:blipFill>
        <p:spPr>
          <a:xfrm>
            <a:off x="968873" y="3943248"/>
            <a:ext cx="7065650" cy="96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322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Android studio</a:t>
            </a:r>
            <a:endParaRPr/>
          </a:p>
        </p:txBody>
      </p:sp>
      <p:sp>
        <p:nvSpPr>
          <p:cNvPr id="60" name="Google Shape;60;p14"/>
          <p:cNvSpPr txBox="1">
            <a:spLocks noGrp="1"/>
          </p:cNvSpPr>
          <p:nvPr>
            <p:ph type="body" idx="1"/>
          </p:nvPr>
        </p:nvSpPr>
        <p:spPr>
          <a:xfrm>
            <a:off x="311700" y="1041375"/>
            <a:ext cx="8520600" cy="352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https://developer.android.com/studio</a:t>
            </a:r>
            <a:endParaRPr/>
          </a:p>
          <a:p>
            <a:pPr marL="0" lvl="0" indent="0" algn="l" rtl="0">
              <a:spcBef>
                <a:spcPts val="1200"/>
              </a:spcBef>
              <a:spcAft>
                <a:spcPts val="0"/>
              </a:spcAft>
              <a:buNone/>
            </a:pPr>
            <a:r>
              <a:rPr lang="en"/>
              <a:t>Click this: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Run this: (it will have a slightly different name)</a:t>
            </a:r>
            <a:endParaRPr/>
          </a:p>
          <a:p>
            <a:pPr marL="0" lvl="0" indent="0" algn="l" rtl="0">
              <a:spcBef>
                <a:spcPts val="1200"/>
              </a:spcBef>
              <a:spcAft>
                <a:spcPts val="1200"/>
              </a:spcAft>
              <a:buNone/>
            </a:pPr>
            <a:endParaRPr/>
          </a:p>
        </p:txBody>
      </p:sp>
      <p:pic>
        <p:nvPicPr>
          <p:cNvPr id="61" name="Google Shape;61;p14"/>
          <p:cNvPicPr preferRelativeResize="0"/>
          <p:nvPr/>
        </p:nvPicPr>
        <p:blipFill>
          <a:blip r:embed="rId4">
            <a:alphaModFix/>
          </a:blip>
          <a:stretch>
            <a:fillRect/>
          </a:stretch>
        </p:blipFill>
        <p:spPr>
          <a:xfrm>
            <a:off x="1475849" y="1527650"/>
            <a:ext cx="2027050" cy="2088200"/>
          </a:xfrm>
          <a:prstGeom prst="rect">
            <a:avLst/>
          </a:prstGeom>
          <a:noFill/>
          <a:ln>
            <a:noFill/>
          </a:ln>
        </p:spPr>
      </p:pic>
      <p:pic>
        <p:nvPicPr>
          <p:cNvPr id="62" name="Google Shape;62;p14"/>
          <p:cNvPicPr preferRelativeResize="0"/>
          <p:nvPr/>
        </p:nvPicPr>
        <p:blipFill>
          <a:blip r:embed="rId5">
            <a:alphaModFix/>
          </a:blip>
          <a:stretch>
            <a:fillRect/>
          </a:stretch>
        </p:blipFill>
        <p:spPr>
          <a:xfrm>
            <a:off x="646850" y="3978225"/>
            <a:ext cx="3962400" cy="59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 (last little bit i swear)</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Technically the data types that i showed you earlier are NOT classes. </a:t>
            </a:r>
            <a:endParaRPr/>
          </a:p>
          <a:p>
            <a:pPr marL="0" lvl="0" indent="0" algn="l" rtl="0">
              <a:spcBef>
                <a:spcPts val="1200"/>
              </a:spcBef>
              <a:spcAft>
                <a:spcPts val="0"/>
              </a:spcAft>
              <a:buNone/>
            </a:pPr>
            <a:r>
              <a:rPr lang="en"/>
              <a:t>But as far as you are concerned they are, because they act in the exact same way and do very similar things.</a:t>
            </a:r>
            <a:endParaRPr/>
          </a:p>
          <a:p>
            <a:pPr marL="0" lvl="0" indent="0" algn="l" rtl="0">
              <a:spcBef>
                <a:spcPts val="1200"/>
              </a:spcBef>
              <a:spcAft>
                <a:spcPts val="1200"/>
              </a:spcAft>
              <a:buNone/>
            </a:pPr>
            <a:r>
              <a:rPr lang="en"/>
              <a:t>This is how you will DEFINE a class:</a:t>
            </a:r>
            <a:endParaRPr/>
          </a:p>
        </p:txBody>
      </p:sp>
      <p:pic>
        <p:nvPicPr>
          <p:cNvPr id="187" name="Google Shape;187;p32"/>
          <p:cNvPicPr preferRelativeResize="0"/>
          <p:nvPr/>
        </p:nvPicPr>
        <p:blipFill>
          <a:blip r:embed="rId3">
            <a:alphaModFix/>
          </a:blip>
          <a:stretch>
            <a:fillRect/>
          </a:stretch>
        </p:blipFill>
        <p:spPr>
          <a:xfrm>
            <a:off x="4604700" y="2166925"/>
            <a:ext cx="3520300" cy="2081700"/>
          </a:xfrm>
          <a:prstGeom prst="rect">
            <a:avLst/>
          </a:prstGeom>
          <a:noFill/>
          <a:ln>
            <a:noFill/>
          </a:ln>
        </p:spPr>
      </p:pic>
      <p:sp>
        <p:nvSpPr>
          <p:cNvPr id="188" name="Google Shape;188;p32"/>
          <p:cNvSpPr txBox="1"/>
          <p:nvPr/>
        </p:nvSpPr>
        <p:spPr>
          <a:xfrm>
            <a:off x="341900" y="2833200"/>
            <a:ext cx="4117800" cy="17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I have given a more in depth explanation within the “ExampleUtility” file in the repo.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Please check that out</a:t>
            </a:r>
            <a:endParaRPr sz="18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2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a:t>
            </a:r>
            <a:endParaRPr/>
          </a:p>
        </p:txBody>
      </p:sp>
      <p:sp>
        <p:nvSpPr>
          <p:cNvPr id="194" name="Google Shape;194;p33"/>
          <p:cNvSpPr txBox="1">
            <a:spLocks noGrp="1"/>
          </p:cNvSpPr>
          <p:nvPr>
            <p:ph type="body" idx="1"/>
          </p:nvPr>
        </p:nvSpPr>
        <p:spPr>
          <a:xfrm>
            <a:off x="311700" y="836725"/>
            <a:ext cx="8520600" cy="373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may have seen some examples of code that look something like this:</a:t>
            </a:r>
            <a:endParaRPr/>
          </a:p>
          <a:p>
            <a:pPr marL="0" lvl="0" indent="0" algn="l" rtl="0">
              <a:spcBef>
                <a:spcPts val="1200"/>
              </a:spcBef>
              <a:spcAft>
                <a:spcPts val="0"/>
              </a:spcAft>
              <a:buNone/>
            </a:pPr>
            <a:r>
              <a:rPr lang="en"/>
              <a:t>	person.getAge(), or</a:t>
            </a:r>
            <a:endParaRPr/>
          </a:p>
          <a:p>
            <a:pPr marL="0" lvl="0" indent="0" algn="l" rtl="0">
              <a:spcBef>
                <a:spcPts val="1200"/>
              </a:spcBef>
              <a:spcAft>
                <a:spcPts val="0"/>
              </a:spcAft>
              <a:buNone/>
            </a:pPr>
            <a:r>
              <a:rPr lang="en"/>
              <a:t>	phone.callNumber(“0484675208”)</a:t>
            </a:r>
            <a:endParaRPr/>
          </a:p>
          <a:p>
            <a:pPr marL="0" lvl="0" indent="0" algn="l" rtl="0">
              <a:spcBef>
                <a:spcPts val="1200"/>
              </a:spcBef>
              <a:spcAft>
                <a:spcPts val="0"/>
              </a:spcAft>
              <a:buNone/>
            </a:pPr>
            <a:r>
              <a:rPr lang="en"/>
              <a:t>This is dot syntax.  (syntax is a term that refers to the proper usage of articles like {}, ?, |, &amp;, *, or .) </a:t>
            </a:r>
            <a:endParaRPr/>
          </a:p>
          <a:p>
            <a:pPr marL="0" lvl="0" indent="0" algn="l" rtl="0">
              <a:spcBef>
                <a:spcPts val="1200"/>
              </a:spcBef>
              <a:spcAft>
                <a:spcPts val="1200"/>
              </a:spcAft>
              <a:buNone/>
            </a:pPr>
            <a:r>
              <a:rPr lang="en"/>
              <a:t>Much like how you need to know where to put commas and apostrophes in sentences (which could be referred to as comma or apostrophe syntax), you need to know how and when to use dots.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 cont…</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Dots can be thought of as a way to tell the computer that you are about to do something within a class. </a:t>
            </a:r>
            <a:endParaRPr/>
          </a:p>
          <a:p>
            <a:pPr marL="0" lvl="0" indent="0" algn="l" rtl="0">
              <a:spcBef>
                <a:spcPts val="1200"/>
              </a:spcBef>
              <a:spcAft>
                <a:spcPts val="0"/>
              </a:spcAft>
              <a:buNone/>
            </a:pPr>
            <a:r>
              <a:rPr lang="en"/>
              <a:t>For example, if you define a class, say “MyClass”, and in that class you define a function, say “func()”, in order to run the function “func()” which exists </a:t>
            </a:r>
            <a:r>
              <a:rPr lang="en" i="1"/>
              <a:t>within</a:t>
            </a:r>
            <a:r>
              <a:rPr lang="en"/>
              <a:t> the class “MyClass”, you would use dot syntax like this:</a:t>
            </a:r>
            <a:endParaRPr/>
          </a:p>
          <a:p>
            <a:pPr marL="0" lvl="0" indent="457200" algn="l" rtl="0">
              <a:spcBef>
                <a:spcPts val="1200"/>
              </a:spcBef>
              <a:spcAft>
                <a:spcPts val="0"/>
              </a:spcAft>
              <a:buNone/>
            </a:pPr>
            <a:r>
              <a:rPr lang="en"/>
              <a:t>MyClass.func();</a:t>
            </a:r>
            <a:endParaRPr/>
          </a:p>
          <a:p>
            <a:pPr marL="0" lvl="0" indent="0" algn="l" rtl="0">
              <a:spcBef>
                <a:spcPts val="1200"/>
              </a:spcBef>
              <a:spcAft>
                <a:spcPts val="1200"/>
              </a:spcAft>
              <a:buNone/>
            </a:pPr>
            <a:r>
              <a:rPr lang="en"/>
              <a:t>There are some caveats to how/when you are able to ACCESS functions and variables that are within classes. I’m hoping that I have adequately explained these caveats in the “ExampleUtility” file (it involves the public and private words you saw earlier). If you have any questions, please ask.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Helper functions</a:t>
            </a:r>
            <a:endParaRPr/>
          </a:p>
        </p:txBody>
      </p:sp>
      <p:sp>
        <p:nvSpPr>
          <p:cNvPr id="206" name="Google Shape;206;p35"/>
          <p:cNvSpPr txBox="1">
            <a:spLocks noGrp="1"/>
          </p:cNvSpPr>
          <p:nvPr>
            <p:ph type="body" idx="1"/>
          </p:nvPr>
        </p:nvSpPr>
        <p:spPr>
          <a:xfrm>
            <a:off x="311700" y="1075950"/>
            <a:ext cx="8520600" cy="3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A string is considered a palindrome if it can be read the same way forwards and backwards. Two strings are similar if half or more of their characters match in position and value, and they have the same length. Therefore, two strings are similar palindromes if they are both palindromes and are similar.</a:t>
            </a:r>
            <a:endParaRPr sz="1400"/>
          </a:p>
          <a:p>
            <a:pPr marL="0" lvl="0" indent="0" algn="l" rtl="0">
              <a:spcBef>
                <a:spcPts val="1200"/>
              </a:spcBef>
              <a:spcAft>
                <a:spcPts val="1200"/>
              </a:spcAft>
              <a:buNone/>
            </a:pPr>
            <a:r>
              <a:rPr lang="en" sz="1300"/>
              <a:t>This:                                                                                            is better than this:</a:t>
            </a:r>
            <a:endParaRPr sz="1300"/>
          </a:p>
        </p:txBody>
      </p:sp>
      <p:pic>
        <p:nvPicPr>
          <p:cNvPr id="207" name="Google Shape;207;p35"/>
          <p:cNvPicPr preferRelativeResize="0"/>
          <p:nvPr/>
        </p:nvPicPr>
        <p:blipFill>
          <a:blip r:embed="rId3">
            <a:alphaModFix/>
          </a:blip>
          <a:stretch>
            <a:fillRect/>
          </a:stretch>
        </p:blipFill>
        <p:spPr>
          <a:xfrm>
            <a:off x="589750" y="2315900"/>
            <a:ext cx="3093176" cy="2827600"/>
          </a:xfrm>
          <a:prstGeom prst="rect">
            <a:avLst/>
          </a:prstGeom>
          <a:noFill/>
          <a:ln>
            <a:noFill/>
          </a:ln>
        </p:spPr>
      </p:pic>
      <p:sp>
        <p:nvSpPr>
          <p:cNvPr id="208" name="Google Shape;208;p35"/>
          <p:cNvSpPr txBox="1"/>
          <p:nvPr/>
        </p:nvSpPr>
        <p:spPr>
          <a:xfrm>
            <a:off x="4165550" y="505150"/>
            <a:ext cx="37257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dk2"/>
                </a:solidFill>
              </a:rPr>
              <a:t>“No function should be more than 100 lines”</a:t>
            </a:r>
            <a:endParaRPr sz="1800">
              <a:solidFill>
                <a:schemeClr val="dk2"/>
              </a:solidFill>
            </a:endParaRPr>
          </a:p>
        </p:txBody>
      </p:sp>
      <p:pic>
        <p:nvPicPr>
          <p:cNvPr id="209" name="Google Shape;209;p35"/>
          <p:cNvPicPr preferRelativeResize="0"/>
          <p:nvPr/>
        </p:nvPicPr>
        <p:blipFill>
          <a:blip r:embed="rId4">
            <a:alphaModFix/>
          </a:blip>
          <a:stretch>
            <a:fillRect/>
          </a:stretch>
        </p:blipFill>
        <p:spPr>
          <a:xfrm>
            <a:off x="4995750" y="2315900"/>
            <a:ext cx="2809461" cy="2827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Important remarks</a:t>
            </a:r>
            <a:endParaRPr dirty="0"/>
          </a:p>
        </p:txBody>
      </p:sp>
      <p:sp>
        <p:nvSpPr>
          <p:cNvPr id="215" name="Google Shape;215;p36"/>
          <p:cNvSpPr txBox="1">
            <a:spLocks noGrp="1"/>
          </p:cNvSpPr>
          <p:nvPr>
            <p:ph type="body" idx="1"/>
          </p:nvPr>
        </p:nvSpPr>
        <p:spPr>
          <a:xfrm>
            <a:off x="311700" y="857250"/>
            <a:ext cx="8520600" cy="3711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Functions can also be called methods.</a:t>
            </a:r>
            <a:endParaRPr dirty="0"/>
          </a:p>
          <a:p>
            <a:pPr marL="0" lvl="0" indent="0" algn="l" rtl="0">
              <a:spcBef>
                <a:spcPts val="1200"/>
              </a:spcBef>
              <a:spcAft>
                <a:spcPts val="0"/>
              </a:spcAft>
              <a:buNone/>
            </a:pPr>
            <a:r>
              <a:rPr lang="en" dirty="0"/>
              <a:t>From now on, google is you best friend. If you don’t know how to, or whether you can do something with a class or otherwise, look it up, the information age is incredible like that. If you can’t understand what the internet is telling you or can’t find the right information, just ask, please. It is not your fault and you should not feel bad for not being able to figure stuff out, programming can be very hard and diving in is a monumental task, well done.</a:t>
            </a:r>
            <a:endParaRPr dirty="0"/>
          </a:p>
          <a:p>
            <a:pPr marL="0" lvl="0" indent="0" algn="l" rtl="0">
              <a:spcBef>
                <a:spcPts val="1200"/>
              </a:spcBef>
              <a:spcAft>
                <a:spcPts val="0"/>
              </a:spcAft>
              <a:buNone/>
            </a:pPr>
            <a:r>
              <a:rPr lang="en" dirty="0"/>
              <a:t>Programming is the same as any other discipline, it is not a dark art known to the few, but it will require you to practice and actively research to get better at it.</a:t>
            </a:r>
            <a:endParaRPr dirty="0"/>
          </a:p>
          <a:p>
            <a:pPr marL="0" lvl="0" indent="0" algn="l" rtl="0">
              <a:spcBef>
                <a:spcPts val="1200"/>
              </a:spcBef>
              <a:spcAft>
                <a:spcPts val="0"/>
              </a:spcAft>
              <a:buNone/>
            </a:pPr>
            <a:r>
              <a:rPr lang="en" dirty="0"/>
              <a:t>I will be updating the github repo. Not all the information you will need is on there yet, but i will do my best to add more and more examples and explanations into it.</a:t>
            </a:r>
            <a:endParaRPr dirty="0"/>
          </a:p>
          <a:p>
            <a:pPr marL="0" lvl="0" indent="0" algn="l" rtl="0">
              <a:spcBef>
                <a:spcPts val="1200"/>
              </a:spcBef>
              <a:spcAft>
                <a:spcPts val="0"/>
              </a:spcAft>
              <a:buNone/>
            </a:pPr>
            <a:r>
              <a:rPr lang="en" dirty="0"/>
              <a:t>The FTC starter code comes with a plethora of examples for how to use their classes. These exist under “FtcRobotController/src/main/java/org/firstinspires/ftc/robotcontroller/external/samples”, or (in android studio)</a:t>
            </a:r>
            <a:endParaRPr dirty="0"/>
          </a:p>
          <a:p>
            <a:pPr marL="0" lvl="0" indent="0" algn="l" rtl="0">
              <a:spcBef>
                <a:spcPts val="1200"/>
              </a:spcBef>
              <a:spcAft>
                <a:spcPts val="1200"/>
              </a:spcAft>
              <a:buNone/>
            </a:pPr>
            <a:r>
              <a:rPr lang="en" dirty="0"/>
              <a:t>“FtcRobotController/java/org.firstinspires.ftc.robotcontroller/external.sampes”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8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a:t>
            </a:r>
            <a:endParaRPr/>
          </a:p>
        </p:txBody>
      </p:sp>
      <p:sp>
        <p:nvSpPr>
          <p:cNvPr id="68" name="Google Shape;68;p15"/>
          <p:cNvSpPr txBox="1">
            <a:spLocks noGrp="1"/>
          </p:cNvSpPr>
          <p:nvPr>
            <p:ph type="body" idx="1"/>
          </p:nvPr>
        </p:nvSpPr>
        <p:spPr>
          <a:xfrm>
            <a:off x="311700" y="870900"/>
            <a:ext cx="8520600" cy="3698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Go here: </a:t>
            </a:r>
            <a:r>
              <a:rPr lang="en" u="sng">
                <a:solidFill>
                  <a:schemeClr val="hlink"/>
                </a:solidFill>
                <a:hlinkClick r:id="rId3"/>
              </a:rPr>
              <a:t>https://git-scm.com/download/win</a:t>
            </a:r>
            <a:endParaRPr/>
          </a:p>
          <a:p>
            <a:pPr marL="0" lvl="0" indent="0" algn="l" rtl="0">
              <a:spcBef>
                <a:spcPts val="1200"/>
              </a:spcBef>
              <a:spcAft>
                <a:spcPts val="0"/>
              </a:spcAft>
              <a:buNone/>
            </a:pPr>
            <a:r>
              <a:rPr lang="en"/>
              <a:t>Click this: </a:t>
            </a:r>
            <a:endParaRPr/>
          </a:p>
          <a:p>
            <a:pPr marL="0" lvl="0" indent="0" algn="l" rtl="0">
              <a:spcBef>
                <a:spcPts val="1200"/>
              </a:spcBef>
              <a:spcAft>
                <a:spcPts val="0"/>
              </a:spcAft>
              <a:buNone/>
            </a:pPr>
            <a:r>
              <a:rPr lang="en"/>
              <a:t>Run this:</a:t>
            </a:r>
            <a:endParaRPr/>
          </a:p>
          <a:p>
            <a:pPr marL="0" lvl="0" indent="0" algn="l" rtl="0">
              <a:spcBef>
                <a:spcPts val="1200"/>
              </a:spcBef>
              <a:spcAft>
                <a:spcPts val="0"/>
              </a:spcAft>
              <a:buNone/>
            </a:pPr>
            <a:r>
              <a:rPr lang="en"/>
              <a:t>Click next a bunch of times. Then click install when it appears.</a:t>
            </a:r>
            <a:endParaRPr/>
          </a:p>
          <a:p>
            <a:pPr marL="0" lvl="0" indent="0" algn="l" rtl="0">
              <a:spcBef>
                <a:spcPts val="1200"/>
              </a:spcBef>
              <a:spcAft>
                <a:spcPts val="0"/>
              </a:spcAft>
              <a:buNone/>
            </a:pPr>
            <a:r>
              <a:rPr lang="en"/>
              <a:t>Press the windows key and type “cmd”, hit enter.</a:t>
            </a:r>
            <a:endParaRPr/>
          </a:p>
          <a:p>
            <a:pPr marL="0" lvl="0" indent="0" algn="l" rtl="0">
              <a:spcBef>
                <a:spcPts val="1200"/>
              </a:spcBef>
              <a:spcAft>
                <a:spcPts val="0"/>
              </a:spcAft>
              <a:buNone/>
            </a:pPr>
            <a:r>
              <a:rPr lang="en"/>
              <a:t>Copy the following commands and run them in the Command prompt (replace with your details):</a:t>
            </a:r>
            <a:endParaRPr/>
          </a:p>
          <a:p>
            <a:pPr marL="0" lvl="0" indent="0" algn="l" rtl="0">
              <a:spcBef>
                <a:spcPts val="1200"/>
              </a:spcBef>
              <a:spcAft>
                <a:spcPts val="0"/>
              </a:spcAft>
              <a:buNone/>
            </a:pPr>
            <a:r>
              <a:rPr lang="en" sz="1000">
                <a:solidFill>
                  <a:srgbClr val="333333"/>
                </a:solidFill>
                <a:highlight>
                  <a:srgbClr val="EEEEEE"/>
                </a:highlight>
              </a:rPr>
              <a:t>git config --global user.name "John Doe" </a:t>
            </a:r>
            <a:endParaRPr sz="1000">
              <a:solidFill>
                <a:srgbClr val="333333"/>
              </a:solidFill>
              <a:highlight>
                <a:srgbClr val="EEEEEE"/>
              </a:highlight>
            </a:endParaRPr>
          </a:p>
          <a:p>
            <a:pPr marL="25400" marR="25400" lvl="0" indent="0" algn="l" rtl="0">
              <a:lnSpc>
                <a:spcPct val="113400"/>
              </a:lnSpc>
              <a:spcBef>
                <a:spcPts val="1200"/>
              </a:spcBef>
              <a:spcAft>
                <a:spcPts val="0"/>
              </a:spcAft>
              <a:buClr>
                <a:schemeClr val="dk1"/>
              </a:buClr>
              <a:buSzPct val="110000"/>
              <a:buFont typeface="Arial"/>
              <a:buNone/>
            </a:pPr>
            <a:r>
              <a:rPr lang="en" sz="1000">
                <a:solidFill>
                  <a:srgbClr val="333333"/>
                </a:solidFill>
                <a:highlight>
                  <a:srgbClr val="EEEEEE"/>
                </a:highlight>
              </a:rPr>
              <a:t>git config --global user.email johndoe@example.com</a:t>
            </a:r>
            <a:endParaRPr sz="1000">
              <a:solidFill>
                <a:srgbClr val="333333"/>
              </a:solidFill>
              <a:highlight>
                <a:srgbClr val="EEEEEE"/>
              </a:highlight>
            </a:endParaRPr>
          </a:p>
          <a:p>
            <a:pPr marL="0" lvl="0" indent="0" algn="l" rtl="0">
              <a:spcBef>
                <a:spcPts val="800"/>
              </a:spcBef>
              <a:spcAft>
                <a:spcPts val="0"/>
              </a:spcAft>
              <a:buNone/>
            </a:pPr>
            <a:r>
              <a:rPr lang="en"/>
              <a:t>From now on you can mostly ignore the git commands, your IDE (android studio) and GitHub will handle all of it for you (how helpful :)).</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4">
            <a:alphaModFix/>
          </a:blip>
          <a:stretch>
            <a:fillRect/>
          </a:stretch>
        </p:blipFill>
        <p:spPr>
          <a:xfrm>
            <a:off x="1375975" y="1311800"/>
            <a:ext cx="1994656" cy="269700"/>
          </a:xfrm>
          <a:prstGeom prst="rect">
            <a:avLst/>
          </a:prstGeom>
          <a:noFill/>
          <a:ln>
            <a:noFill/>
          </a:ln>
        </p:spPr>
      </p:pic>
      <p:pic>
        <p:nvPicPr>
          <p:cNvPr id="70" name="Google Shape;70;p15"/>
          <p:cNvPicPr preferRelativeResize="0"/>
          <p:nvPr/>
        </p:nvPicPr>
        <p:blipFill>
          <a:blip r:embed="rId5">
            <a:alphaModFix/>
          </a:blip>
          <a:stretch>
            <a:fillRect/>
          </a:stretch>
        </p:blipFill>
        <p:spPr>
          <a:xfrm>
            <a:off x="1335175" y="1687000"/>
            <a:ext cx="1348500" cy="2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GitHub</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https://github.com/</a:t>
            </a:r>
            <a:endParaRPr/>
          </a:p>
          <a:p>
            <a:pPr marL="0" lvl="0" indent="0" algn="l" rtl="0">
              <a:spcBef>
                <a:spcPts val="1200"/>
              </a:spcBef>
              <a:spcAft>
                <a:spcPts val="0"/>
              </a:spcAft>
              <a:buNone/>
            </a:pPr>
            <a:r>
              <a:rPr lang="en"/>
              <a:t>Click sign up and follow the prompts.</a:t>
            </a:r>
            <a:endParaRPr/>
          </a:p>
          <a:p>
            <a:pPr marL="0" lvl="0" indent="0" algn="l" rtl="0">
              <a:spcBef>
                <a:spcPts val="1200"/>
              </a:spcBef>
              <a:spcAft>
                <a:spcPts val="0"/>
              </a:spcAft>
              <a:buNone/>
            </a:pPr>
            <a:r>
              <a:rPr lang="en"/>
              <a:t>Make sure to make your password memorable to you and secure (you will need to remember it) </a:t>
            </a:r>
            <a:br>
              <a:rPr lang="en"/>
            </a:br>
            <a:r>
              <a:rPr lang="en"/>
              <a:t>USE THE SAME EMAIL AS YOU DID FOR GIT.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no stress</a:t>
            </a:r>
            <a:endParaRPr/>
          </a:p>
        </p:txBody>
      </p:sp>
      <p:sp>
        <p:nvSpPr>
          <p:cNvPr id="82" name="Google Shape;82;p17"/>
          <p:cNvSpPr txBox="1">
            <a:spLocks noGrp="1"/>
          </p:cNvSpPr>
          <p:nvPr>
            <p:ph type="body" idx="1"/>
          </p:nvPr>
        </p:nvSpPr>
        <p:spPr>
          <a:xfrm>
            <a:off x="311700" y="1152475"/>
            <a:ext cx="8520600" cy="876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00"/>
              <a:t>Text coding is incredibly similar to block coding (just with a bunch of extra boilerplate)</a:t>
            </a:r>
            <a:endParaRPr sz="1700"/>
          </a:p>
          <a:p>
            <a:pPr marL="0" lvl="0" indent="0" algn="l" rtl="0">
              <a:spcBef>
                <a:spcPts val="1200"/>
              </a:spcBef>
              <a:spcAft>
                <a:spcPts val="1200"/>
              </a:spcAft>
              <a:buNone/>
            </a:pPr>
            <a:r>
              <a:rPr lang="en" sz="1700"/>
              <a:t>Block:                                                                   Java:</a:t>
            </a:r>
            <a:endParaRPr sz="1700"/>
          </a:p>
        </p:txBody>
      </p:sp>
      <p:pic>
        <p:nvPicPr>
          <p:cNvPr id="83" name="Google Shape;83;p17"/>
          <p:cNvPicPr preferRelativeResize="0"/>
          <p:nvPr/>
        </p:nvPicPr>
        <p:blipFill>
          <a:blip r:embed="rId3">
            <a:alphaModFix/>
          </a:blip>
          <a:stretch>
            <a:fillRect/>
          </a:stretch>
        </p:blipFill>
        <p:spPr>
          <a:xfrm>
            <a:off x="103450" y="2074825"/>
            <a:ext cx="4556661" cy="2810225"/>
          </a:xfrm>
          <a:prstGeom prst="rect">
            <a:avLst/>
          </a:prstGeom>
          <a:noFill/>
          <a:ln>
            <a:noFill/>
          </a:ln>
        </p:spPr>
      </p:pic>
      <p:pic>
        <p:nvPicPr>
          <p:cNvPr id="84" name="Google Shape;84;p17"/>
          <p:cNvPicPr preferRelativeResize="0"/>
          <p:nvPr/>
        </p:nvPicPr>
        <p:blipFill>
          <a:blip r:embed="rId4">
            <a:alphaModFix/>
          </a:blip>
          <a:stretch>
            <a:fillRect/>
          </a:stretch>
        </p:blipFill>
        <p:spPr>
          <a:xfrm>
            <a:off x="5587400" y="1514575"/>
            <a:ext cx="2946366" cy="3628926"/>
          </a:xfrm>
          <a:prstGeom prst="rect">
            <a:avLst/>
          </a:prstGeom>
          <a:noFill/>
          <a:ln>
            <a:noFill/>
          </a:ln>
        </p:spPr>
      </p:pic>
      <p:sp>
        <p:nvSpPr>
          <p:cNvPr id="2" name="Rectangle 1">
            <a:extLst>
              <a:ext uri="{FF2B5EF4-FFF2-40B4-BE49-F238E27FC236}">
                <a16:creationId xmlns:a16="http://schemas.microsoft.com/office/drawing/2014/main" id="{C3A4D78C-D1CB-A778-CA5B-39ABAF69B488}"/>
              </a:ext>
            </a:extLst>
          </p:cNvPr>
          <p:cNvSpPr/>
          <p:nvPr/>
        </p:nvSpPr>
        <p:spPr>
          <a:xfrm>
            <a:off x="243239" y="2207172"/>
            <a:ext cx="4328761" cy="2491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BC6A56BE-D9BB-F9A0-98FC-D1551134CE46}"/>
              </a:ext>
            </a:extLst>
          </p:cNvPr>
          <p:cNvSpPr/>
          <p:nvPr/>
        </p:nvSpPr>
        <p:spPr>
          <a:xfrm>
            <a:off x="6070331" y="3991025"/>
            <a:ext cx="2159269" cy="10224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478550"/>
            <a:ext cx="8520600" cy="40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Block coding is helpful because it does all of the background stuff for you. You don’t need to worry about initialization, API or interfacing.</a:t>
            </a:r>
            <a:endParaRPr sz="1500" dirty="0"/>
          </a:p>
          <a:p>
            <a:pPr marL="0" lvl="0" indent="0" algn="l" rtl="0">
              <a:spcBef>
                <a:spcPts val="1200"/>
              </a:spcBef>
              <a:spcAft>
                <a:spcPts val="0"/>
              </a:spcAft>
              <a:buNone/>
            </a:pPr>
            <a:endParaRPr sz="1500" dirty="0"/>
          </a:p>
          <a:p>
            <a:pPr marL="0" lvl="0" indent="0" algn="l" rtl="0">
              <a:spcBef>
                <a:spcPts val="1200"/>
              </a:spcBef>
              <a:spcAft>
                <a:spcPts val="0"/>
              </a:spcAft>
              <a:buNone/>
            </a:pPr>
            <a:r>
              <a:rPr lang="en" sz="1500" dirty="0"/>
              <a:t>Text coding is is strict because it forces you to do this yourself.</a:t>
            </a:r>
            <a:endParaRPr sz="1500" dirty="0"/>
          </a:p>
          <a:p>
            <a:pPr marL="0" lvl="0" indent="0" algn="l" rtl="0">
              <a:spcBef>
                <a:spcPts val="1200"/>
              </a:spcBef>
              <a:spcAft>
                <a:spcPts val="1200"/>
              </a:spcAft>
              <a:buNone/>
            </a:pPr>
            <a:r>
              <a:rPr lang="en" sz="1500" dirty="0"/>
              <a:t>HOWEVER, this means that text coding can be far more flexible and allows you to do far more complex operations without cluttering your </a:t>
            </a:r>
            <a:r>
              <a:rPr lang="en" sz="1500"/>
              <a:t>workspace nearly as </a:t>
            </a:r>
            <a:r>
              <a:rPr lang="en" sz="1500" dirty="0"/>
              <a:t>much.</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52475" y="86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OpMode file setup/boilerplate</a:t>
            </a:r>
            <a:endParaRPr/>
          </a:p>
        </p:txBody>
      </p:sp>
      <p:sp>
        <p:nvSpPr>
          <p:cNvPr id="95" name="Google Shape;95;p19"/>
          <p:cNvSpPr txBox="1"/>
          <p:nvPr/>
        </p:nvSpPr>
        <p:spPr>
          <a:xfrm>
            <a:off x="179475" y="783075"/>
            <a:ext cx="42198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package </a:t>
            </a:r>
            <a:r>
              <a:rPr lang="en" sz="700">
                <a:solidFill>
                  <a:srgbClr val="A9B7C6"/>
                </a:solidFill>
                <a:highlight>
                  <a:schemeClr val="lt1"/>
                </a:highlight>
                <a:latin typeface="Courier New"/>
                <a:ea typeface="Courier New"/>
                <a:cs typeface="Courier New"/>
                <a:sym typeface="Courier New"/>
              </a:rPr>
              <a:t>org.firstinspires.ftc.teamcode.Sarters</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import </a:t>
            </a:r>
            <a:r>
              <a:rPr lang="en" sz="700">
                <a:solidFill>
                  <a:srgbClr val="A9B7C6"/>
                </a:solidFill>
                <a:highlight>
                  <a:schemeClr val="lt1"/>
                </a:highlight>
                <a:latin typeface="Courier New"/>
                <a:ea typeface="Courier New"/>
                <a:cs typeface="Courier New"/>
                <a:sym typeface="Courier New"/>
              </a:rPr>
              <a:t>com.qualcomm.robotcore.eventloop.opmode.</a:t>
            </a:r>
            <a:r>
              <a:rPr lang="en" sz="700">
                <a:solidFill>
                  <a:srgbClr val="BBB529"/>
                </a:solidFill>
                <a:highlight>
                  <a:schemeClr val="lt1"/>
                </a:highlight>
                <a:latin typeface="Courier New"/>
                <a:ea typeface="Courier New"/>
                <a:cs typeface="Courier New"/>
                <a:sym typeface="Courier New"/>
              </a:rPr>
              <a:t>TeleOp</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import </a:t>
            </a:r>
            <a:r>
              <a:rPr lang="en" sz="700">
                <a:solidFill>
                  <a:srgbClr val="A9B7C6"/>
                </a:solidFill>
                <a:highlight>
                  <a:schemeClr val="lt1"/>
                </a:highlight>
                <a:latin typeface="Courier New"/>
                <a:ea typeface="Courier New"/>
                <a:cs typeface="Courier New"/>
                <a:sym typeface="Courier New"/>
              </a:rPr>
              <a:t>com.qualcomm.robotcore.eventloop.opmode.OpMode</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@TeleOp </a:t>
            </a:r>
            <a:r>
              <a:rPr lang="en" sz="700">
                <a:solidFill>
                  <a:srgbClr val="A9B7C6"/>
                </a:solidFill>
                <a:highlight>
                  <a:schemeClr val="lt1"/>
                </a:highlight>
                <a:latin typeface="Courier New"/>
                <a:ea typeface="Courier New"/>
                <a:cs typeface="Courier New"/>
                <a:sym typeface="Courier New"/>
              </a:rPr>
              <a:t>(group = </a:t>
            </a:r>
            <a:r>
              <a:rPr lang="en" sz="700">
                <a:solidFill>
                  <a:srgbClr val="6A8759"/>
                </a:solidFill>
                <a:highlight>
                  <a:schemeClr val="lt1"/>
                </a:highlight>
                <a:latin typeface="Courier New"/>
                <a:ea typeface="Courier New"/>
                <a:cs typeface="Courier New"/>
                <a:sym typeface="Courier New"/>
              </a:rPr>
              <a:t>"Starters"</a:t>
            </a:r>
            <a:r>
              <a:rPr lang="en" sz="700">
                <a:solidFill>
                  <a:srgbClr val="CC7832"/>
                </a:solidFill>
                <a:highlight>
                  <a:schemeClr val="lt1"/>
                </a:highlight>
                <a:latin typeface="Courier New"/>
                <a:ea typeface="Courier New"/>
                <a:cs typeface="Courier New"/>
                <a:sym typeface="Courier New"/>
              </a:rPr>
              <a:t>, </a:t>
            </a:r>
            <a:r>
              <a:rPr lang="en" sz="700">
                <a:solidFill>
                  <a:srgbClr val="A9B7C6"/>
                </a:solidFill>
                <a:highlight>
                  <a:schemeClr val="lt1"/>
                </a:highlight>
                <a:latin typeface="Courier New"/>
                <a:ea typeface="Courier New"/>
                <a:cs typeface="Courier New"/>
                <a:sym typeface="Courier New"/>
              </a:rPr>
              <a:t>name = </a:t>
            </a:r>
            <a:r>
              <a:rPr lang="en" sz="700">
                <a:solidFill>
                  <a:srgbClr val="6A8759"/>
                </a:solidFill>
                <a:highlight>
                  <a:schemeClr val="lt1"/>
                </a:highlight>
                <a:latin typeface="Courier New"/>
                <a:ea typeface="Courier New"/>
                <a:cs typeface="Courier New"/>
                <a:sym typeface="Courier New"/>
              </a:rPr>
              <a:t>"AutoStarter"</a:t>
            </a:r>
            <a:r>
              <a:rPr lang="en" sz="700">
                <a:solidFill>
                  <a:srgbClr val="A9B7C6"/>
                </a:solidFill>
                <a:highlight>
                  <a:schemeClr val="lt1"/>
                </a:highlight>
                <a:latin typeface="Courier New"/>
                <a:ea typeface="Courier New"/>
                <a:cs typeface="Courier New"/>
                <a:sym typeface="Courier New"/>
              </a:rPr>
              <a:t>)</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public class </a:t>
            </a:r>
            <a:r>
              <a:rPr lang="en" sz="700">
                <a:solidFill>
                  <a:srgbClr val="A9B7C6"/>
                </a:solidFill>
                <a:highlight>
                  <a:schemeClr val="lt1"/>
                </a:highlight>
                <a:latin typeface="Courier New"/>
                <a:ea typeface="Courier New"/>
                <a:cs typeface="Courier New"/>
                <a:sym typeface="Courier New"/>
              </a:rPr>
              <a:t>TeleOpStart </a:t>
            </a:r>
            <a:r>
              <a:rPr lang="en" sz="700">
                <a:solidFill>
                  <a:srgbClr val="CC7832"/>
                </a:solidFill>
                <a:highlight>
                  <a:schemeClr val="lt1"/>
                </a:highlight>
                <a:latin typeface="Courier New"/>
                <a:ea typeface="Courier New"/>
                <a:cs typeface="Courier New"/>
                <a:sym typeface="Courier New"/>
              </a:rPr>
              <a:t>extends </a:t>
            </a:r>
            <a:r>
              <a:rPr lang="en" sz="700">
                <a:solidFill>
                  <a:srgbClr val="A9B7C6"/>
                </a:solidFill>
                <a:highlight>
                  <a:schemeClr val="lt1"/>
                </a:highlight>
                <a:latin typeface="Courier New"/>
                <a:ea typeface="Courier New"/>
                <a:cs typeface="Courier New"/>
                <a:sym typeface="Courier New"/>
              </a:rPr>
              <a:t>OpMode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define the motors, servos, sensors and so forth that you will use throughout your OpMode here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remember to import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where you should initialise all of your variables you just defined, this is what runs</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when you press the init button</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r>
              <a:rPr lang="en" sz="700">
                <a:solidFill>
                  <a:srgbClr val="BBB529"/>
                </a:solidFill>
                <a:highlight>
                  <a:schemeClr val="lt1"/>
                </a:highlight>
                <a:latin typeface="Courier New"/>
                <a:ea typeface="Courier New"/>
                <a:cs typeface="Courier New"/>
                <a:sym typeface="Courier New"/>
              </a:rPr>
              <a:t>@Override</a:t>
            </a:r>
            <a:endParaRPr sz="700">
              <a:solidFill>
                <a:srgbClr val="BBB529"/>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   </a:t>
            </a:r>
            <a:r>
              <a:rPr lang="en" sz="700">
                <a:solidFill>
                  <a:srgbClr val="CC7832"/>
                </a:solidFill>
                <a:highlight>
                  <a:schemeClr val="lt1"/>
                </a:highlight>
                <a:latin typeface="Courier New"/>
                <a:ea typeface="Courier New"/>
                <a:cs typeface="Courier New"/>
                <a:sym typeface="Courier New"/>
              </a:rPr>
              <a:t>public void </a:t>
            </a:r>
            <a:r>
              <a:rPr lang="en" sz="700">
                <a:solidFill>
                  <a:srgbClr val="FFC66D"/>
                </a:solidFill>
                <a:highlight>
                  <a:schemeClr val="lt1"/>
                </a:highlight>
                <a:latin typeface="Courier New"/>
                <a:ea typeface="Courier New"/>
                <a:cs typeface="Courier New"/>
                <a:sym typeface="Courier New"/>
              </a:rPr>
              <a:t>init</a:t>
            </a: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the "main" function. it runs when you press the play button for this OpMode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it is a loop so will run continuously until you press stop</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r>
              <a:rPr lang="en" sz="700">
                <a:solidFill>
                  <a:srgbClr val="BBB529"/>
                </a:solidFill>
                <a:highlight>
                  <a:schemeClr val="lt1"/>
                </a:highlight>
                <a:latin typeface="Courier New"/>
                <a:ea typeface="Courier New"/>
                <a:cs typeface="Courier New"/>
                <a:sym typeface="Courier New"/>
              </a:rPr>
              <a:t>@Override</a:t>
            </a:r>
            <a:endParaRPr sz="700">
              <a:solidFill>
                <a:srgbClr val="BBB529"/>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   </a:t>
            </a:r>
            <a:r>
              <a:rPr lang="en" sz="700">
                <a:solidFill>
                  <a:srgbClr val="CC7832"/>
                </a:solidFill>
                <a:highlight>
                  <a:schemeClr val="lt1"/>
                </a:highlight>
                <a:latin typeface="Courier New"/>
                <a:ea typeface="Courier New"/>
                <a:cs typeface="Courier New"/>
                <a:sym typeface="Courier New"/>
              </a:rPr>
              <a:t>public void </a:t>
            </a:r>
            <a:r>
              <a:rPr lang="en" sz="700">
                <a:solidFill>
                  <a:srgbClr val="FFC66D"/>
                </a:solidFill>
                <a:highlight>
                  <a:schemeClr val="lt1"/>
                </a:highlight>
                <a:latin typeface="Courier New"/>
                <a:ea typeface="Courier New"/>
                <a:cs typeface="Courier New"/>
                <a:sym typeface="Courier New"/>
              </a:rPr>
              <a:t>loop</a:t>
            </a: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where you should define helper functions for your main code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a:t>
            </a:r>
            <a:endParaRPr sz="700">
              <a:solidFill>
                <a:srgbClr val="A9B7C6"/>
              </a:solidFill>
              <a:highlight>
                <a:schemeClr val="lt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loops</a:t>
            </a:r>
            <a:endParaRPr/>
          </a:p>
        </p:txBody>
      </p:sp>
      <p:pic>
        <p:nvPicPr>
          <p:cNvPr id="101" name="Google Shape;101;p20"/>
          <p:cNvPicPr preferRelativeResize="0"/>
          <p:nvPr/>
        </p:nvPicPr>
        <p:blipFill>
          <a:blip r:embed="rId3">
            <a:alphaModFix/>
          </a:blip>
          <a:stretch>
            <a:fillRect/>
          </a:stretch>
        </p:blipFill>
        <p:spPr>
          <a:xfrm>
            <a:off x="95300" y="1017725"/>
            <a:ext cx="3847250" cy="38209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094950" y="1170125"/>
            <a:ext cx="4896650" cy="3505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Conditions     a &lt;condition&gt; b</a:t>
            </a:r>
            <a:endParaRPr/>
          </a:p>
        </p:txBody>
      </p:sp>
      <p:pic>
        <p:nvPicPr>
          <p:cNvPr id="108" name="Google Shape;108;p21"/>
          <p:cNvPicPr preferRelativeResize="0"/>
          <p:nvPr/>
        </p:nvPicPr>
        <p:blipFill>
          <a:blip r:embed="rId3">
            <a:alphaModFix/>
          </a:blip>
          <a:stretch>
            <a:fillRect/>
          </a:stretch>
        </p:blipFill>
        <p:spPr>
          <a:xfrm>
            <a:off x="442852" y="1017725"/>
            <a:ext cx="1323782" cy="3787126"/>
          </a:xfrm>
          <a:prstGeom prst="rect">
            <a:avLst/>
          </a:prstGeom>
          <a:noFill/>
          <a:ln>
            <a:noFill/>
          </a:ln>
        </p:spPr>
      </p:pic>
      <p:pic>
        <p:nvPicPr>
          <p:cNvPr id="109" name="Google Shape;109;p21"/>
          <p:cNvPicPr preferRelativeResize="0"/>
          <p:nvPr/>
        </p:nvPicPr>
        <p:blipFill>
          <a:blip r:embed="rId4">
            <a:alphaModFix/>
          </a:blip>
          <a:stretch>
            <a:fillRect/>
          </a:stretch>
        </p:blipFill>
        <p:spPr>
          <a:xfrm>
            <a:off x="2392120" y="1134675"/>
            <a:ext cx="1754325" cy="3553225"/>
          </a:xfrm>
          <a:prstGeom prst="rect">
            <a:avLst/>
          </a:prstGeom>
          <a:noFill/>
          <a:ln>
            <a:noFill/>
          </a:ln>
        </p:spPr>
      </p:pic>
      <p:pic>
        <p:nvPicPr>
          <p:cNvPr id="110" name="Google Shape;110;p21"/>
          <p:cNvPicPr preferRelativeResize="0"/>
          <p:nvPr/>
        </p:nvPicPr>
        <p:blipFill>
          <a:blip r:embed="rId5">
            <a:alphaModFix/>
          </a:blip>
          <a:stretch>
            <a:fillRect/>
          </a:stretch>
        </p:blipFill>
        <p:spPr>
          <a:xfrm>
            <a:off x="4771945" y="1186450"/>
            <a:ext cx="1905000" cy="3362325"/>
          </a:xfrm>
          <a:prstGeom prst="rect">
            <a:avLst/>
          </a:prstGeom>
          <a:noFill/>
          <a:ln>
            <a:noFill/>
          </a:ln>
        </p:spPr>
      </p:pic>
      <p:pic>
        <p:nvPicPr>
          <p:cNvPr id="111" name="Google Shape;111;p21"/>
          <p:cNvPicPr preferRelativeResize="0"/>
          <p:nvPr/>
        </p:nvPicPr>
        <p:blipFill>
          <a:blip r:embed="rId6">
            <a:alphaModFix/>
          </a:blip>
          <a:stretch>
            <a:fillRect/>
          </a:stretch>
        </p:blipFill>
        <p:spPr>
          <a:xfrm>
            <a:off x="6829351" y="1170125"/>
            <a:ext cx="2002950" cy="341966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2027</Words>
  <Application>Microsoft Office PowerPoint</Application>
  <PresentationFormat>On-screen Show (16:9)</PresentationFormat>
  <Paragraphs>181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Courier New</vt:lpstr>
      <vt:lpstr>Simple Light</vt:lpstr>
      <vt:lpstr>FTC on-bot java coding and best practices  Buckle in this is a long one </vt:lpstr>
      <vt:lpstr>Android studio</vt:lpstr>
      <vt:lpstr>Git</vt:lpstr>
      <vt:lpstr>GitHub</vt:lpstr>
      <vt:lpstr>Step 1: no stress</vt:lpstr>
      <vt:lpstr>PowerPoint Presentation</vt:lpstr>
      <vt:lpstr>Basic OpMode file setup/boilerplate</vt:lpstr>
      <vt:lpstr>loops</vt:lpstr>
      <vt:lpstr>Conditions     a &lt;condition&gt; b</vt:lpstr>
      <vt:lpstr>Branches / if</vt:lpstr>
      <vt:lpstr>PowerPoint Presentation</vt:lpstr>
      <vt:lpstr>Setting up your IDE and Git repository for your team</vt:lpstr>
      <vt:lpstr>PowerPoint Presentation</vt:lpstr>
      <vt:lpstr>PowerPoint Presentation</vt:lpstr>
      <vt:lpstr>Welcome to the lecture</vt:lpstr>
      <vt:lpstr>Data types</vt:lpstr>
      <vt:lpstr>Classes</vt:lpstr>
      <vt:lpstr>Classes cont…</vt:lpstr>
      <vt:lpstr>Classes cont…</vt:lpstr>
      <vt:lpstr>Classes cont… (last little bit i swear)</vt:lpstr>
      <vt:lpstr>Dot syntax</vt:lpstr>
      <vt:lpstr>Dot syntax cont…</vt:lpstr>
      <vt:lpstr>Helper functions</vt:lpstr>
      <vt:lpstr>Important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Charlie Ridgeon</cp:lastModifiedBy>
  <cp:revision>2</cp:revision>
  <dcterms:modified xsi:type="dcterms:W3CDTF">2024-07-01T23:15:01Z</dcterms:modified>
</cp:coreProperties>
</file>