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741244-41F2-4622-ADF2-727DFC3736CC}">
  <a:tblStyle styleId="{F5741244-41F2-4622-ADF2-727DFC3736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72" autoAdjust="0"/>
  </p:normalViewPr>
  <p:slideViewPr>
    <p:cSldViewPr snapToGrid="0">
      <p:cViewPr varScale="1">
        <p:scale>
          <a:sx n="82" d="100"/>
          <a:sy n="82" d="100"/>
        </p:scale>
        <p:origin x="82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9141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38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4cc5cbc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4cc5cbc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Preliminary Aspen Plus simulation results: show anything you have done at this stage.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thermodynamic model are you using? Describe which Aspen Plus blocks you have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used to model all relevant unit operations (reactors, columns, separation units, compressors,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etc.) Describe any problems/issues/roadblocks you might be having when modeling your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process in Aspen Plus.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588958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4cc5cb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4cc5cb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Preliminary Aspen Plus simulation results: show anything you have done at this stage.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thermodynamic model are you using? Describe which Aspen Plus blocks you have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used to model all relevant unit operations (reactors, columns, separation units, compressors,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etc.) Describe any problems/issues/roadblocks you might be having when modeling your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process in Aspen Plus.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568972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680c8c5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680c8c5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capital costs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Total Project Capital Cost: $74950700/yr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of revenues and production costs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Estimate of revenues: $50097900 in 10 yrs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Variable costs of production (raw materials, utilities, consumables, effluent disposal)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Raw Materials (O-xylene and Air) : $118905000/yr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O-xylene: $1.40 / kg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Utilities: $8901810/yr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Fixed costs of production (operating labor, supervision, salary overhead, maintenance)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Operating Cost: $142659000/yr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Supervision Cost: $280000/yr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Maintenance Cost: $1410000/yr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Summarize margins and profits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Total Product Sales: $153713000/yr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Phthalic Anhydride: $1.61/yr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Maleic Anhydride: $1.42/yr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evaluation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Net Present value: $-45651400/yr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Discounted cash flow rate of return (DCFROR or IRR): 0%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Economic life of project: 10 yrs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basis: US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1571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80c8c50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80c8c50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Discounted cash flow rate of return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6896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88a115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688a115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399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820d3143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820d3143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02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4c5452e5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4c5452e5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Objectives: introduce and discuss the main objectives of your project. State the importance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and applications of your main product(s). Provide a process flow diagram of the process(es)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 be evaluated. Identify products, raw materials, byproducts and waste streams as well 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 specifications (e.g., purity associated to feedstocks and products, production scale).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Describe key parts of your process(es), highlighting critical unit operations and key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specifications (i.e., operating conditions).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41756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88a115a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88a115a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61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51f769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51f769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Objectives: introduce and discuss the main objectives of your project. State the importance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and applications of your main product(s). Provide a process flow diagram of the process(es)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 be evaluated. Identify products, raw materials, byproducts and waste streams as well 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 specifications (e.g., purity associated to feedstocks and products, production scale).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Describe key parts of your process(es), highlighting critical unit operations and key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specifications (i.e., operating conditions).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271909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c5452e5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c5452e5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OSHA 1910.119 and Materials Safety Data Sheets (MSDS): does your process need to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comply with OSHA 1910.119? For the main chemicals in your process, summarize major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hazards and health effects, as well as known incompatible materials.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3073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3de554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3de554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OSHA 1910.119 and Materials Safety Data Sheets (MSDS): does your process need to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comply with OSHA 1910.119? For the main chemicals in your process, summarize major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hazards and health effects, as well as known incompatible materials.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0110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3de554b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3de554b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OSHA 1910.119 and Materials Safety Data Sheets (MSDS): does your process need to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comply with OSHA 1910.119? For the main chemicals in your process, summarize major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hazards and health effects, as well as known incompatible materials.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0.1% solution of pyridine (or other tertiary amine) in maleic anhydride at 185°C gives an exothermic decomposition with rapid evolution of gas. Maleic anhydride is known as an excellent dienophile in the Diels-Alder reaction to produce phthalate ester derivatives. These reactions can be extremely violent, as in the case of 1-methylsilacyclopentadiene.  Maleic anhydride undergoes a potentially explosive exothermic Diels-Alder reaction with 1-methylsilacyclopenta-2,4-diene at 150C [Barton, T. J., J. Organomet. Chem., 1979, 179, C19], and is considered an excellent dieneophile for Diels-Alder reactions. "Maleic Anhydride, Maleic Acid, and Fumaric Acid." Kirk-Othmer Encyclopedia of Chemical Technology. John Wiley &amp; Sons, Inc. 2005].</a:t>
            </a:r>
            <a:endParaRPr sz="1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292334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1757a98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1757a98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Preliminary Aspen Plus simulation results: show anything you have done at this stage.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thermodynamic model are you using? Describe which Aspen Plus blocks you have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used to model all relevant unit operations (reactors, columns, separation units, compressors,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etc.) Describe any problems/issues/roadblocks you might be having when modeling your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process in Aspen Plus.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08641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c5452e5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c5452e5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Preliminary Aspen Plus simulation results: show anything you have done at this stage.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thermodynamic model are you using? Describe which Aspen Plus blocks you have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used to model all relevant unit operations (reactors, columns, separation units, compressors,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etc.) Describe any problems/issues/roadblocks you might be having when modeling your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process in Aspen Plus.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8045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duncanseddon.com/docs/pdf/c6-the-price-of-para-and-ortho-xylene.pdf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3852150" y="550600"/>
            <a:ext cx="1439700" cy="1452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84250" y="2296000"/>
            <a:ext cx="8575500" cy="63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Evaluation of an Improved Phthalic Anhydride Facility</a:t>
            </a:r>
            <a:endParaRPr sz="280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3400350" y="3222094"/>
            <a:ext cx="2166600" cy="15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Lee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Prescott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Jennifer Silva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Lily Zhong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302" y="821327"/>
            <a:ext cx="1137400" cy="9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Aspen Plus Simulation Results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311700" y="928575"/>
            <a:ext cx="22107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Purity of Products: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b="1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75" y="1363575"/>
            <a:ext cx="8044475" cy="3501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Aspen Plus Simulation Design Choices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11700" y="1108175"/>
            <a:ext cx="85206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SRK Thermodynamic Model Stream with STEAMNBS free water method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Recycle stream to reduce raw material waste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705" y="2004725"/>
            <a:ext cx="2599744" cy="266122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69" name="Google Shape;169;p24"/>
          <p:cNvGraphicFramePr/>
          <p:nvPr/>
        </p:nvGraphicFramePr>
        <p:xfrm>
          <a:off x="563500" y="2025613"/>
          <a:ext cx="5038600" cy="2627070"/>
        </p:xfrm>
        <a:graphic>
          <a:graphicData uri="http://schemas.openxmlformats.org/drawingml/2006/table">
            <a:tbl>
              <a:tblPr>
                <a:noFill/>
                <a:tableStyleId>{F5741244-41F2-4622-ADF2-727DFC3736CC}</a:tableStyleId>
              </a:tblPr>
              <a:tblGrid>
                <a:gridCol w="2519300"/>
                <a:gridCol w="2519300"/>
              </a:tblGrid>
              <a:tr h="58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Fluidized Bed Reactor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Packed Bed Reactor (Shell-and-Tube)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17500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Proxima Nova"/>
                        <a:buChar char="●"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Uniform temperature profile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Proxima Nova"/>
                        <a:buChar char="●"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Higher output per unit of investment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Proxima Nova"/>
                        <a:buChar char="●"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Higher product purity can be obtained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Proxima Nova"/>
                        <a:buChar char="●"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Efficient heat of reaction recovery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Proxima Nova"/>
                        <a:buChar char="●"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Tube diameters must be small to avoid hot spots and catalyst damage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Proxima Nova"/>
                        <a:buChar char="●"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Charging and replacing catalyst is tedious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Proxima Nova"/>
                        <a:buChar char="●"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Heat recovery from packed bed reactors is difficult 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4"/>
          <p:cNvSpPr txBox="1"/>
          <p:nvPr/>
        </p:nvSpPr>
        <p:spPr>
          <a:xfrm>
            <a:off x="235500" y="4764325"/>
            <a:ext cx="7071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4. *Wang, Jyue-Sheng, et al. </a:t>
            </a:r>
            <a:r>
              <a:rPr lang="en" sz="800" i="1">
                <a:latin typeface="Proxima Nova"/>
                <a:ea typeface="Proxima Nova"/>
                <a:cs typeface="Proxima Nova"/>
                <a:sym typeface="Proxima Nova"/>
              </a:rPr>
              <a:t>Oxidation of ortho-xylene to phthalic anhydride using a fluidized bed catalysis</a:t>
            </a: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, 1965.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Evaluation</a:t>
            </a: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311700" y="101772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000000"/>
                </a:solidFill>
              </a:rPr>
              <a:t>Total Project Capital Cost: </a:t>
            </a:r>
            <a:r>
              <a:rPr lang="en" b="1">
                <a:solidFill>
                  <a:srgbClr val="000000"/>
                </a:solidFill>
              </a:rPr>
              <a:t>$44,519,700</a:t>
            </a: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000000"/>
                </a:solidFill>
              </a:rPr>
              <a:t>Revenue: </a:t>
            </a:r>
            <a:r>
              <a:rPr lang="en" b="1">
                <a:solidFill>
                  <a:srgbClr val="000000"/>
                </a:solidFill>
              </a:rPr>
              <a:t>$65,461,300 in 10 yrs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000000"/>
                </a:solidFill>
              </a:rPr>
              <a:t>Variable Costs of Production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</a:rPr>
              <a:t>Raw Materials (O-xylene and Air): </a:t>
            </a:r>
            <a:r>
              <a:rPr lang="en" sz="1800" b="1">
                <a:solidFill>
                  <a:srgbClr val="000000"/>
                </a:solidFill>
              </a:rPr>
              <a:t>$118,905,000 / yr</a:t>
            </a:r>
            <a:endParaRPr sz="1800" b="1">
              <a:solidFill>
                <a:srgbClr val="000000"/>
              </a:solidFill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■"/>
            </a:pPr>
            <a:r>
              <a:rPr lang="en" sz="1800">
                <a:solidFill>
                  <a:srgbClr val="000000"/>
                </a:solidFill>
              </a:rPr>
              <a:t>O-xylene: </a:t>
            </a:r>
            <a:r>
              <a:rPr lang="en" sz="1800" b="1">
                <a:solidFill>
                  <a:srgbClr val="000000"/>
                </a:solidFill>
              </a:rPr>
              <a:t>$1.40 / kg</a:t>
            </a:r>
            <a:endParaRPr sz="1800" b="1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</a:rPr>
              <a:t>Utilities:</a:t>
            </a:r>
            <a:r>
              <a:rPr lang="en" sz="1800" b="1">
                <a:solidFill>
                  <a:srgbClr val="000000"/>
                </a:solidFill>
              </a:rPr>
              <a:t> $171,802 / yr</a:t>
            </a: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000000"/>
                </a:solidFill>
              </a:rPr>
              <a:t>Fixed Costs of Production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</a:rPr>
              <a:t>Total Operating Cost: </a:t>
            </a:r>
            <a:r>
              <a:rPr lang="en" sz="1800" b="1">
                <a:solidFill>
                  <a:srgbClr val="000000"/>
                </a:solidFill>
              </a:rPr>
              <a:t>$131,227,000 / yr</a:t>
            </a:r>
            <a:endParaRPr sz="1800" b="1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</a:rPr>
              <a:t>Plant Overhead Cost: </a:t>
            </a:r>
            <a:r>
              <a:rPr lang="en" sz="1800" b="1">
                <a:solidFill>
                  <a:srgbClr val="000000"/>
                </a:solidFill>
              </a:rPr>
              <a:t>$720,000 / yr</a:t>
            </a:r>
            <a:endParaRPr sz="1800" b="1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</a:rPr>
              <a:t>Operating Labor Cost:</a:t>
            </a:r>
            <a:r>
              <a:rPr lang="en" sz="1800" b="1">
                <a:solidFill>
                  <a:srgbClr val="000000"/>
                </a:solidFill>
              </a:rPr>
              <a:t> $1,080,000 / yr</a:t>
            </a:r>
            <a:endParaRPr sz="1800" b="1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</a:rPr>
              <a:t>Maintenance Cost: </a:t>
            </a:r>
            <a:r>
              <a:rPr lang="en" sz="1800" b="1">
                <a:solidFill>
                  <a:srgbClr val="000000"/>
                </a:solidFill>
              </a:rPr>
              <a:t>$360,000 / yr</a:t>
            </a:r>
            <a:endParaRPr sz="1800" b="1"/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78" name="Google Shape;178;p25" descr="See the source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488" y="1939414"/>
            <a:ext cx="1608525" cy="11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 descr="See the source 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5791" y="3367650"/>
            <a:ext cx="1301925" cy="12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3569" y="445019"/>
            <a:ext cx="1206350" cy="12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311700" y="4805400"/>
            <a:ext cx="90003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5.  “C6: The Price of Para and Ortho Xylene.” </a:t>
            </a:r>
            <a:r>
              <a:rPr lang="en" sz="900" i="1" dirty="0">
                <a:solidFill>
                  <a:schemeClr val="tx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Duncan Seddon &amp; Associates Pty. Ltd.</a:t>
            </a:r>
            <a:r>
              <a:rPr lang="en" sz="900" dirty="0">
                <a:solidFill>
                  <a:schemeClr val="tx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2013, </a:t>
            </a:r>
            <a:r>
              <a:rPr lang="en" sz="9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http://www.duncanseddon.com/docs/pdf/c6-the-price-of-para-and-ortho-xylene.pdf</a:t>
            </a:r>
            <a:endParaRPr sz="900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Evaluation</a:t>
            </a:r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311700" y="97844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000000"/>
                </a:solidFill>
              </a:rPr>
              <a:t>Total Product Sales: </a:t>
            </a:r>
            <a:r>
              <a:rPr lang="en" sz="1800" b="1">
                <a:solidFill>
                  <a:srgbClr val="000000"/>
                </a:solidFill>
              </a:rPr>
              <a:t>$153,713,000 / yr</a:t>
            </a:r>
            <a:endParaRPr sz="1800" b="1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</a:rPr>
              <a:t>Phthalic Anhydride: </a:t>
            </a:r>
            <a:r>
              <a:rPr lang="en" sz="1800" b="1">
                <a:solidFill>
                  <a:srgbClr val="000000"/>
                </a:solidFill>
              </a:rPr>
              <a:t>$1.61 / kg</a:t>
            </a:r>
            <a:endParaRPr sz="1800" b="1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</a:rPr>
              <a:t>Maleic Anhydride: </a:t>
            </a:r>
            <a:r>
              <a:rPr lang="en" sz="1800" b="1">
                <a:solidFill>
                  <a:srgbClr val="000000"/>
                </a:solidFill>
              </a:rPr>
              <a:t>$1.42 / kg</a:t>
            </a: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000000"/>
                </a:solidFill>
              </a:rPr>
              <a:t>Economic Evaluation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</a:rPr>
              <a:t>Economic life of project: 10 yrs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</a:rPr>
              <a:t>Payout Period: 9.55 yrs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</a:rPr>
              <a:t>Internal Rate of Return: 21.48%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</a:rPr>
              <a:t>NPV at 10 years: </a:t>
            </a:r>
            <a:r>
              <a:rPr lang="en" sz="1800" b="1">
                <a:solidFill>
                  <a:srgbClr val="000000"/>
                </a:solidFill>
              </a:rPr>
              <a:t>$4,727,550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</a:rPr>
              <a:t>Country basis: US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875" y="561320"/>
            <a:ext cx="1253300" cy="12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861" y="2086965"/>
            <a:ext cx="1253300" cy="1392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677" y="3768541"/>
            <a:ext cx="1743675" cy="83393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311700" y="4629775"/>
            <a:ext cx="8912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6. “Phthalic Anhydride Price History &amp; Forecast.” </a:t>
            </a:r>
            <a:r>
              <a:rPr lang="en" sz="900" i="1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Intratec Solutions</a:t>
            </a:r>
            <a:r>
              <a:rPr lang="en" sz="9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Intratec Solutions, LLC, 2017,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https://www.intratec.us/chemical-markets/maleic-anhydride-price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7. “Maleic Anhydride Price History &amp; Forecast.” </a:t>
            </a:r>
            <a:r>
              <a:rPr lang="en" sz="900" i="1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Intratec Solutions</a:t>
            </a:r>
            <a:r>
              <a:rPr lang="en" sz="9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Intratec Solutions, LLC, 2017,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https://www.intratec.us/chemical-markets/maleic-anhydride-price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Increase plant profitability with a more optimal catalyst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Additional Flash Separator, Recycle Stream, and Crystallizer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525" y="2707037"/>
            <a:ext cx="1652950" cy="16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200" y="2645798"/>
            <a:ext cx="1839975" cy="1775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 rotWithShape="1">
          <a:blip r:embed="rId5">
            <a:alphaModFix/>
          </a:blip>
          <a:srcRect l="2963" t="1267" r="2963" b="1267"/>
          <a:stretch/>
        </p:blipFill>
        <p:spPr>
          <a:xfrm>
            <a:off x="1024825" y="2571750"/>
            <a:ext cx="1839975" cy="19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1200" y="445025"/>
            <a:ext cx="1351250" cy="13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Questions?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9" name="Google Shape;20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Design a facility to produce 100,000 metric tonnes/year of Phthalic Anhydride from Ortho-xylene</a:t>
            </a:r>
            <a:r>
              <a:rPr lang="en" sz="1400" baseline="30000">
                <a:solidFill>
                  <a:srgbClr val="000000"/>
                </a:solidFill>
              </a:rPr>
              <a:t>1</a:t>
            </a:r>
            <a:endParaRPr sz="1400" baseline="300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Uses of </a:t>
            </a:r>
            <a:r>
              <a:rPr lang="en" sz="1400" b="1">
                <a:solidFill>
                  <a:srgbClr val="000000"/>
                </a:solidFill>
              </a:rPr>
              <a:t>Phthalic Anhydride</a:t>
            </a:r>
            <a:endParaRPr sz="1400" b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Phthaleins &amp; other dyes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Polyester resins (e.g. for paints, lacquers, fiberglass-reinforced plastics)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Insecticides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Plasticizers e.g. for PVC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Uses of </a:t>
            </a:r>
            <a:r>
              <a:rPr lang="en" sz="1400" b="1">
                <a:solidFill>
                  <a:srgbClr val="000000"/>
                </a:solidFill>
              </a:rPr>
              <a:t>Maleic Anhydride</a:t>
            </a:r>
            <a:endParaRPr sz="1400" b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Unsaturated polyester resins (UPSs) </a:t>
            </a:r>
            <a:r>
              <a:rPr lang="en">
                <a:solidFill>
                  <a:srgbClr val="000000"/>
                </a:solidFill>
              </a:rPr>
              <a:t>fiberglass-reinforced plastics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1,4-butanediol for thermoplastics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Hexahydrophthalic anhydrides for epoxy resins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Lubricating oil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Malic acid for artificial sweetening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11700" y="4713775"/>
            <a:ext cx="852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AutoNum type="arabicPeriod"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Bailie, Richard, Whiting, Wallace, Shaeiwitz, Joseph, Turton, Richard, and Bhattacharyya, Debangsu. Analysis, Synthesis, and Design of Chemical Processes, Fifth Edition (2018). Web.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925" y="1619562"/>
            <a:ext cx="1904375" cy="19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 Reactions and Kinetics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9000"/>
            <a:ext cx="8839200" cy="22842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11700" y="4713775"/>
            <a:ext cx="852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AutoNum type="arabicPeriod"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Bailie, Richard, Whiting, Wallace, Shaeiwitz, Joseph, Turton, Richard, and Bhattacharyya, Debangsu. Analysis, Synthesis, and Design of Chemical Processes, Fifth Edition (2018). Web.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5250" y="135426"/>
            <a:ext cx="1347050" cy="13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11700" y="986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Optimize o-xylene (100°C and 1.1 bar) reaction in a PBR / FBR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</a:t>
            </a:r>
            <a:r>
              <a:rPr lang="en" sz="1400">
                <a:solidFill>
                  <a:srgbClr val="000000"/>
                </a:solidFill>
              </a:rPr>
              <a:t>odeled as a shell-and-tube PFR and an isothermal PFR with 10% bypass, respectively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Attain </a:t>
            </a:r>
            <a:r>
              <a:rPr lang="en" sz="1400" b="1">
                <a:solidFill>
                  <a:srgbClr val="000000"/>
                </a:solidFill>
              </a:rPr>
              <a:t>99.9 wt%</a:t>
            </a:r>
            <a:r>
              <a:rPr lang="en" sz="1400">
                <a:solidFill>
                  <a:srgbClr val="000000"/>
                </a:solidFill>
              </a:rPr>
              <a:t> Phthalic Anhydride and </a:t>
            </a:r>
            <a:r>
              <a:rPr lang="en" sz="1400" b="1">
                <a:solidFill>
                  <a:srgbClr val="000000"/>
                </a:solidFill>
              </a:rPr>
              <a:t>95.0 wt%</a:t>
            </a:r>
            <a:r>
              <a:rPr lang="en" sz="1400">
                <a:solidFill>
                  <a:srgbClr val="000000"/>
                </a:solidFill>
              </a:rPr>
              <a:t> Maleic Anhydride product streams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25" y="2061325"/>
            <a:ext cx="8180950" cy="26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11700" y="4663225"/>
            <a:ext cx="852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AutoNum type="arabicPeriod"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Bailie, Richard, Whiting, Wallace, Shaeiwitz, Joseph, Turton, Richard, and Bhattacharyya, Debangsu. Analysis, Synthesis, and Design of Chemical Processes, Fifth Edition (2018). Web.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Major Hazards and Health Effects of O-xylene</a:t>
            </a:r>
            <a:endParaRPr sz="2600"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62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General Description:</a:t>
            </a:r>
            <a:r>
              <a:rPr lang="en" sz="1600">
                <a:solidFill>
                  <a:srgbClr val="000000"/>
                </a:solidFill>
              </a:rPr>
              <a:t> A colorless watery liquid with a sweet odor. Less dense than water. Insoluble in water</a:t>
            </a:r>
            <a:r>
              <a:rPr lang="en" sz="1600" baseline="30000">
                <a:solidFill>
                  <a:srgbClr val="000000"/>
                </a:solidFill>
              </a:rPr>
              <a:t>2</a:t>
            </a:r>
            <a:endParaRPr sz="1600" baseline="30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Reactive Group(s):</a:t>
            </a:r>
            <a:r>
              <a:rPr lang="en" sz="1600">
                <a:solidFill>
                  <a:srgbClr val="000000"/>
                </a:solidFill>
              </a:rPr>
              <a:t> Hydrocarbons, aromatic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Reactivity Alert(s):</a:t>
            </a:r>
            <a:r>
              <a:rPr lang="en" sz="1600">
                <a:solidFill>
                  <a:srgbClr val="000000"/>
                </a:solidFill>
              </a:rPr>
              <a:t> Highly Flammable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Health Hazards:</a:t>
            </a:r>
            <a:r>
              <a:rPr lang="en" sz="1600" baseline="30000">
                <a:solidFill>
                  <a:srgbClr val="000000"/>
                </a:solidFill>
              </a:rPr>
              <a:t>3</a:t>
            </a:r>
            <a:endParaRPr sz="1600" baseline="300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Vapors cause headache and dizziness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Liquid irritates eyes and skin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Inhalation: severe coughing, distress, and rapidly developing pulmonary edema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Ingested: nausea, vomiting, cramps, headache, coma; can be fatal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Kidney and liver damage can occur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350" y="1294975"/>
            <a:ext cx="287655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5114050" y="3087450"/>
            <a:ext cx="3798600" cy="12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Reactivity Profile: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 b="1" u="sng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Exothermic reaction with oxygen at ambient temperatures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Intense, violent, or explosive reaction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11700" y="4703625"/>
            <a:ext cx="852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2.  https://www.aiche.org/ccps/resources/chemical-reactivity-worksheet-40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3.  https://onlinelibrary.wiley.com/doi/full/10.1002/prs.11833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Major Hazards and Health Effects of Phthalic Anhydride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62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General Description:</a:t>
            </a:r>
            <a:r>
              <a:rPr lang="en" sz="1600">
                <a:solidFill>
                  <a:srgbClr val="000000"/>
                </a:solidFill>
              </a:rPr>
              <a:t> Colorless to white lustrous solid needles with a mild distinctive odor. Melting point 64°F  Flash point 305°F.  Used in the manufacture of materials such as artificial resins.</a:t>
            </a:r>
            <a:r>
              <a:rPr lang="en" sz="1600" baseline="30000">
                <a:solidFill>
                  <a:srgbClr val="000000"/>
                </a:solidFill>
              </a:rPr>
              <a:t>2</a:t>
            </a:r>
            <a:endParaRPr sz="1600" baseline="30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Reactive Group(s):</a:t>
            </a:r>
            <a:r>
              <a:rPr lang="en" sz="1600">
                <a:solidFill>
                  <a:srgbClr val="000000"/>
                </a:solidFill>
              </a:rPr>
              <a:t> Anhydrides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Health Hazards:</a:t>
            </a:r>
            <a:r>
              <a:rPr lang="en" sz="1600" baseline="30000">
                <a:solidFill>
                  <a:srgbClr val="000000"/>
                </a:solidFill>
              </a:rPr>
              <a:t>3</a:t>
            </a:r>
            <a:endParaRPr sz="1600" baseline="300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Solid irritates skin and eyes; coughing and sneezing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Liquid: severe thermal burns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4935300" y="1017725"/>
            <a:ext cx="389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Reactivity Profile: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Reacts exothermically with water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Incompatible with acids, strong oxidizing agents, alcohols, amines, and bases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Exothermic nitration with fuming nitric acid-sulfuric acid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Mixtures of phthalic anhydride and anhydrous CO</a:t>
            </a:r>
            <a:r>
              <a:rPr lang="en" sz="1600" baseline="-25000">
                <a:solidFill>
                  <a:srgbClr val="000000"/>
                </a:solidFill>
              </a:rPr>
              <a:t>2</a:t>
            </a:r>
            <a:r>
              <a:rPr lang="en" sz="1600">
                <a:solidFill>
                  <a:srgbClr val="000000"/>
                </a:solidFill>
              </a:rPr>
              <a:t> explode violently if heated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450" y="3669650"/>
            <a:ext cx="2901001" cy="12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311700" y="4703625"/>
            <a:ext cx="852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2.  https://www.aiche.org/ccps/resources/chemical-reactivity-worksheet-40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3.  https://onlinelibrary.wiley.com/doi/full/10.1002/prs.11833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Major Hazards and Health Effects of Maleic Anhydride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62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General Description:</a:t>
            </a:r>
            <a:r>
              <a:rPr lang="en" sz="1600">
                <a:solidFill>
                  <a:srgbClr val="000000"/>
                </a:solidFill>
              </a:rPr>
              <a:t> Colorless crystalline needles. Melts at 113°F.  Flash point 218°F.  Autoignition temperature 890°F.</a:t>
            </a:r>
            <a:r>
              <a:rPr lang="en" sz="1600" baseline="30000">
                <a:solidFill>
                  <a:srgbClr val="000000"/>
                </a:solidFill>
              </a:rPr>
              <a:t>2</a:t>
            </a:r>
            <a:endParaRPr sz="1600" baseline="30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Reactive Group(s):</a:t>
            </a:r>
            <a:r>
              <a:rPr lang="en" sz="1600">
                <a:solidFill>
                  <a:srgbClr val="000000"/>
                </a:solidFill>
              </a:rPr>
              <a:t> Anhydrides; Hydrocarbons, Aliphatic Unsaturated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00"/>
                </a:solidFill>
              </a:rPr>
              <a:t>Reactivity Alert(s):</a:t>
            </a:r>
            <a:r>
              <a:rPr lang="en" sz="1600">
                <a:solidFill>
                  <a:srgbClr val="000000"/>
                </a:solidFill>
              </a:rPr>
              <a:t> Known Catalytic Activity; Water-Reactive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Health Hazards:</a:t>
            </a:r>
            <a:r>
              <a:rPr lang="en" sz="1600" baseline="30000">
                <a:solidFill>
                  <a:srgbClr val="000000"/>
                </a:solidFill>
              </a:rPr>
              <a:t>3</a:t>
            </a:r>
            <a:endParaRPr sz="1600" baseline="300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Inhalation: coughing, sneezing, throat irritation.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Skin contact: irritation and redness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Vapors:severe eye irritation; photophobia and double vision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4935300" y="1017725"/>
            <a:ext cx="4026600" cy="17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Reactivity Profile: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Reacts vigorously on contact with oxidizing materials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Exothermic reaction with water or steam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Undergoes violent exothermic decomposition reactions, producing carbon dioxide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775" y="3329000"/>
            <a:ext cx="3456024" cy="154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311700" y="4703625"/>
            <a:ext cx="852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2.  https://www.aiche.org/ccps/resources/chemical-reactivity-worksheet-40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3.  https://onlinelibrary.wiley.com/doi/full/10.1002/prs.11833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Aspen Plus Simulation Design Choices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1277325" y="1353925"/>
            <a:ext cx="2045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>
                <a:solidFill>
                  <a:srgbClr val="000000"/>
                </a:solidFill>
              </a:rPr>
              <a:t>Fluidized Bed Reactor </a:t>
            </a:r>
            <a:endParaRPr sz="1400" b="1" u="sng">
              <a:solidFill>
                <a:srgbClr val="000000"/>
              </a:solidFill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4675075" y="1353925"/>
            <a:ext cx="390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>
                <a:latin typeface="Proxima Nova"/>
                <a:ea typeface="Proxima Nova"/>
                <a:cs typeface="Proxima Nova"/>
                <a:sym typeface="Proxima Nova"/>
              </a:rPr>
              <a:t>Switch Condenser Simplification </a:t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873" y="1863548"/>
            <a:ext cx="3146605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675" y="1863538"/>
            <a:ext cx="35814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Aspen Plus Simulation Results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324450" y="3806775"/>
            <a:ext cx="24951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/>
              <a:t>Process Flow Diagram</a:t>
            </a:r>
            <a:endParaRPr sz="1400" b="1"/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25" y="986725"/>
            <a:ext cx="7948760" cy="286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658350" y="4241775"/>
            <a:ext cx="78273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105,558 tonnes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of phthalic anhydride and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1,690 tonnes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of maleic anhydride per year.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Products are at room temperature and atmospheric pressure.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1777</Words>
  <Application>Microsoft Office PowerPoint</Application>
  <PresentationFormat>On-screen Show (16:9)</PresentationFormat>
  <Paragraphs>204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Proxima Nova</vt:lpstr>
      <vt:lpstr>Arial</vt:lpstr>
      <vt:lpstr>Spearmint</vt:lpstr>
      <vt:lpstr>Evaluation of an Improved Phthalic Anhydride Facility</vt:lpstr>
      <vt:lpstr>Objectives</vt:lpstr>
      <vt:lpstr>Objectives: Reactions and Kinetics</vt:lpstr>
      <vt:lpstr>Objectives</vt:lpstr>
      <vt:lpstr>Major Hazards and Health Effects of O-xylene</vt:lpstr>
      <vt:lpstr>Major Hazards and Health Effects of Phthalic Anhydride</vt:lpstr>
      <vt:lpstr>Major Hazards and Health Effects of Maleic Anhydride</vt:lpstr>
      <vt:lpstr>Aspen Plus Simulation Design Choices</vt:lpstr>
      <vt:lpstr>Aspen Plus Simulation Results</vt:lpstr>
      <vt:lpstr>Aspen Plus Simulation Results</vt:lpstr>
      <vt:lpstr>Aspen Plus Simulation Design Choices</vt:lpstr>
      <vt:lpstr>Economic Evaluation</vt:lpstr>
      <vt:lpstr>Economic Evaluation</vt:lpstr>
      <vt:lpstr>Conclusions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an Improved Phthalic Anhydride Facility</dc:title>
  <cp:lastModifiedBy>Victoria Prescott</cp:lastModifiedBy>
  <cp:revision>1</cp:revision>
  <dcterms:modified xsi:type="dcterms:W3CDTF">2019-05-10T06:24:25Z</dcterms:modified>
</cp:coreProperties>
</file>