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775C8-5AC7-41BB-9D8D-64738FEF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13A6A3-185C-4157-A17E-4909407E7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9FC50-8E78-4C72-9F25-1902F06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8B50B-DA9D-4DA9-8D81-5265D91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47464-45BC-462D-A7DE-F70A11C5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21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D607-A9D5-498A-A1DA-CE551B7A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D9AFDD-4F8B-45FA-AC0F-9204813D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2479B-7891-4DB1-ACC8-9644087D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CBAFF-8EB5-44E2-BD8B-DC929DE5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E6FA0-0372-4535-B475-3F79CD79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024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2542C-8013-452E-A453-5A0A39F57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37842-3D4F-4006-864F-C5032DE0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B179E-FBFD-4CDB-8825-2B8BE29E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E05D-D0D9-4F02-A861-3600EC1C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7754-46E8-4B95-8898-2FB3BD3D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171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CEAE-D303-4B08-89F7-BE73B8F3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2B4AA-1F11-4BFD-A09F-D0B2AF9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E95CD-738C-4016-9FBB-FD102994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245D7-667E-483C-A9D4-91DF1E68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AE75A-3C99-4F44-9CC1-B52E0AF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858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1467F-A285-4E0D-B9E5-DDB41EFB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5E835-7B13-4F44-82B3-6F48E466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2B1E6-5C03-483E-A4E4-D2F1F901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D7B8A-DD0F-483D-B56D-0B30D94C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2773-75A7-4E74-9F95-6FF4B96C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0222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5916-2634-4143-BA88-17EF913B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05AF-C928-48E5-A802-5369B6B05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91646-E902-490E-9DDF-E7E8385E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8C03D-2041-4BCE-9270-4A0F6BD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45F01-43BC-434A-8606-C00D9D51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648A2-FA3D-4B71-B15C-9C35B95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520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047A-C123-4DCB-A5E9-D24689A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E73F9-9835-4F45-946E-1DE25DB9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64387-DC98-47E3-94CB-7EFCF273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A43CB-99CA-43C6-A062-5C6B7703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953A1D-0C96-496C-8525-AD284B8F5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7E76F6-ECCA-4EEE-95F2-85AA516E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D911D-135B-439E-99F4-F4E8EB41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873E4-DF0B-41B6-BB06-B59A3E9A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827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7336B-CECB-46E8-A209-65D352D4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5F915-24E6-4D04-9DD7-80F98396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567B-AFDF-4F23-BC63-EC85DC26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508D02-FF30-4A35-8706-B788C4DB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0205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F56B76-100F-4846-8380-FB3C3718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0A8D9-814D-42FA-80D6-FE26D79B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64DEC-641F-460C-9A70-AF0336CB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278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C8A7A-2258-40B4-A902-B2ED7AB8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7B67F-80D2-4319-BA57-9975453E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41F56-DD72-47FB-9A9D-0D0D6F15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760E8-5001-4E9C-8A86-D33AF9E8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BCF03-0DA9-47DD-8DA3-8413DD4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0906B-FE23-4792-ADA3-5E0FD48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3992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7534-E818-499D-9BBD-85C2BB8B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BBB4D-CC53-4888-9D99-5BCE7F5B1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E9B17-D601-41C8-8BFD-100515A1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D04E5-DAC8-4936-BC93-AC8D76F2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4B368-03E3-4A12-A670-BDE5303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E264C-241F-4ED9-8464-645A1BD9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830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49D04-5942-4873-A3D7-722D687D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F171A8-0643-4C68-98E8-74280E15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3BE7D-49D1-4B2F-859C-4C6ED9B8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C631-B71F-461C-AEFF-E944B6886271}" type="datetimeFigureOut">
              <a:rPr lang="zh-SG" altLang="en-US" smtClean="0"/>
              <a:t>10/3/2019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8CDEC-6B57-4BB1-83ED-B3B002D31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1FB01-412D-4C23-B1D3-D7089CEB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BCC7-8AFD-4892-8B01-98E22083163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082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B3BB3-379C-4C12-B748-8D80F7B55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193"/>
            <a:ext cx="9144000" cy="986769"/>
          </a:xfrm>
        </p:spPr>
        <p:txBody>
          <a:bodyPr/>
          <a:lstStyle/>
          <a:p>
            <a:r>
              <a:rPr lang="en-US" altLang="zh-CN" dirty="0"/>
              <a:t>Week Report</a:t>
            </a:r>
            <a:endParaRPr lang="zh-SG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9D60CC-A8BF-4939-BE1A-7FD88F247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512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Zhuo Chen</a:t>
            </a:r>
          </a:p>
          <a:p>
            <a:r>
              <a:rPr lang="en-US" altLang="zh-SG" dirty="0"/>
              <a:t>10/3/2019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67257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B282-595A-4E65-801D-DC8FA7EB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0782"/>
          </a:xfrm>
        </p:spPr>
        <p:txBody>
          <a:bodyPr/>
          <a:lstStyle/>
          <a:p>
            <a:pPr algn="ctr"/>
            <a:r>
              <a:rPr lang="en-US" altLang="zh-CN" dirty="0"/>
              <a:t>Painterly Harmonization of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(date 3.3-3.10)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15408-807B-4C62-9619-1AD2B103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784"/>
            <a:ext cx="12192000" cy="3953434"/>
          </a:xfrm>
        </p:spPr>
        <p:txBody>
          <a:bodyPr/>
          <a:lstStyle/>
          <a:p>
            <a:r>
              <a:rPr lang="en-US" altLang="zh-SG" dirty="0"/>
              <a:t>Ideas:</a:t>
            </a:r>
          </a:p>
          <a:p>
            <a:pPr lvl="1"/>
            <a:r>
              <a:rPr lang="en-US" altLang="zh-SG" dirty="0"/>
              <a:t>Face Swap -&gt;  stylized face swap(artwork, cartoon</a:t>
            </a:r>
            <a:r>
              <a:rPr lang="en-US" altLang="zh-CN" dirty="0"/>
              <a:t>…</a:t>
            </a:r>
            <a:r>
              <a:rPr lang="en-US" altLang="zh-SG" dirty="0"/>
              <a:t>) -&gt; painterly harmonization</a:t>
            </a:r>
          </a:p>
          <a:p>
            <a:r>
              <a:rPr lang="en-US" altLang="zh-SG" dirty="0"/>
              <a:t>Problem Definition:</a:t>
            </a:r>
          </a:p>
          <a:p>
            <a:pPr lvl="1"/>
            <a:r>
              <a:rPr lang="en-US" altLang="zh-SG" dirty="0"/>
              <a:t>Fine-level face stylization</a:t>
            </a:r>
          </a:p>
          <a:p>
            <a:pPr lvl="1"/>
            <a:r>
              <a:rPr lang="en-US" altLang="zh-SG" dirty="0"/>
              <a:t>Solving the problem of frame blurring and jittering for video</a:t>
            </a:r>
          </a:p>
          <a:p>
            <a:r>
              <a:rPr lang="en-US" altLang="zh-SG" dirty="0"/>
              <a:t>Schedule</a:t>
            </a:r>
          </a:p>
          <a:p>
            <a:pPr lvl="1"/>
            <a:r>
              <a:rPr lang="en-US" altLang="zh-SG" dirty="0"/>
              <a:t>Re-implement NST[1] (completed): basic work of style transfer</a:t>
            </a:r>
          </a:p>
          <a:p>
            <a:pPr lvl="1"/>
            <a:r>
              <a:rPr lang="en-US" altLang="zh-SG" dirty="0"/>
              <a:t>Re-implement CNNRMF[2] (completed): synthesis more details based on nearest patches</a:t>
            </a:r>
          </a:p>
          <a:p>
            <a:pPr lvl="1"/>
            <a:r>
              <a:rPr lang="en-US" altLang="zh-SG" dirty="0"/>
              <a:t>Re-implement DPH[3] (next week): state-of –the-art partially style transfer technology</a:t>
            </a:r>
          </a:p>
          <a:p>
            <a:endParaRPr lang="zh-SG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91AB5-7640-4085-8632-70E31732CEFD}"/>
              </a:ext>
            </a:extLst>
          </p:cNvPr>
          <p:cNvSpPr txBox="1"/>
          <p:nvPr/>
        </p:nvSpPr>
        <p:spPr>
          <a:xfrm>
            <a:off x="0" y="538067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[1] </a:t>
            </a:r>
            <a:r>
              <a:rPr lang="en-US" altLang="zh-SG" dirty="0" err="1"/>
              <a:t>Gatys</a:t>
            </a:r>
            <a:r>
              <a:rPr lang="en-US" altLang="zh-SG" dirty="0"/>
              <a:t> L A, Ecker A S, </a:t>
            </a:r>
            <a:r>
              <a:rPr lang="en-US" altLang="zh-SG" dirty="0" err="1"/>
              <a:t>Bethge</a:t>
            </a:r>
            <a:r>
              <a:rPr lang="en-US" altLang="zh-SG" dirty="0"/>
              <a:t> M, et al. Controlling perceptual factors in neural style transfer[C]//Proceedings of the IEEE Conference on Computer Vision and Pattern Recognition. 2017: 3985-3993.</a:t>
            </a:r>
          </a:p>
          <a:p>
            <a:r>
              <a:rPr lang="en-US" altLang="zh-SG" dirty="0"/>
              <a:t>[2] Li C, Wand M. Combining </a:t>
            </a:r>
            <a:r>
              <a:rPr lang="en-US" altLang="zh-SG" dirty="0" err="1"/>
              <a:t>markov</a:t>
            </a:r>
            <a:r>
              <a:rPr lang="en-US" altLang="zh-SG" dirty="0"/>
              <a:t> random fields and convolutional neural networks for image synthesis[C]//Proceedings of the IEEE Conference on Computer Vision and Pattern Recognition. 2016: 2479-2486.</a:t>
            </a:r>
          </a:p>
          <a:p>
            <a:r>
              <a:rPr lang="en-US" altLang="zh-SG" dirty="0"/>
              <a:t>[3] Luan F, Paris S, </a:t>
            </a:r>
            <a:r>
              <a:rPr lang="en-US" altLang="zh-SG" dirty="0" err="1"/>
              <a:t>Shechtman</a:t>
            </a:r>
            <a:r>
              <a:rPr lang="en-US" altLang="zh-SG" dirty="0"/>
              <a:t> E, et al. Deep painterly harmonization[C]//Computer Graphics Forum. 2018, 37(4): 95-106.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6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47FA-19C3-4313-A31F-BC8923BE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229"/>
          </a:xfrm>
        </p:spPr>
        <p:txBody>
          <a:bodyPr/>
          <a:lstStyle/>
          <a:p>
            <a:pPr algn="ctr"/>
            <a:r>
              <a:rPr lang="en-US" altLang="zh-SG" dirty="0"/>
              <a:t>Re-implement NST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8064C-F96E-4ECB-BE44-8A3B72F8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704"/>
            <a:ext cx="12192000" cy="5949296"/>
          </a:xfrm>
        </p:spPr>
        <p:txBody>
          <a:bodyPr/>
          <a:lstStyle/>
          <a:p>
            <a:r>
              <a:rPr lang="en-US" altLang="zh-SG" dirty="0"/>
              <a:t>Controlling Perceptual Factors in Neural Style Transfer[1]</a:t>
            </a:r>
          </a:p>
          <a:p>
            <a:r>
              <a:rPr lang="en-US" altLang="zh-SG" dirty="0"/>
              <a:t>Feature extractor: extract 6 layers from VGG19</a:t>
            </a:r>
          </a:p>
          <a:p>
            <a:r>
              <a:rPr lang="en-US" altLang="zh-SG" dirty="0"/>
              <a:t>Content loss: MSE loss of the synthesized image and the content image</a:t>
            </a:r>
          </a:p>
          <a:p>
            <a:r>
              <a:rPr lang="en-US" altLang="zh-SG" dirty="0"/>
              <a:t>Style loss: MSE loss of the Gram Matrix of the extracted features</a:t>
            </a:r>
          </a:p>
          <a:p>
            <a:r>
              <a:rPr lang="en-US" altLang="zh-SG" dirty="0"/>
              <a:t>Optimizer: Limited-memory BFGS</a:t>
            </a:r>
          </a:p>
          <a:p>
            <a:r>
              <a:rPr lang="en-US" altLang="zh-SG" dirty="0"/>
              <a:t>Result:</a:t>
            </a:r>
          </a:p>
          <a:p>
            <a:pPr marL="0" indent="0">
              <a:buNone/>
            </a:pPr>
            <a:endParaRPr lang="en-US" altLang="zh-SG" dirty="0"/>
          </a:p>
          <a:p>
            <a:endParaRPr lang="zh-SG" altLang="en-US" dirty="0"/>
          </a:p>
        </p:txBody>
      </p:sp>
      <p:pic>
        <p:nvPicPr>
          <p:cNvPr id="5" name="图片 4" descr="图片包含 户外, 天空, 树, 建筑物&#10;&#10;描述已自动生成">
            <a:extLst>
              <a:ext uri="{FF2B5EF4-FFF2-40B4-BE49-F238E27FC236}">
                <a16:creationId xmlns:a16="http://schemas.microsoft.com/office/drawing/2014/main" id="{15EF336D-375A-4373-999B-6141AA9E1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6" y="5359871"/>
            <a:ext cx="1354051" cy="1015538"/>
          </a:xfrm>
          <a:prstGeom prst="rect">
            <a:avLst/>
          </a:prstGeom>
        </p:spPr>
      </p:pic>
      <p:pic>
        <p:nvPicPr>
          <p:cNvPr id="7" name="图片 6" descr="图片包含 水, 户外, 下一个&#10;&#10;描述已自动生成">
            <a:extLst>
              <a:ext uri="{FF2B5EF4-FFF2-40B4-BE49-F238E27FC236}">
                <a16:creationId xmlns:a16="http://schemas.microsoft.com/office/drawing/2014/main" id="{80B059F1-52E3-4674-A8FE-ABA817BF0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354927" y="3883352"/>
            <a:ext cx="1269944" cy="1237288"/>
          </a:xfrm>
          <a:prstGeom prst="rect">
            <a:avLst/>
          </a:prstGeom>
        </p:spPr>
      </p:pic>
      <p:pic>
        <p:nvPicPr>
          <p:cNvPr id="9" name="图片 8" descr="图片包含 文字&#10;&#10;描述已自动生成">
            <a:extLst>
              <a:ext uri="{FF2B5EF4-FFF2-40B4-BE49-F238E27FC236}">
                <a16:creationId xmlns:a16="http://schemas.microsoft.com/office/drawing/2014/main" id="{3BB2D6C8-69C3-4182-96B3-BF22326F1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98" y="3883349"/>
            <a:ext cx="1354051" cy="1237288"/>
          </a:xfrm>
          <a:prstGeom prst="rect">
            <a:avLst/>
          </a:prstGeom>
        </p:spPr>
      </p:pic>
      <p:pic>
        <p:nvPicPr>
          <p:cNvPr id="11" name="图片 10" descr="图片包含 照片, 户外, 旧, 树&#10;&#10;描述已自动生成">
            <a:extLst>
              <a:ext uri="{FF2B5EF4-FFF2-40B4-BE49-F238E27FC236}">
                <a16:creationId xmlns:a16="http://schemas.microsoft.com/office/drawing/2014/main" id="{90EEAE67-DFAD-4B7F-827E-1F35FF923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4" y="3883349"/>
            <a:ext cx="1354051" cy="12372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8FAA09-5651-4514-9DFA-2D0727A73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75" y="3883349"/>
            <a:ext cx="1171898" cy="1237289"/>
          </a:xfrm>
          <a:prstGeom prst="rect">
            <a:avLst/>
          </a:prstGeom>
        </p:spPr>
      </p:pic>
      <p:pic>
        <p:nvPicPr>
          <p:cNvPr id="15" name="图片 14" descr="图片包含 户外&#10;&#10;描述已自动生成">
            <a:extLst>
              <a:ext uri="{FF2B5EF4-FFF2-40B4-BE49-F238E27FC236}">
                <a16:creationId xmlns:a16="http://schemas.microsoft.com/office/drawing/2014/main" id="{78F3EAE2-7B83-4EC3-968C-52EA33EC0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27" y="5359871"/>
            <a:ext cx="1269944" cy="1015538"/>
          </a:xfrm>
          <a:prstGeom prst="rect">
            <a:avLst/>
          </a:prstGeom>
        </p:spPr>
      </p:pic>
      <p:pic>
        <p:nvPicPr>
          <p:cNvPr id="17" name="图片 16" descr="图片包含 文字, 地图&#10;&#10;描述已自动生成">
            <a:extLst>
              <a:ext uri="{FF2B5EF4-FFF2-40B4-BE49-F238E27FC236}">
                <a16:creationId xmlns:a16="http://schemas.microsoft.com/office/drawing/2014/main" id="{A94EF635-7DA2-4274-AA1A-2FDFF2FEE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98" y="5359871"/>
            <a:ext cx="1354051" cy="1015538"/>
          </a:xfrm>
          <a:prstGeom prst="rect">
            <a:avLst/>
          </a:prstGeom>
        </p:spPr>
      </p:pic>
      <p:pic>
        <p:nvPicPr>
          <p:cNvPr id="19" name="图片 18" descr="图片包含 户外, 照片, 树, 建筑物&#10;&#10;描述已自动生成">
            <a:extLst>
              <a:ext uri="{FF2B5EF4-FFF2-40B4-BE49-F238E27FC236}">
                <a16:creationId xmlns:a16="http://schemas.microsoft.com/office/drawing/2014/main" id="{25ADA7A3-2411-4EBE-A93F-8AC07B664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83" y="5359871"/>
            <a:ext cx="1354051" cy="1015538"/>
          </a:xfrm>
          <a:prstGeom prst="rect">
            <a:avLst/>
          </a:prstGeom>
        </p:spPr>
      </p:pic>
      <p:pic>
        <p:nvPicPr>
          <p:cNvPr id="21" name="图片 20" descr="图片包含 文字, 鸟, 户外&#10;&#10;描述已自动生成">
            <a:extLst>
              <a:ext uri="{FF2B5EF4-FFF2-40B4-BE49-F238E27FC236}">
                <a16:creationId xmlns:a16="http://schemas.microsoft.com/office/drawing/2014/main" id="{5F133167-669E-4994-94FB-41ED90A033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75" y="5359869"/>
            <a:ext cx="1171898" cy="10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C4716-D31A-47CC-9D2D-A129BB46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271"/>
          </a:xfrm>
        </p:spPr>
        <p:txBody>
          <a:bodyPr>
            <a:normAutofit/>
          </a:bodyPr>
          <a:lstStyle/>
          <a:p>
            <a:pPr algn="ctr"/>
            <a:r>
              <a:rPr lang="en-US" altLang="zh-SG" dirty="0"/>
              <a:t>Re-implement CNNRMF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1E72D-8F78-451D-AD19-126DEB24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0032"/>
            <a:ext cx="12192000" cy="3245015"/>
          </a:xfrm>
        </p:spPr>
        <p:txBody>
          <a:bodyPr>
            <a:normAutofit fontScale="85000" lnSpcReduction="10000"/>
          </a:bodyPr>
          <a:lstStyle/>
          <a:p>
            <a:r>
              <a:rPr lang="en-US" altLang="zh-SG" dirty="0"/>
              <a:t>Combining Markov Random Fields and Convolutional Neural Networks for Image Synthesis[2]</a:t>
            </a:r>
          </a:p>
          <a:p>
            <a:r>
              <a:rPr lang="en-US" altLang="zh-SG" dirty="0"/>
              <a:t>Feature extractor: extract 3 layers from VGG19</a:t>
            </a:r>
          </a:p>
          <a:p>
            <a:r>
              <a:rPr lang="en-US" altLang="zh-SG" dirty="0"/>
              <a:t>Content loss: MSE loss of the synthesized image and the content image</a:t>
            </a:r>
          </a:p>
          <a:p>
            <a:r>
              <a:rPr lang="en-US" altLang="zh-SG" dirty="0"/>
              <a:t>Style loss: MSE loss of the nearest patch pairs of the synthesized image and the style image</a:t>
            </a:r>
          </a:p>
          <a:p>
            <a:r>
              <a:rPr lang="en-US" altLang="zh-SG" dirty="0"/>
              <a:t>TV loss: penalize the squared gradient norm to encourage smoothness</a:t>
            </a:r>
          </a:p>
          <a:p>
            <a:r>
              <a:rPr lang="en-US" altLang="zh-SG" dirty="0"/>
              <a:t>Optimizer: Limited-memory BFGS</a:t>
            </a:r>
          </a:p>
          <a:p>
            <a:r>
              <a:rPr lang="en-US" altLang="zh-SG" dirty="0"/>
              <a:t>Result:</a:t>
            </a:r>
          </a:p>
          <a:p>
            <a:pPr lvl="1"/>
            <a:endParaRPr lang="en-US" altLang="zh-SG" dirty="0"/>
          </a:p>
          <a:p>
            <a:endParaRPr lang="en-US" altLang="zh-SG" dirty="0"/>
          </a:p>
          <a:p>
            <a:endParaRPr lang="zh-SG" altLang="en-US" dirty="0"/>
          </a:p>
        </p:txBody>
      </p:sp>
      <p:pic>
        <p:nvPicPr>
          <p:cNvPr id="5" name="图片 4" descr="图片包含 龟, 爬行动物, 动物, 草&#10;&#10;描述已自动生成">
            <a:extLst>
              <a:ext uri="{FF2B5EF4-FFF2-40B4-BE49-F238E27FC236}">
                <a16:creationId xmlns:a16="http://schemas.microsoft.com/office/drawing/2014/main" id="{3F233961-344B-45DE-9F06-66D1B28E2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64" y="4693226"/>
            <a:ext cx="1283249" cy="962437"/>
          </a:xfrm>
          <a:prstGeom prst="rect">
            <a:avLst/>
          </a:prstGeom>
        </p:spPr>
      </p:pic>
      <p:pic>
        <p:nvPicPr>
          <p:cNvPr id="7" name="图片 6" descr="图片包含 户外, 树, 天空, 建筑物&#10;&#10;描述已自动生成">
            <a:extLst>
              <a:ext uri="{FF2B5EF4-FFF2-40B4-BE49-F238E27FC236}">
                <a16:creationId xmlns:a16="http://schemas.microsoft.com/office/drawing/2014/main" id="{930D4B2D-DB18-45AD-ADDA-DAA0080B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64" y="5762147"/>
            <a:ext cx="1283249" cy="962437"/>
          </a:xfrm>
          <a:prstGeom prst="rect">
            <a:avLst/>
          </a:prstGeom>
        </p:spPr>
      </p:pic>
      <p:pic>
        <p:nvPicPr>
          <p:cNvPr id="9" name="图片 8" descr="图片包含 户外, 动物, 水&#10;&#10;描述已自动生成">
            <a:extLst>
              <a:ext uri="{FF2B5EF4-FFF2-40B4-BE49-F238E27FC236}">
                <a16:creationId xmlns:a16="http://schemas.microsoft.com/office/drawing/2014/main" id="{4053E535-BE99-47C4-9E0E-2B9626811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52" y="3502915"/>
            <a:ext cx="1291683" cy="1024264"/>
          </a:xfrm>
          <a:prstGeom prst="rect">
            <a:avLst/>
          </a:prstGeom>
        </p:spPr>
      </p:pic>
      <p:pic>
        <p:nvPicPr>
          <p:cNvPr id="11" name="图片 10" descr="图片包含 瓷器, 陶瓷制品&#10;&#10;描述已自动生成">
            <a:extLst>
              <a:ext uri="{FF2B5EF4-FFF2-40B4-BE49-F238E27FC236}">
                <a16:creationId xmlns:a16="http://schemas.microsoft.com/office/drawing/2014/main" id="{CF67B58C-BC31-4543-B051-CB23CE7EC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2" y="3502915"/>
            <a:ext cx="1220365" cy="1031355"/>
          </a:xfrm>
          <a:prstGeom prst="rect">
            <a:avLst/>
          </a:prstGeom>
        </p:spPr>
      </p:pic>
      <p:pic>
        <p:nvPicPr>
          <p:cNvPr id="17" name="图片 16" descr="图片包含 爬行动物, 龟, 动物&#10;&#10;描述已自动生成">
            <a:extLst>
              <a:ext uri="{FF2B5EF4-FFF2-40B4-BE49-F238E27FC236}">
                <a16:creationId xmlns:a16="http://schemas.microsoft.com/office/drawing/2014/main" id="{5569CCD0-6BC0-4268-A04E-AC6B22119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4693226"/>
            <a:ext cx="1283249" cy="962437"/>
          </a:xfrm>
          <a:prstGeom prst="rect">
            <a:avLst/>
          </a:prstGeom>
        </p:spPr>
      </p:pic>
      <p:pic>
        <p:nvPicPr>
          <p:cNvPr id="19" name="图片 18" descr="图片包含 爬行动物, 草, 动物, 户外&#10;&#10;描述已自动生成">
            <a:extLst>
              <a:ext uri="{FF2B5EF4-FFF2-40B4-BE49-F238E27FC236}">
                <a16:creationId xmlns:a16="http://schemas.microsoft.com/office/drawing/2014/main" id="{7E168240-7180-4432-937A-5B4B4C6BF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22" y="4693226"/>
            <a:ext cx="1219635" cy="962437"/>
          </a:xfrm>
          <a:prstGeom prst="rect">
            <a:avLst/>
          </a:prstGeom>
        </p:spPr>
      </p:pic>
      <p:pic>
        <p:nvPicPr>
          <p:cNvPr id="21" name="图片 20" descr="图片包含 建筑物, 草, 户外, 树&#10;&#10;描述已自动生成">
            <a:extLst>
              <a:ext uri="{FF2B5EF4-FFF2-40B4-BE49-F238E27FC236}">
                <a16:creationId xmlns:a16="http://schemas.microsoft.com/office/drawing/2014/main" id="{BE466FBB-9B8F-4309-8415-3C630A336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5762146"/>
            <a:ext cx="1274815" cy="962437"/>
          </a:xfrm>
          <a:prstGeom prst="rect">
            <a:avLst/>
          </a:prstGeom>
        </p:spPr>
      </p:pic>
      <p:pic>
        <p:nvPicPr>
          <p:cNvPr id="23" name="图片 22" descr="图片包含 山谷, 峡谷, 户外&#10;&#10;描述已自动生成">
            <a:extLst>
              <a:ext uri="{FF2B5EF4-FFF2-40B4-BE49-F238E27FC236}">
                <a16:creationId xmlns:a16="http://schemas.microsoft.com/office/drawing/2014/main" id="{FDDC76D9-53B1-4A56-8F0F-44C22C88C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2" y="5768471"/>
            <a:ext cx="1219635" cy="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327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Week Report</vt:lpstr>
      <vt:lpstr>Painterly Harmonization of Video (date 3.3-3.10)</vt:lpstr>
      <vt:lpstr>Re-implement NST</vt:lpstr>
      <vt:lpstr>Re-implement CNNRMF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周报</dc:title>
  <dc:creator>陈 卓</dc:creator>
  <cp:lastModifiedBy>陈 卓</cp:lastModifiedBy>
  <cp:revision>13</cp:revision>
  <dcterms:created xsi:type="dcterms:W3CDTF">2019-03-10T03:45:16Z</dcterms:created>
  <dcterms:modified xsi:type="dcterms:W3CDTF">2019-03-10T05:45:59Z</dcterms:modified>
</cp:coreProperties>
</file>