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0" r:id="rId3"/>
    <p:sldId id="332" r:id="rId4"/>
    <p:sldId id="331" r:id="rId5"/>
    <p:sldId id="345" r:id="rId6"/>
    <p:sldId id="333" r:id="rId7"/>
    <p:sldId id="346" r:id="rId8"/>
    <p:sldId id="339" r:id="rId9"/>
    <p:sldId id="347" r:id="rId10"/>
    <p:sldId id="348" r:id="rId11"/>
    <p:sldId id="341" r:id="rId12"/>
    <p:sldId id="349" r:id="rId13"/>
    <p:sldId id="350" r:id="rId14"/>
    <p:sldId id="354" r:id="rId15"/>
    <p:sldId id="355" r:id="rId16"/>
    <p:sldId id="356" r:id="rId17"/>
    <p:sldId id="335" r:id="rId18"/>
    <p:sldId id="302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E81212"/>
    <a:srgbClr val="F20000"/>
    <a:srgbClr val="FF0101"/>
    <a:srgbClr val="FF0000"/>
    <a:srgbClr val="F90165"/>
    <a:srgbClr val="1A1A1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E42B-BA8A-4D1C-BBAF-002D86315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9A44F-F93E-4256-869E-29D0CDBF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872C-7DFA-4A6F-AE29-800878A7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79BD-924D-49C1-B953-719B3EF9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AFD8-C720-4AA4-A2C0-8EAAC3D2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8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F3AF-C9F0-4E53-97A2-B1021750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31F35-64F1-4275-8109-BAA8D6613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795F-443B-4B47-89E4-38D7B29D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5CE18-DAEF-4D07-911C-55359D3E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0CA7-C2B5-4D99-9F38-07809F57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0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F90A5-F40C-454E-81FE-248F240AE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1F06C-5C6D-4493-98CD-6184950C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9D61-64AD-49D2-ADD5-2ACBCE4A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937EB-84A5-45BC-B961-151B604E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1AAD-FCA4-41C1-90DC-165167E2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3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B106-E028-45A9-B4B0-1D8E10E9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5E52-357C-4869-AE57-9A097191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74FA-F72D-4AA6-818E-D60F4F8B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BB3C-36DE-455C-8EF6-F7256061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FE85D-B929-4C42-9AF0-33CEFB97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044D-A509-451A-B845-F8D333A7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E92D-698A-4ECB-9F62-8137DE8F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424D-00EA-4D55-B877-79E32AD2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F26E-FA05-45A5-8C13-DF7F17A1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62BA-A8AF-4678-847D-AB09B3B6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7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5280-1A51-4FB7-9096-7CE4310E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C932-D960-42CA-AB43-C44CE2EF2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AEBB8-2DF4-4E45-834C-2CE5244EE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56B7-05B2-45C8-98C2-814344B2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54617-F0CF-459C-BA9C-127D0A77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15E73-36D3-4B4B-9F7A-CD82D8FE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46E6-64DC-456C-8A1A-19B2EDF3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8CF0F-5998-4BC0-82B4-60DB30B2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76F62-EF4D-4B7D-9F38-A0F44BD0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B532F-973A-40F1-AB91-28984ACEB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3C6D3-BB59-4149-BFC9-E9732DB99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4BF37-5E58-4885-809C-B5D656D5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8721E-FBD8-4ACC-BD77-A513F46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F6D5-B8F1-4BCC-BC6B-112617B8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C62D-32FC-4892-A290-09C8A82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2CA94-D26B-4FA6-AFA6-405BA5AD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D8B67-EEA7-421A-8350-9E22B230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231B-7BAD-47F4-959F-778B6AF6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5E570-61F5-4474-8315-75D036A2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A35B9-06A5-4D8D-BE5E-CE321C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E5495-F2B2-4E0D-B0F7-0FD77679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2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CE7F-8CC1-4785-AF95-8D562CD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4D93-5F01-45B8-9B98-9B2E362D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62CC-8A25-4492-A5DC-74FAB8B20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0F950-035E-4412-89C1-02272C7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622E-4D49-4053-AEB8-4E793D53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B3FD-68B6-4E11-A56F-223D7AD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3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F817-183C-404D-A53D-70361510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7CB15-3A21-454F-B7D4-18887ADC7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7DE14-7CBF-4953-B6B2-9147F9158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42BC9-85BA-4963-8CFB-1A2B211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30E66-805C-4834-AE2A-622A1C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182AB-8494-4985-A8DF-DF856953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87451-2B5C-454C-894B-268F318A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F4CB-AC89-478D-A847-E6655A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3652-1B4A-426A-A2AB-5C9740A87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D6CD-4961-4EE6-84DD-5B3C33F6D66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6433-B337-4F54-B9A2-F0B10E9DA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E24E-CA77-46AA-ABD1-4FFE9CFF9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6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rfc/rfc7228.tx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r"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E4497-4836-410D-85A3-B62247287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5510348"/>
            <a:ext cx="3352799" cy="829491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 smtId="4294967295"/>
            </a:defPPr>
          </a:lstStyle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Alvi Jawad</a:t>
            </a:r>
          </a:p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Luke Newton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E30901-DF10-4928-88A8-1C5C5B96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0349"/>
            <a:ext cx="1924594" cy="829491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 smtId="4294967295"/>
            </a:defPPr>
          </a:lstStyle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 5500</a:t>
            </a:r>
          </a:p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01F841E2-91B8-4B24-9153-C4CD6BC5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344854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Impact Analysis of Botnet Infection on Networked Systems using Timed Automata</a:t>
            </a:r>
          </a:p>
        </p:txBody>
      </p:sp>
    </p:spTree>
    <p:extLst>
      <p:ext uri="{BB962C8B-B14F-4D97-AF65-F5344CB8AC3E}">
        <p14:creationId xmlns:p14="http://schemas.microsoft.com/office/powerpoint/2010/main" val="44698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Simulation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  9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656C8BC-F566-4185-94E2-8518A867F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2909"/>
              </p:ext>
            </p:extLst>
          </p:nvPr>
        </p:nvGraphicFramePr>
        <p:xfrm>
          <a:off x="1713424" y="1477856"/>
          <a:ext cx="8765151" cy="478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5125">
                  <a:extLst>
                    <a:ext uri="{9D8B030D-6E8A-4147-A177-3AD203B41FA5}">
                      <a16:colId xmlns:a16="http://schemas.microsoft.com/office/drawing/2014/main" val="265302960"/>
                    </a:ext>
                  </a:extLst>
                </a:gridCol>
                <a:gridCol w="1611824">
                  <a:extLst>
                    <a:ext uri="{9D8B030D-6E8A-4147-A177-3AD203B41FA5}">
                      <a16:colId xmlns:a16="http://schemas.microsoft.com/office/drawing/2014/main" val="3751515895"/>
                    </a:ext>
                  </a:extLst>
                </a:gridCol>
                <a:gridCol w="3728202">
                  <a:extLst>
                    <a:ext uri="{9D8B030D-6E8A-4147-A177-3AD203B41FA5}">
                      <a16:colId xmlns:a16="http://schemas.microsoft.com/office/drawing/2014/main" val="116577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Value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values used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8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devices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250, 500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03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Trip Delay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14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Simulation time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50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 length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36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Percentage of devices with weak credentials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Reboot frequency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Daily, every 30 minutes, every 10 minutes, every 5 minutes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Duration of device reboot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2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Percentage of time bots propagate malware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50%, 10%, 1%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9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Proportion of “always connected” devices to rebooting devices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0:100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100:0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43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60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“Always-Connected” vs “Reboot Capable”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5A31B5-63FC-4E98-96DB-5A7C2FDEA3AB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F86CC6-0811-4577-93EA-0F244BF6F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17" y="1767192"/>
            <a:ext cx="5396825" cy="3530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762DD0-DE24-4DA8-A290-5D1D20F2543E}"/>
              </a:ext>
            </a:extLst>
          </p:cNvPr>
          <p:cNvSpPr txBox="1"/>
          <p:nvPr/>
        </p:nvSpPr>
        <p:spPr>
          <a:xfrm>
            <a:off x="7293950" y="1767192"/>
            <a:ext cx="2888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990033"/>
              </a:buClr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Periodic reboots randomly shifted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0CFFD-74C5-4937-9590-B3803BD96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"/>
          <a:stretch/>
        </p:blipFill>
        <p:spPr>
          <a:xfrm>
            <a:off x="6096000" y="1767192"/>
            <a:ext cx="5038344" cy="36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5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How does period affect botnet size?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837A3-5296-4449-9384-4CEF4CD9D45C}"/>
              </a:ext>
            </a:extLst>
          </p:cNvPr>
          <p:cNvSpPr txBox="1"/>
          <p:nvPr/>
        </p:nvSpPr>
        <p:spPr>
          <a:xfrm>
            <a:off x="222616" y="1298998"/>
            <a:ext cx="587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100 device network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 minute to reboot a device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Once a device is infected, it only propagates malware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7A0AE-ACBB-41BE-B449-89648DF2029D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AE5123-0805-4227-93D8-718E2A3674DF}"/>
              </a:ext>
            </a:extLst>
          </p:cNvPr>
          <p:cNvSpPr txBox="1"/>
          <p:nvPr/>
        </p:nvSpPr>
        <p:spPr>
          <a:xfrm>
            <a:off x="8466844" y="1825688"/>
            <a:ext cx="215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Hourly reboots over one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0D5EB-0379-41ED-98E4-3B6E5E67DA52}"/>
              </a:ext>
            </a:extLst>
          </p:cNvPr>
          <p:cNvSpPr txBox="1"/>
          <p:nvPr/>
        </p:nvSpPr>
        <p:spPr>
          <a:xfrm>
            <a:off x="8153279" y="4200817"/>
            <a:ext cx="27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Reboot every 5 minutes over one 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4A34E-06E7-4037-BFA6-593F79FA3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2"/>
          <a:stretch/>
        </p:blipFill>
        <p:spPr>
          <a:xfrm>
            <a:off x="8036975" y="2102687"/>
            <a:ext cx="2743200" cy="1826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D6579-34E3-4A27-AB77-E94188BD8A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2"/>
          <a:stretch/>
        </p:blipFill>
        <p:spPr>
          <a:xfrm>
            <a:off x="8036975" y="4450152"/>
            <a:ext cx="2743200" cy="1826864"/>
          </a:xfrm>
          <a:prstGeom prst="rect">
            <a:avLst/>
          </a:prstGeom>
        </p:spPr>
      </p:pic>
      <p:graphicFrame>
        <p:nvGraphicFramePr>
          <p:cNvPr id="18" name="Table 20">
            <a:extLst>
              <a:ext uri="{FF2B5EF4-FFF2-40B4-BE49-F238E27FC236}">
                <a16:creationId xmlns:a16="http://schemas.microsoft.com/office/drawing/2014/main" id="{7C73D53B-DBE6-4CA0-AD94-0D3065BD5723}"/>
              </a:ext>
            </a:extLst>
          </p:cNvPr>
          <p:cNvGraphicFramePr>
            <a:graphicFrameLocks noGrp="1"/>
          </p:cNvGraphicFramePr>
          <p:nvPr/>
        </p:nvGraphicFramePr>
        <p:xfrm>
          <a:off x="970569" y="2588168"/>
          <a:ext cx="534523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5603">
                  <a:extLst>
                    <a:ext uri="{9D8B030D-6E8A-4147-A177-3AD203B41FA5}">
                      <a16:colId xmlns:a16="http://schemas.microsoft.com/office/drawing/2014/main" val="77497985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796500852"/>
                    </a:ext>
                  </a:extLst>
                </a:gridCol>
                <a:gridCol w="2436659">
                  <a:extLst>
                    <a:ext uri="{9D8B030D-6E8A-4147-A177-3AD203B41FA5}">
                      <a16:colId xmlns:a16="http://schemas.microsoft.com/office/drawing/2014/main" val="423253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Reboot Frequency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Uptime 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botnet size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2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2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30 minutes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96.67%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96.0%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8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10 minutes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5 minutes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80.7%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8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1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“Active” vs “Stealthy” bots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837A3-5296-4449-9384-4CEF4CD9D45C}"/>
              </a:ext>
            </a:extLst>
          </p:cNvPr>
          <p:cNvSpPr txBox="1"/>
          <p:nvPr/>
        </p:nvSpPr>
        <p:spPr>
          <a:xfrm>
            <a:off x="222615" y="1298998"/>
            <a:ext cx="6233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100 device network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 minute to reboot a device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Vary the percentage of time a bot propagates malware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7A0AE-ACBB-41BE-B449-89648DF2029D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12</a:t>
            </a:r>
          </a:p>
        </p:txBody>
      </p:sp>
      <p:graphicFrame>
        <p:nvGraphicFramePr>
          <p:cNvPr id="22" name="Table 20">
            <a:extLst>
              <a:ext uri="{FF2B5EF4-FFF2-40B4-BE49-F238E27FC236}">
                <a16:creationId xmlns:a16="http://schemas.microsoft.com/office/drawing/2014/main" id="{DC0F6F02-BD3A-4ED2-A377-57DDE22A6B14}"/>
              </a:ext>
            </a:extLst>
          </p:cNvPr>
          <p:cNvGraphicFramePr>
            <a:graphicFrameLocks noGrp="1"/>
          </p:cNvGraphicFramePr>
          <p:nvPr/>
        </p:nvGraphicFramePr>
        <p:xfrm>
          <a:off x="2671783" y="2378277"/>
          <a:ext cx="6848433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0994">
                  <a:extLst>
                    <a:ext uri="{9D8B030D-6E8A-4147-A177-3AD203B41FA5}">
                      <a16:colId xmlns:a16="http://schemas.microsoft.com/office/drawing/2014/main" val="774979851"/>
                    </a:ext>
                  </a:extLst>
                </a:gridCol>
                <a:gridCol w="1782433">
                  <a:extLst>
                    <a:ext uri="{9D8B030D-6E8A-4147-A177-3AD203B41FA5}">
                      <a16:colId xmlns:a16="http://schemas.microsoft.com/office/drawing/2014/main" val="2796500852"/>
                    </a:ext>
                  </a:extLst>
                </a:gridCol>
                <a:gridCol w="1382503">
                  <a:extLst>
                    <a:ext uri="{9D8B030D-6E8A-4147-A177-3AD203B41FA5}">
                      <a16:colId xmlns:a16="http://schemas.microsoft.com/office/drawing/2014/main" val="2647435666"/>
                    </a:ext>
                  </a:extLst>
                </a:gridCol>
                <a:gridCol w="1382503">
                  <a:extLst>
                    <a:ext uri="{9D8B030D-6E8A-4147-A177-3AD203B41FA5}">
                      <a16:colId xmlns:a16="http://schemas.microsoft.com/office/drawing/2014/main" val="423253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time propagating malware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time stealthing 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Reboot</a:t>
                      </a:r>
                    </a:p>
                    <a:p>
                      <a:pPr algn="ctr"/>
                      <a:r>
                        <a:rPr lang="en-US" dirty="0"/>
                        <a:t>Frequency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botnet size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2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2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95.8%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8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71.5%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9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514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9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99.4%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8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9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How does network speed affect botnet size?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7A0AE-ACBB-41BE-B449-89648DF2029D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13</a:t>
            </a:r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6E803501-FA1E-46A7-AFDD-226435DCEE69}"/>
              </a:ext>
            </a:extLst>
          </p:cNvPr>
          <p:cNvGraphicFramePr>
            <a:graphicFrameLocks noGrp="1"/>
          </p:cNvGraphicFramePr>
          <p:nvPr/>
        </p:nvGraphicFramePr>
        <p:xfrm>
          <a:off x="2400301" y="2070426"/>
          <a:ext cx="7105650" cy="26880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774979851"/>
                    </a:ext>
                  </a:extLst>
                </a:gridCol>
                <a:gridCol w="1005197">
                  <a:extLst>
                    <a:ext uri="{9D8B030D-6E8A-4147-A177-3AD203B41FA5}">
                      <a16:colId xmlns:a16="http://schemas.microsoft.com/office/drawing/2014/main" val="2796500852"/>
                    </a:ext>
                  </a:extLst>
                </a:gridCol>
                <a:gridCol w="2071378">
                  <a:extLst>
                    <a:ext uri="{9D8B030D-6E8A-4147-A177-3AD203B41FA5}">
                      <a16:colId xmlns:a16="http://schemas.microsoft.com/office/drawing/2014/main" val="4232537331"/>
                    </a:ext>
                  </a:extLst>
                </a:gridCol>
                <a:gridCol w="2124076">
                  <a:extLst>
                    <a:ext uri="{9D8B030D-6E8A-4147-A177-3AD203B41FA5}">
                      <a16:colId xmlns:a16="http://schemas.microsoft.com/office/drawing/2014/main" val="1457471541"/>
                    </a:ext>
                  </a:extLst>
                </a:gridCol>
              </a:tblGrid>
              <a:tr h="8592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Reboot Frequency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Uptime 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botnet size (100ms RTT)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botnet size (1s RTT)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21570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99.0%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92211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95.6%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22386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r>
                        <a:rPr lang="en-US" dirty="0"/>
                        <a:t>Every 30 minutes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96.67%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92.1%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83983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r>
                        <a:rPr lang="en-US" dirty="0"/>
                        <a:t>Every 10 minutes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76.3%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59645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r>
                        <a:rPr lang="en-US" dirty="0"/>
                        <a:t>Every 5 minutes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80.7%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46.9%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8742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3CEE662-3A4C-476A-8CC2-250395F0988A}"/>
              </a:ext>
            </a:extLst>
          </p:cNvPr>
          <p:cNvSpPr/>
          <p:nvPr/>
        </p:nvSpPr>
        <p:spPr>
          <a:xfrm>
            <a:off x="7372350" y="2057400"/>
            <a:ext cx="2124075" cy="26860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20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How does network speed affect botnet size?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7A0AE-ACBB-41BE-B449-89648DF2029D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14</a:t>
            </a:r>
          </a:p>
        </p:txBody>
      </p:sp>
      <p:graphicFrame>
        <p:nvGraphicFramePr>
          <p:cNvPr id="22" name="Table 20">
            <a:extLst>
              <a:ext uri="{FF2B5EF4-FFF2-40B4-BE49-F238E27FC236}">
                <a16:creationId xmlns:a16="http://schemas.microsoft.com/office/drawing/2014/main" id="{DC0F6F02-BD3A-4ED2-A377-57DDE22A6B14}"/>
              </a:ext>
            </a:extLst>
          </p:cNvPr>
          <p:cNvGraphicFramePr>
            <a:graphicFrameLocks noGrp="1"/>
          </p:cNvGraphicFramePr>
          <p:nvPr/>
        </p:nvGraphicFramePr>
        <p:xfrm>
          <a:off x="1657349" y="1549602"/>
          <a:ext cx="8677276" cy="388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5770">
                  <a:extLst>
                    <a:ext uri="{9D8B030D-6E8A-4147-A177-3AD203B41FA5}">
                      <a16:colId xmlns:a16="http://schemas.microsoft.com/office/drawing/2014/main" val="774979851"/>
                    </a:ext>
                  </a:extLst>
                </a:gridCol>
                <a:gridCol w="1879090">
                  <a:extLst>
                    <a:ext uri="{9D8B030D-6E8A-4147-A177-3AD203B41FA5}">
                      <a16:colId xmlns:a16="http://schemas.microsoft.com/office/drawing/2014/main" val="2796500852"/>
                    </a:ext>
                  </a:extLst>
                </a:gridCol>
                <a:gridCol w="1457472">
                  <a:extLst>
                    <a:ext uri="{9D8B030D-6E8A-4147-A177-3AD203B41FA5}">
                      <a16:colId xmlns:a16="http://schemas.microsoft.com/office/drawing/2014/main" val="2647435666"/>
                    </a:ext>
                  </a:extLst>
                </a:gridCol>
                <a:gridCol w="1457472">
                  <a:extLst>
                    <a:ext uri="{9D8B030D-6E8A-4147-A177-3AD203B41FA5}">
                      <a16:colId xmlns:a16="http://schemas.microsoft.com/office/drawing/2014/main" val="4232537331"/>
                    </a:ext>
                  </a:extLst>
                </a:gridCol>
                <a:gridCol w="1457472">
                  <a:extLst>
                    <a:ext uri="{9D8B030D-6E8A-4147-A177-3AD203B41FA5}">
                      <a16:colId xmlns:a16="http://schemas.microsoft.com/office/drawing/2014/main" val="126255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time propagating malware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time stealthing 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Reboot</a:t>
                      </a:r>
                    </a:p>
                    <a:p>
                      <a:pPr algn="ctr"/>
                      <a:r>
                        <a:rPr lang="en-US" dirty="0"/>
                        <a:t>Frequency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botnet size (100ms RTT)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botnet size (1s RTT)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2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95.6%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93.2%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2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95.8%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69.6%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8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71.5%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0.0067%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9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99.0%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514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9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99.4%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8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86.0%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650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35226CF-131F-460A-8E0C-BFB80DD76598}"/>
              </a:ext>
            </a:extLst>
          </p:cNvPr>
          <p:cNvSpPr/>
          <p:nvPr/>
        </p:nvSpPr>
        <p:spPr>
          <a:xfrm>
            <a:off x="8896350" y="1549602"/>
            <a:ext cx="1438275" cy="388112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78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7A0AE-ACBB-41BE-B449-89648DF2029D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9E036-73D1-4A2D-AC4C-939C1E85D231}"/>
              </a:ext>
            </a:extLst>
          </p:cNvPr>
          <p:cNvSpPr txBox="1"/>
          <p:nvPr/>
        </p:nvSpPr>
        <p:spPr>
          <a:xfrm>
            <a:off x="404234" y="1557961"/>
            <a:ext cx="68633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Rebooting and slowing the network down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can reduce botnet size, but are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effective at levels that would deteriorate functionality</a:t>
            </a:r>
          </a:p>
          <a:p>
            <a:pPr>
              <a:buClr>
                <a:srgbClr val="990033"/>
              </a:buClr>
            </a:pPr>
            <a:endParaRPr lang="en-US" sz="2200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most effective strategy is to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default credentials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 botnet’s level of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stealthing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can be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very high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before it’s ability to grow is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severely impacted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en-US" sz="2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 botnet of relatively small size can still send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10 000s of messages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over a network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hourly</a:t>
            </a:r>
          </a:p>
        </p:txBody>
      </p:sp>
    </p:spTree>
    <p:extLst>
      <p:ext uri="{BB962C8B-B14F-4D97-AF65-F5344CB8AC3E}">
        <p14:creationId xmlns:p14="http://schemas.microsoft.com/office/powerpoint/2010/main" val="67592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C25B95A-4EC4-4562-BA17-C97EC3A3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8984"/>
            <a:ext cx="12192000" cy="520734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151E773D-D2D0-4818-88C5-BF602AA2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86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C25B95A-4EC4-4562-BA17-C97EC3A3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8984"/>
            <a:ext cx="12192000" cy="520734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151E773D-D2D0-4818-88C5-BF602AA2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284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05223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3A91D-EBCA-4EC9-ADAC-F3A8F1A739F7}"/>
              </a:ext>
            </a:extLst>
          </p:cNvPr>
          <p:cNvSpPr txBox="1"/>
          <p:nvPr/>
        </p:nvSpPr>
        <p:spPr>
          <a:xfrm>
            <a:off x="796833" y="1553197"/>
            <a:ext cx="83079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Brief Overview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Previous Work</a:t>
            </a:r>
          </a:p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Extending the Botnet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Major Changes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Extension Efforts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Hardware and OS limitations</a:t>
            </a:r>
          </a:p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Rebooting as a Solution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Device Type 2 – Reboot Capable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Why Rebooting?</a:t>
            </a:r>
          </a:p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Reboot Frequency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“Active” vs “Stealthy” bots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Network Speed Variation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Next steps!</a:t>
            </a:r>
          </a:p>
        </p:txBody>
      </p:sp>
    </p:spTree>
    <p:extLst>
      <p:ext uri="{BB962C8B-B14F-4D97-AF65-F5344CB8AC3E}">
        <p14:creationId xmlns:p14="http://schemas.microsoft.com/office/powerpoint/2010/main" val="360624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Previous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30A2039F-F981-45F3-BD93-175D00E06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0951"/>
            <a:ext cx="137595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Modeling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AA0C4-37CE-4061-9E25-1A58CC4704BC}"/>
              </a:ext>
            </a:extLst>
          </p:cNvPr>
          <p:cNvSpPr txBox="1"/>
          <p:nvPr/>
        </p:nvSpPr>
        <p:spPr>
          <a:xfrm>
            <a:off x="474618" y="1976288"/>
            <a:ext cx="5789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Modeling the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Mirai botnet infrastructure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individual device behavior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18115C0E-C461-4053-94CB-6071B29F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4" y="2905015"/>
            <a:ext cx="2786743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Modeling Formalism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1B482-0B24-400C-97C8-6F83ECE4756C}"/>
              </a:ext>
            </a:extLst>
          </p:cNvPr>
          <p:cNvSpPr txBox="1"/>
          <p:nvPr/>
        </p:nvSpPr>
        <p:spPr>
          <a:xfrm>
            <a:off x="457201" y="3341906"/>
            <a:ext cx="10924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Timed Automata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E08742-ED60-41EF-B0DD-DE638DD6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652" y="1564696"/>
            <a:ext cx="2833641" cy="1230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041E74-4A7F-4AF6-B697-8810BD68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687" y="1516166"/>
            <a:ext cx="2255911" cy="1279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04AD37-FF25-49B1-9292-DDE52DEE6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549" y="3409272"/>
            <a:ext cx="2846151" cy="14852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599CBC-F149-4081-8A11-3CA123937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968" y="3205245"/>
            <a:ext cx="2491581" cy="1099809"/>
          </a:xfrm>
          <a:prstGeom prst="rect">
            <a:avLst/>
          </a:prstGeom>
        </p:spPr>
      </p:pic>
      <p:sp>
        <p:nvSpPr>
          <p:cNvPr id="17" name="Rectangle 29">
            <a:extLst>
              <a:ext uri="{FF2B5EF4-FFF2-40B4-BE49-F238E27FC236}">
                <a16:creationId xmlns:a16="http://schemas.microsoft.com/office/drawing/2014/main" id="{1822A359-159F-4021-8DDC-F407BFB9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02" y="3921707"/>
            <a:ext cx="1968138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Modeling Tool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D940D0-B4C5-42AC-A162-0DF8DE54736E}"/>
              </a:ext>
            </a:extLst>
          </p:cNvPr>
          <p:cNvSpPr txBox="1"/>
          <p:nvPr/>
        </p:nvSpPr>
        <p:spPr>
          <a:xfrm>
            <a:off x="457200" y="4370740"/>
            <a:ext cx="3401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4.1.24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BDAE1C69-C1C7-439B-BC87-464E2484D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85" y="4938399"/>
            <a:ext cx="137595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Objective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791694-C022-4035-8C04-24C4680EDFC6}"/>
              </a:ext>
            </a:extLst>
          </p:cNvPr>
          <p:cNvSpPr txBox="1"/>
          <p:nvPr/>
        </p:nvSpPr>
        <p:spPr>
          <a:xfrm>
            <a:off x="474618" y="5396453"/>
            <a:ext cx="10607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Observing the behavior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of individual entities in the botnet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Perform experiments to examine the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infection rate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generated network traffic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4C8336-F667-4A00-8342-4E8E4E2F7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1131" y="2795485"/>
            <a:ext cx="2753656" cy="9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Major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id="{AD47990B-97D2-48FC-A074-ACBE09A2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0951"/>
            <a:ext cx="266482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Extended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3B0AD-0AAE-4DE5-9B31-487DE6A6D936}"/>
              </a:ext>
            </a:extLst>
          </p:cNvPr>
          <p:cNvSpPr txBox="1"/>
          <p:nvPr/>
        </p:nvSpPr>
        <p:spPr>
          <a:xfrm>
            <a:off x="474616" y="1976288"/>
            <a:ext cx="10071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Bots now make use of the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dictionary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of the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original Mirai codebase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Each device has a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pseudo-randomly generated ID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(IP, credentials) at the start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5A4C5D5B-B51A-413A-808E-F3716677D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0216"/>
            <a:ext cx="3135086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Modeling Workarounds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50E926-88D5-4A35-AC11-58BE57CBB9EB}"/>
              </a:ext>
            </a:extLst>
          </p:cNvPr>
          <p:cNvSpPr txBox="1"/>
          <p:nvPr/>
        </p:nvSpPr>
        <p:spPr>
          <a:xfrm>
            <a:off x="474615" y="3573894"/>
            <a:ext cx="9888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Extreme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state-space reduction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Compact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data structure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Removal of a few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committed states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47030BD5-6260-4B69-A356-ABD51606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98759"/>
            <a:ext cx="1114697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Target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F413-6F44-42E7-955D-2393A410486D}"/>
              </a:ext>
            </a:extLst>
          </p:cNvPr>
          <p:cNvSpPr txBox="1"/>
          <p:nvPr/>
        </p:nvSpPr>
        <p:spPr>
          <a:xfrm>
            <a:off x="474614" y="5445570"/>
            <a:ext cx="9888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Extend the network to simulate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thousands of devices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35039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Extension Efforts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id="{AD47990B-97D2-48FC-A074-ACBE09A2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530951"/>
            <a:ext cx="2812869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Extending the Botnet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3B0AD-0AAE-4DE5-9B31-487DE6A6D936}"/>
              </a:ext>
            </a:extLst>
          </p:cNvPr>
          <p:cNvSpPr txBox="1"/>
          <p:nvPr/>
        </p:nvSpPr>
        <p:spPr>
          <a:xfrm>
            <a:off x="474616" y="1976288"/>
            <a:ext cx="9888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Initial efforts focused on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extending the size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of the botnet by a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margin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DAA846D7-AE22-4EE6-B255-F9994CF3A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773021"/>
            <a:ext cx="168075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20 Devices</a:t>
            </a: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5A4C5D5B-B51A-413A-808E-F3716677D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246" y="2773021"/>
            <a:ext cx="168075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100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CECA06-1386-4055-9DED-FEB24F28A45E}"/>
              </a:ext>
            </a:extLst>
          </p:cNvPr>
          <p:cNvSpPr txBox="1"/>
          <p:nvPr/>
        </p:nvSpPr>
        <p:spPr>
          <a:xfrm>
            <a:off x="474617" y="3238832"/>
            <a:ext cx="54385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Simulations were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extremely fast</a:t>
            </a: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Simulation time (10 runs): ~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 seconds</a:t>
            </a:r>
            <a:endParaRPr lang="en-US" sz="2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Very low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resource consumption</a:t>
            </a: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Verification memory: ~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17 MB/29 MB</a:t>
            </a:r>
            <a:endParaRPr lang="en-US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Very small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network; not representative of the IoT</a:t>
            </a:r>
            <a:endParaRPr lang="en-US" sz="22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D5A58-DE64-4A13-917B-06E4060BBCAF}"/>
              </a:ext>
            </a:extLst>
          </p:cNvPr>
          <p:cNvSpPr txBox="1"/>
          <p:nvPr/>
        </p:nvSpPr>
        <p:spPr>
          <a:xfrm>
            <a:off x="6544490" y="3238832"/>
            <a:ext cx="55821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Simulations were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relatively fast</a:t>
            </a: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Simulation time (10 runs): ~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3 minutes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Very low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resource consumption</a:t>
            </a:r>
            <a:endParaRPr lang="en-US" sz="22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Verification memory: ~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157 MB/188 MB</a:t>
            </a:r>
            <a:endParaRPr lang="en-US" sz="22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network; still not representative of the IoT</a:t>
            </a:r>
          </a:p>
        </p:txBody>
      </p:sp>
    </p:spTree>
    <p:extLst>
      <p:ext uri="{BB962C8B-B14F-4D97-AF65-F5344CB8AC3E}">
        <p14:creationId xmlns:p14="http://schemas.microsoft.com/office/powerpoint/2010/main" val="355909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Extension Efforts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5F5DBE8C-7EFC-4D36-8108-AC39247C8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530951"/>
            <a:ext cx="2812869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Extending the Botnet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0AA549-5203-454B-B7D9-4DDB9FEAF7E6}"/>
              </a:ext>
            </a:extLst>
          </p:cNvPr>
          <p:cNvSpPr txBox="1"/>
          <p:nvPr/>
        </p:nvSpPr>
        <p:spPr>
          <a:xfrm>
            <a:off x="364889" y="1966951"/>
            <a:ext cx="10254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Subsequent efforts emphasized creating networks of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 a hundred devices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E4631FC3-9889-4E9B-BD6D-F3CC9200A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773021"/>
            <a:ext cx="1619793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500 Devices</a:t>
            </a: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F44CB0B2-B43B-4F7B-89AB-7BD2395D5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246" y="2773021"/>
            <a:ext cx="168075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250 Devices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B9B19-0AF0-4879-A9A8-A380C9B1D669}"/>
              </a:ext>
            </a:extLst>
          </p:cNvPr>
          <p:cNvSpPr txBox="1"/>
          <p:nvPr/>
        </p:nvSpPr>
        <p:spPr>
          <a:xfrm>
            <a:off x="364889" y="3293851"/>
            <a:ext cx="58987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Simulation times were </a:t>
            </a:r>
            <a:r>
              <a:rPr lang="en-US" sz="2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infeasible</a:t>
            </a: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Simulation time (10 runs): ~ </a:t>
            </a:r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 hours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Highest</a:t>
            </a:r>
            <a:r>
              <a:rPr lang="en-US" sz="2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resource consumption</a:t>
            </a: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Verification memory: ~ </a:t>
            </a:r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3500 MB/3700 MB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good representation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of a small IoT network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E3140-BA77-44EF-8CA6-F65EC34A4889}"/>
              </a:ext>
            </a:extLst>
          </p:cNvPr>
          <p:cNvSpPr txBox="1"/>
          <p:nvPr/>
        </p:nvSpPr>
        <p:spPr>
          <a:xfrm>
            <a:off x="6483530" y="3293851"/>
            <a:ext cx="55316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Simulations were still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rather slow</a:t>
            </a: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Simulation time (10 runs):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75 minutes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Moderate</a:t>
            </a:r>
            <a:r>
              <a:rPr lang="en-US" sz="2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resource consumption</a:t>
            </a:r>
            <a:endParaRPr lang="en-US" sz="22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Verification memory: ~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580 MB/650 MB</a:t>
            </a:r>
            <a:endParaRPr lang="en-US" sz="22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overall compromise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in terms of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simulation speed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network 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F56E86-84DB-4E4D-965E-1EBA49F0BA8A}"/>
              </a:ext>
            </a:extLst>
          </p:cNvPr>
          <p:cNvSpPr txBox="1"/>
          <p:nvPr/>
        </p:nvSpPr>
        <p:spPr>
          <a:xfrm>
            <a:off x="1364470" y="5955182"/>
            <a:ext cx="9463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We chose to use networks of 250 and 100 devices for most simulations</a:t>
            </a:r>
          </a:p>
        </p:txBody>
      </p:sp>
    </p:spTree>
    <p:extLst>
      <p:ext uri="{BB962C8B-B14F-4D97-AF65-F5344CB8AC3E}">
        <p14:creationId xmlns:p14="http://schemas.microsoft.com/office/powerpoint/2010/main" val="4438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0F08A3-E633-4899-92C0-9E75EC33F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t="3459" b="1"/>
          <a:stretch/>
        </p:blipFill>
        <p:spPr>
          <a:xfrm>
            <a:off x="6611111" y="1627632"/>
            <a:ext cx="5400551" cy="1228816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5F5DBE8C-7EFC-4D36-8108-AC39247C8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530951"/>
            <a:ext cx="2812869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Extending the Botnet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0AA549-5203-454B-B7D9-4DDB9FEAF7E6}"/>
              </a:ext>
            </a:extLst>
          </p:cNvPr>
          <p:cNvSpPr txBox="1"/>
          <p:nvPr/>
        </p:nvSpPr>
        <p:spPr>
          <a:xfrm>
            <a:off x="474617" y="1976288"/>
            <a:ext cx="5847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Extending the network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beyond 500 devices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would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never work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E4631FC3-9889-4E9B-BD6D-F3CC9200A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955144"/>
            <a:ext cx="2812867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Hardware Limitations</a:t>
            </a: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F44CB0B2-B43B-4F7B-89AB-7BD2395D5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379337"/>
            <a:ext cx="2100725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OS Restrictions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B9B19-0AF0-4879-A9A8-A380C9B1D669}"/>
              </a:ext>
            </a:extLst>
          </p:cNvPr>
          <p:cNvSpPr txBox="1"/>
          <p:nvPr/>
        </p:nvSpPr>
        <p:spPr>
          <a:xfrm>
            <a:off x="474616" y="3528805"/>
            <a:ext cx="698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Verification memory: ~ 3500 MB/3800 MB -&gt; </a:t>
            </a:r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40%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Graphical simulator:  ~ 3600 MB/4072 MB -&gt; </a:t>
            </a:r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44%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E3140-BA77-44EF-8CA6-F65EC34A4889}"/>
              </a:ext>
            </a:extLst>
          </p:cNvPr>
          <p:cNvSpPr txBox="1"/>
          <p:nvPr/>
        </p:nvSpPr>
        <p:spPr>
          <a:xfrm>
            <a:off x="474616" y="4865880"/>
            <a:ext cx="7659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Only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32-bit version of UPPAAL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available for MS Windows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verifier can only access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most 4 GB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of memory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F56E86-84DB-4E4D-965E-1EBA49F0BA8A}"/>
              </a:ext>
            </a:extLst>
          </p:cNvPr>
          <p:cNvSpPr txBox="1"/>
          <p:nvPr/>
        </p:nvSpPr>
        <p:spPr>
          <a:xfrm>
            <a:off x="892629" y="5875688"/>
            <a:ext cx="1040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We decided to leave extending the network further as part of our future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52372D-B6E6-4843-A4F3-5E267162AE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" t="1580" b="-1"/>
          <a:stretch/>
        </p:blipFill>
        <p:spPr>
          <a:xfrm>
            <a:off x="8449056" y="2997490"/>
            <a:ext cx="3562606" cy="263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A636CB-72A8-419E-9872-77B3E5FB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34642"/>
            <a:ext cx="10903921" cy="5068223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Device type 2 – Reboot Capable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" name="Rectangle 29">
            <a:extLst>
              <a:ext uri="{FF2B5EF4-FFF2-40B4-BE49-F238E27FC236}">
                <a16:creationId xmlns:a16="http://schemas.microsoft.com/office/drawing/2014/main" id="{5EF9F09E-B666-4554-B4C1-CCA568D94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95" y="4926096"/>
            <a:ext cx="1600200" cy="34166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Activation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13F14106-0A3F-4BFB-851B-B0092521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481" y="5349624"/>
            <a:ext cx="2307336" cy="37234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Scan and Report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751BCD0B-674C-4750-9618-F8A9BEB16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17" y="2692348"/>
            <a:ext cx="1519645" cy="35565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Rebooting</a:t>
            </a:r>
          </a:p>
        </p:txBody>
      </p:sp>
    </p:spTree>
    <p:extLst>
      <p:ext uri="{BB962C8B-B14F-4D97-AF65-F5344CB8AC3E}">
        <p14:creationId xmlns:p14="http://schemas.microsoft.com/office/powerpoint/2010/main" val="291427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Why Rebooting?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5F5DBE8C-7EFC-4D36-8108-AC39247C8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1998"/>
            <a:ext cx="3115159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Removing the Infection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0AA549-5203-454B-B7D9-4DDB9FEAF7E6}"/>
              </a:ext>
            </a:extLst>
          </p:cNvPr>
          <p:cNvSpPr txBox="1"/>
          <p:nvPr/>
        </p:nvSpPr>
        <p:spPr>
          <a:xfrm>
            <a:off x="474618" y="1857548"/>
            <a:ext cx="9696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Mirai lives in the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dynamic memory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; cleared when the device is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rebooted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Device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credentials must be changed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to prevent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infection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E4631FC3-9889-4E9B-BD6D-F3CC9200A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90677"/>
            <a:ext cx="2002972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Target Clusters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F56E86-84DB-4E4D-965E-1EBA49F0BA8A}"/>
              </a:ext>
            </a:extLst>
          </p:cNvPr>
          <p:cNvSpPr txBox="1"/>
          <p:nvPr/>
        </p:nvSpPr>
        <p:spPr>
          <a:xfrm>
            <a:off x="1608908" y="6297281"/>
            <a:ext cx="8974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C. Bormann and A.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Keranen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Terminology for Constrained-Node Networks.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https://www.ietf.org/rfc/rfc7228.txt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5DAA45-A7E2-43C1-B4B7-F62F44FF55C2}"/>
              </a:ext>
            </a:extLst>
          </p:cNvPr>
          <p:cNvSpPr txBox="1"/>
          <p:nvPr/>
        </p:nvSpPr>
        <p:spPr>
          <a:xfrm>
            <a:off x="474618" y="3096549"/>
            <a:ext cx="102891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Devices that reboot either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periodically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manually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by the user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Class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E1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- Devices with a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periodic battery (primary) replacement interval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Class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P0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– Devices that are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normally off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and only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reattached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to the network when needed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A39190A6-FCB3-4865-A8AB-0CE2C5B4C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602961"/>
            <a:ext cx="2002972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New 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CEDA3-D176-4B56-94CD-364BF05887EE}"/>
              </a:ext>
            </a:extLst>
          </p:cNvPr>
          <p:cNvSpPr txBox="1"/>
          <p:nvPr/>
        </p:nvSpPr>
        <p:spPr>
          <a:xfrm>
            <a:off x="474618" y="5006487"/>
            <a:ext cx="9696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Can rebooting prevent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accumulation of a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large-enough botnet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If so, what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rate of frequency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is needed to achieve such results? 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Is the rate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feasible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497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1101</Words>
  <Application>Microsoft Office PowerPoint</Application>
  <PresentationFormat>Widescreen</PresentationFormat>
  <Paragraphs>293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Impact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LENOVO_T450</dc:creator>
  <cp:lastModifiedBy>luke</cp:lastModifiedBy>
  <cp:revision>201</cp:revision>
  <cp:lastPrinted>2020-12-01T21:49:37Z</cp:lastPrinted>
  <dcterms:created xsi:type="dcterms:W3CDTF">2020-06-10T01:49:02Z</dcterms:created>
  <dcterms:modified xsi:type="dcterms:W3CDTF">2020-12-08T02:33:27Z</dcterms:modified>
</cp:coreProperties>
</file>