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0" r:id="rId3"/>
    <p:sldId id="332" r:id="rId4"/>
    <p:sldId id="331" r:id="rId5"/>
    <p:sldId id="333" r:id="rId6"/>
    <p:sldId id="336" r:id="rId7"/>
    <p:sldId id="339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35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212"/>
    <a:srgbClr val="F20000"/>
    <a:srgbClr val="FF0101"/>
    <a:srgbClr val="FF0000"/>
    <a:srgbClr val="990033"/>
    <a:srgbClr val="F90165"/>
    <a:srgbClr val="1A1A1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42B-BA8A-4D1C-BBAF-002D8631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A44F-F93E-4256-869E-29D0CDBF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872C-7DFA-4A6F-AE29-800878A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79BD-924D-49C1-B953-719B3EF9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AFD8-C720-4AA4-A2C0-8EAAC3D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3AF-C9F0-4E53-97A2-B102175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31F35-64F1-4275-8109-BAA8D661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795F-443B-4B47-89E4-38D7B29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CE18-DAEF-4D07-911C-55359D3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0CA7-C2B5-4D99-9F38-07809F5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0A5-F40C-454E-81FE-248F240A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F06C-5C6D-4493-98CD-6184950C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9D61-64AD-49D2-ADD5-2ACBCE4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37EB-84A5-45BC-B961-151B604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1AAD-FCA4-41C1-90DC-165167E2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B106-E028-45A9-B4B0-1D8E10E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5E52-357C-4869-AE57-9A09719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74FA-F72D-4AA6-818E-D60F4F8B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BB3C-36DE-455C-8EF6-F7256061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E85D-B929-4C42-9AF0-33CEFB9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44D-A509-451A-B845-F8D333A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92D-698A-4ECB-9F62-8137DE8F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424D-00EA-4D55-B877-79E32AD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F26E-FA05-45A5-8C13-DF7F17A1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62BA-A8AF-4678-847D-AB09B3B6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7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280-1A51-4FB7-9096-7CE4310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932-D960-42CA-AB43-C44CE2EF2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EBB8-2DF4-4E45-834C-2CE5244E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56B7-05B2-45C8-98C2-814344B2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4617-F0CF-459C-BA9C-127D0A7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5E73-36D3-4B4B-9F7A-CD82D8F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46E6-64DC-456C-8A1A-19B2EDF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CF0F-5998-4BC0-82B4-60DB30B2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76F62-EF4D-4B7D-9F38-A0F44BD0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532F-973A-40F1-AB91-28984ACE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3C6D3-BB59-4149-BFC9-E9732DB9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4BF37-5E58-4885-809C-B5D656D5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721E-FBD8-4ACC-BD77-A513F46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F6D5-B8F1-4BCC-BC6B-112617B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C62D-32FC-4892-A290-09C8A82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CA94-D26B-4FA6-AFA6-405BA5A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8B67-EEA7-421A-8350-9E22B230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231B-7BAD-47F4-959F-778B6AF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5E570-61F5-4474-8315-75D036A2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A35B9-06A5-4D8D-BE5E-CE321C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5495-F2B2-4E0D-B0F7-0FD77679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CE7F-8CC1-4785-AF95-8D562CD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4D93-5F01-45B8-9B98-9B2E362D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62CC-8A25-4492-A5DC-74FAB8B2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F950-035E-4412-89C1-02272C7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622E-4D49-4053-AEB8-4E793D53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B3FD-68B6-4E11-A56F-223D7AD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F817-183C-404D-A53D-7036151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7CB15-3A21-454F-B7D4-18887ADC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DE14-7CBF-4953-B6B2-9147F915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2BC9-85BA-4963-8CFB-1A2B211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0E66-805C-4834-AE2A-622A1C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82AB-8494-4985-A8DF-DF856953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7451-2B5C-454C-894B-268F318A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F4CB-AC89-478D-A847-E6655A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3652-1B4A-426A-A2AB-5C9740A8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D6CD-4961-4EE6-84DD-5B3C33F6D660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6433-B337-4F54-B9A2-F0B10E9D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E24E-CA77-46AA-ABD1-4FFE9CFF9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ED40-0D3A-476F-BF16-28ACC2F21F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r"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E4497-4836-410D-85A3-B6224728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5510348"/>
            <a:ext cx="3352799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Alvi Jawad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Luke Newton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E30901-DF10-4928-88A8-1C5C5B96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0349"/>
            <a:ext cx="1924594" cy="829491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</p:spPr>
        <p:txBody>
          <a:bodyPr wrap="none" lIns="182880" tIns="45720" rIns="18288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 5500</a:t>
            </a:r>
          </a:p>
          <a:p>
            <a:pPr algn="r" defTabSz="3135999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01F841E2-91B8-4B24-9153-C4CD6BC5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34485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Impact Analysis of Botnet Infection on Networked Systems using Timed Automata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8159F-2DEA-4654-8E9C-E2A4365DC500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98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do we collect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98B1B-B610-41F6-A6C4-B588C8703DA4}"/>
              </a:ext>
            </a:extLst>
          </p:cNvPr>
          <p:cNvSpPr txBox="1"/>
          <p:nvPr/>
        </p:nvSpPr>
        <p:spPr>
          <a:xfrm>
            <a:off x="358740" y="1934958"/>
            <a:ext cx="536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Run individual simulations and log data yourself 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See each run in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great detail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Slow, manual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process</a:t>
            </a: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3422E900-5493-48DA-843C-74C0AF73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56" y="1507604"/>
            <a:ext cx="249462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Concrete Simulator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358740" y="3527827"/>
            <a:ext cx="6947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Formally check properties with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 logic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Exhaustive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space exploration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Beware of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space explosion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buClr>
                <a:srgbClr val="990033"/>
              </a:buClr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Automate several simulation runs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frequencies and probability distributions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Specify required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confidence levels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data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further analysis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990033"/>
              </a:buClr>
            </a:pPr>
            <a:r>
              <a:rPr lang="en-US" b="1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now, we mainly produce results for a network of 5 devices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A5DAA99D-5733-4E55-B1F8-2622E3EA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56" y="3100473"/>
            <a:ext cx="109229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Verifier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F572CF-D2B1-4FE9-A0CA-B28B1726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36" y="1585098"/>
            <a:ext cx="6393734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0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quickly are devices infected?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98B1B-B610-41F6-A6C4-B588C8703DA4}"/>
              </a:ext>
            </a:extLst>
          </p:cNvPr>
          <p:cNvSpPr txBox="1"/>
          <p:nvPr/>
        </p:nvSpPr>
        <p:spPr>
          <a:xfrm>
            <a:off x="358740" y="1934958"/>
            <a:ext cx="536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10 time units: 0.59 ± 0.0981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25 time units: 2.93 ± 0.185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50 time units: 4.99 ± 0.0198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100 time units: 5 ± 0</a:t>
            </a: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3422E900-5493-48DA-843C-74C0AF73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56" y="1507604"/>
            <a:ext cx="331954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Expected devices infected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1AD43-DBE9-435D-9E4B-4BEAE8122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" b="22687"/>
          <a:stretch/>
        </p:blipFill>
        <p:spPr>
          <a:xfrm>
            <a:off x="5266608" y="1252856"/>
            <a:ext cx="4424395" cy="2091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129CD-6A5E-4F8A-9818-8CA5C919F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8"/>
          <a:stretch/>
        </p:blipFill>
        <p:spPr>
          <a:xfrm>
            <a:off x="223756" y="3538187"/>
            <a:ext cx="4089164" cy="2569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40F2A6-DE5E-4740-80A1-0DBB6F85E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40" y="3538187"/>
            <a:ext cx="4937760" cy="2567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6DC037-213C-4238-9BD1-2927AB6C1553}"/>
              </a:ext>
            </a:extLst>
          </p:cNvPr>
          <p:cNvSpPr txBox="1"/>
          <p:nvPr/>
        </p:nvSpPr>
        <p:spPr>
          <a:xfrm>
            <a:off x="9376784" y="4021937"/>
            <a:ext cx="281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model accurately depicts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expected botnet growth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Network size does not have a huge impact on expected time to infect all devices (so far)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E42440E1-9054-4EBD-B125-B143625C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800" y="3594583"/>
            <a:ext cx="135762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A31B5-63FC-4E98-96DB-5A7C2FDEA3AB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730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Is network propagation “random”?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37A3-5296-4449-9384-4CEF4CD9D45C}"/>
              </a:ext>
            </a:extLst>
          </p:cNvPr>
          <p:cNvSpPr txBox="1"/>
          <p:nvPr/>
        </p:nvSpPr>
        <p:spPr>
          <a:xfrm>
            <a:off x="366360" y="3291921"/>
            <a:ext cx="587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Determine if two empirical distributions are sampled from the same distribution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confidence level 0.05 and 100 samples,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threshold value for the test is 0.192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Pairwise comparisons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A5DAA99D-5733-4E55-B1F8-2622E3EA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6" y="2864567"/>
            <a:ext cx="338050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Kolmogorov-Smirnov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C5C7E-F846-4FE1-9A6E-4846F901B645}"/>
              </a:ext>
            </a:extLst>
          </p:cNvPr>
          <p:cNvSpPr txBox="1"/>
          <p:nvPr/>
        </p:nvSpPr>
        <p:spPr>
          <a:xfrm>
            <a:off x="223756" y="1443257"/>
            <a:ext cx="6164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Devices are randomly targeted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devices are infected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not matter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Infection time distributions should be similar for each device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5A264A-902F-4404-A58B-4C6CDDA28683}"/>
              </a:ext>
            </a:extLst>
          </p:cNvPr>
          <p:cNvGraphicFramePr>
            <a:graphicFrameLocks noGrp="1"/>
          </p:cNvGraphicFramePr>
          <p:nvPr/>
        </p:nvGraphicFramePr>
        <p:xfrm>
          <a:off x="7687329" y="4544309"/>
          <a:ext cx="360551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6591">
                  <a:extLst>
                    <a:ext uri="{9D8B030D-6E8A-4147-A177-3AD203B41FA5}">
                      <a16:colId xmlns:a16="http://schemas.microsoft.com/office/drawing/2014/main" val="80087148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1554427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496986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7381879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68481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446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CE8ACD-9B44-45E8-83C2-15AE0D37195A}"/>
              </a:ext>
            </a:extLst>
          </p:cNvPr>
          <p:cNvSpPr txBox="1"/>
          <p:nvPr/>
        </p:nvSpPr>
        <p:spPr>
          <a:xfrm>
            <a:off x="7013176" y="4179800"/>
            <a:ext cx="3723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All devices with same password: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35F8214-C370-420D-A9CE-85EE8E1D55DF}"/>
              </a:ext>
            </a:extLst>
          </p:cNvPr>
          <p:cNvGraphicFramePr>
            <a:graphicFrameLocks noGrp="1"/>
          </p:cNvGraphicFramePr>
          <p:nvPr/>
        </p:nvGraphicFramePr>
        <p:xfrm>
          <a:off x="7687329" y="1978011"/>
          <a:ext cx="360551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6591">
                  <a:extLst>
                    <a:ext uri="{9D8B030D-6E8A-4147-A177-3AD203B41FA5}">
                      <a16:colId xmlns:a16="http://schemas.microsoft.com/office/drawing/2014/main" val="80087148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1554427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496986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7381879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68481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>
                    <a:solidFill>
                      <a:srgbClr val="99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4464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7A3B7E7-4733-473F-AB93-13C3FF4D7891}"/>
              </a:ext>
            </a:extLst>
          </p:cNvPr>
          <p:cNvSpPr txBox="1"/>
          <p:nvPr/>
        </p:nvSpPr>
        <p:spPr>
          <a:xfrm>
            <a:off x="7013176" y="1613502"/>
            <a:ext cx="383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90033"/>
              </a:buCl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Devices with different passwords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B9803-B328-4B8D-BBDC-8B21BB3E6B45}"/>
              </a:ext>
            </a:extLst>
          </p:cNvPr>
          <p:cNvSpPr txBox="1"/>
          <p:nvPr/>
        </p:nvSpPr>
        <p:spPr>
          <a:xfrm>
            <a:off x="366360" y="5576353"/>
            <a:ext cx="58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Location on the botnet password list significantly affects infection time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41F2740E-44B5-45DF-9800-04399A28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6" y="5148999"/>
            <a:ext cx="283186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 does this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A0AE-ACBB-41BE-B449-89648DF2029D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30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How much network traffic is generated?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98B1B-B610-41F6-A6C4-B588C8703DA4}"/>
              </a:ext>
            </a:extLst>
          </p:cNvPr>
          <p:cNvSpPr txBox="1"/>
          <p:nvPr/>
        </p:nvSpPr>
        <p:spPr>
          <a:xfrm>
            <a:off x="162795" y="1303346"/>
            <a:ext cx="5780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Messages sent by a botnet use resources that would otherwise be used for legitimate network traffic</a:t>
            </a:r>
          </a:p>
          <a:p>
            <a:pPr>
              <a:buClr>
                <a:srgbClr val="990033"/>
              </a:buClr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Expected number of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 scans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16 ± 12.5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Expected number of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attempts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38.5 ± 15.4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Expected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messages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109 ± 54.4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60FD-DC71-484E-A1A0-0D3F569A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1206157"/>
            <a:ext cx="4850725" cy="2761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57393-9AB7-4ECA-940A-3A6004166072}"/>
              </a:ext>
            </a:extLst>
          </p:cNvPr>
          <p:cNvSpPr txBox="1"/>
          <p:nvPr/>
        </p:nvSpPr>
        <p:spPr>
          <a:xfrm>
            <a:off x="6801223" y="4573576"/>
            <a:ext cx="485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traffic generated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 the botnet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increases exponentially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over time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Required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messages to infect whole network increases linearly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network size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6ED32881-644D-4C0C-A0BF-86FFB54A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240" y="4146222"/>
            <a:ext cx="135762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F91E6-D85C-47E7-8D48-D9B57F86A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8" y="3230605"/>
            <a:ext cx="5181199" cy="3015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3896B-D8A4-4E33-9507-872042FC6D5F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9916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 comes next?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57393-9AB7-4ECA-940A-3A6004166072}"/>
              </a:ext>
            </a:extLst>
          </p:cNvPr>
          <p:cNvSpPr txBox="1"/>
          <p:nvPr/>
        </p:nvSpPr>
        <p:spPr>
          <a:xfrm>
            <a:off x="347083" y="1738936"/>
            <a:ext cx="4986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Rebooting a device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clears any infection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Consider device types that reboot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periodically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some distribution</a:t>
            </a:r>
          </a:p>
          <a:p>
            <a:pPr>
              <a:buClr>
                <a:srgbClr val="990033"/>
              </a:buClr>
            </a:pPr>
            <a:endParaRPr lang="en-US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en-US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reinfectivity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devices after patching and subsequent reboots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6ED32881-644D-4C0C-A0BF-86FFB54A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0" y="1311582"/>
            <a:ext cx="310260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Rebooting and Patching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C009-E456-487A-B842-A1A8DA5E4466}"/>
              </a:ext>
            </a:extLst>
          </p:cNvPr>
          <p:cNvSpPr txBox="1"/>
          <p:nvPr/>
        </p:nvSpPr>
        <p:spPr>
          <a:xfrm>
            <a:off x="347083" y="4461264"/>
            <a:ext cx="49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Adjust timing on transitions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A89F9C45-59C1-4E84-A390-4D6F58CB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0" y="4033910"/>
            <a:ext cx="228726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Network Stability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79DCE-6C34-4D8B-852A-F130C6BE5C27}"/>
              </a:ext>
            </a:extLst>
          </p:cNvPr>
          <p:cNvSpPr txBox="1"/>
          <p:nvPr/>
        </p:nvSpPr>
        <p:spPr>
          <a:xfrm>
            <a:off x="347083" y="5736563"/>
            <a:ext cx="504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Widen the range of possible credentials a device can have</a:t>
            </a: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4DF1D5F5-93AE-4DD1-85AD-BFB63B64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0" y="5321449"/>
            <a:ext cx="234060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Password Scheme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FDA4C-EDAD-4846-85D7-306353DD736F}"/>
              </a:ext>
            </a:extLst>
          </p:cNvPr>
          <p:cNvSpPr txBox="1"/>
          <p:nvPr/>
        </p:nvSpPr>
        <p:spPr>
          <a:xfrm>
            <a:off x="6230983" y="1738936"/>
            <a:ext cx="4986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rebooting and patching, is it possible to infect all devices?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rebooting, does the botnet size reach a steady state?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many times will a device be infected before the whole network is infected?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do these new considerations affect the amount of network traffic produced?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4A9D2FD-3DAF-41A2-9A83-30CCA856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11582"/>
            <a:ext cx="198882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New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0404B-B8D3-40FD-8086-024FE9F7FAB4}"/>
              </a:ext>
            </a:extLst>
          </p:cNvPr>
          <p:cNvSpPr txBox="1"/>
          <p:nvPr/>
        </p:nvSpPr>
        <p:spPr>
          <a:xfrm>
            <a:off x="11868765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438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86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6C25B95A-4EC4-4562-BA17-C97EC3A3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8984"/>
            <a:ext cx="12192000" cy="520734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51E773D-D2D0-4818-88C5-BF602AA2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8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05223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3A91D-EBCA-4EC9-ADAC-F3A8F1A739F7}"/>
              </a:ext>
            </a:extLst>
          </p:cNvPr>
          <p:cNvSpPr txBox="1"/>
          <p:nvPr/>
        </p:nvSpPr>
        <p:spPr>
          <a:xfrm>
            <a:off x="796833" y="1660918"/>
            <a:ext cx="83079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Preliminaries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Botnets in the IoT Network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Timed Automata &amp; UPPAAL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Mirai Botnet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Modeling The Botnet Infrastructure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Modeling devices in the network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Concrete Simulator</a:t>
            </a:r>
          </a:p>
          <a:p>
            <a:pPr>
              <a:buClr>
                <a:srgbClr val="990033"/>
              </a:buClr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Device Infection Rate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Network Traffic Generation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Next steps!</a:t>
            </a:r>
          </a:p>
          <a:p>
            <a:pPr marL="285750" indent="-285750">
              <a:buClr>
                <a:srgbClr val="990033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What are Botnets?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30A2039F-F981-45F3-BD93-175D00E0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123736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Botnets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A0C4-37CE-4061-9E25-1A58CC4704BC}"/>
              </a:ext>
            </a:extLst>
          </p:cNvPr>
          <p:cNvSpPr txBox="1"/>
          <p:nvPr/>
        </p:nvSpPr>
        <p:spPr>
          <a:xfrm>
            <a:off x="474618" y="1976288"/>
            <a:ext cx="54297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 network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compromised devices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Compromised devices are called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Bots infect other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vulnerable hosts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 the network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Infection rarely requires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interaction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ED49A-97E8-4DB5-A6B0-78525EB1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05" y="2123272"/>
            <a:ext cx="4270723" cy="1879118"/>
          </a:xfrm>
          <a:prstGeom prst="rect">
            <a:avLst/>
          </a:prstGeom>
        </p:spPr>
      </p:pic>
      <p:sp>
        <p:nvSpPr>
          <p:cNvPr id="29" name="Rectangle 29">
            <a:extLst>
              <a:ext uri="{FF2B5EF4-FFF2-40B4-BE49-F238E27FC236}">
                <a16:creationId xmlns:a16="http://schemas.microsoft.com/office/drawing/2014/main" id="{18115C0E-C461-4053-94CB-6071B29F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7938"/>
            <a:ext cx="2987040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The Internet of Things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1B482-0B24-400C-97C8-6F83ECE4756C}"/>
              </a:ext>
            </a:extLst>
          </p:cNvPr>
          <p:cNvSpPr txBox="1"/>
          <p:nvPr/>
        </p:nvSpPr>
        <p:spPr>
          <a:xfrm>
            <a:off x="474618" y="4393275"/>
            <a:ext cx="10924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Vulnerable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networked infrastructure</a:t>
            </a:r>
          </a:p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IoT devices </a:t>
            </a:r>
          </a:p>
          <a:p>
            <a:pPr marL="800100" lvl="1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have </a:t>
            </a:r>
            <a:r>
              <a:rPr lang="en-US" sz="20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computational resources</a:t>
            </a:r>
          </a:p>
          <a:p>
            <a:pPr marL="800100" lvl="1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US" sz="20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secured</a:t>
            </a:r>
          </a:p>
          <a:p>
            <a:pPr marL="800100" lvl="1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have </a:t>
            </a:r>
            <a:r>
              <a:rPr lang="en-US" sz="20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maintenance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IoT devices can generate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huge amounts of attack traffic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 a botnet</a:t>
            </a:r>
          </a:p>
        </p:txBody>
      </p:sp>
    </p:spTree>
    <p:extLst>
      <p:ext uri="{BB962C8B-B14F-4D97-AF65-F5344CB8AC3E}">
        <p14:creationId xmlns:p14="http://schemas.microsoft.com/office/powerpoint/2010/main" val="37511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29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Why use Timed Automata?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AD47990B-97D2-48FC-A074-ACBE09A2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0951"/>
            <a:ext cx="235131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Timed Automata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3B0AD-0AAE-4DE5-9B31-487DE6A6D936}"/>
              </a:ext>
            </a:extLst>
          </p:cNvPr>
          <p:cNvSpPr txBox="1"/>
          <p:nvPr/>
        </p:nvSpPr>
        <p:spPr>
          <a:xfrm>
            <a:off x="474617" y="1976288"/>
            <a:ext cx="70582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Finite State Machines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extended with Clock variables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2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timed automaton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a </a:t>
            </a:r>
            <a:r>
              <a:rPr lang="en-US" sz="22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6-tuple </a:t>
            </a: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L, </a:t>
            </a:r>
            <a:r>
              <a:rPr lang="en-US" sz="24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b="0" i="1" baseline="-25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22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C, A, E, I</a:t>
            </a: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a set of locations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000" b="0" i="1" baseline="-2500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∈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the initial location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the set of clocks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a set of actions, co-actions, and the internal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τ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-action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⊆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 x A x B(C) x 2</a:t>
            </a:r>
            <a:r>
              <a:rPr lang="en-US" sz="2000" b="0" i="1" baseline="3000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x 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a set of edges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▪ </a:t>
            </a:r>
            <a:r>
              <a:rPr lang="en-US" sz="2000" b="0" i="1" dirty="0">
                <a:solidFill>
                  <a:srgbClr val="9900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: L → B(C)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assigns invariants to locations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200" dirty="0">
              <a:solidFill>
                <a:srgbClr val="9900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3683A2CC-2D3E-43A4-B1BA-08A5448D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434" y="1530951"/>
            <a:ext cx="879566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PROS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51826-C0CA-40FC-B70C-328AA7E4B42D}"/>
              </a:ext>
            </a:extLst>
          </p:cNvPr>
          <p:cNvSpPr txBox="1"/>
          <p:nvPr/>
        </p:nvSpPr>
        <p:spPr>
          <a:xfrm>
            <a:off x="8312330" y="1976288"/>
            <a:ext cx="38143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Timed representation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Hybrid-view of the system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State Detection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Behavior Prediction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Formal verification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DAA846D7-AE22-4EE6-B255-F9994CF3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19053"/>
            <a:ext cx="1314994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UPPAAL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DEE4F-6EF7-4C46-9E2D-EF5A1EC1AB89}"/>
              </a:ext>
            </a:extLst>
          </p:cNvPr>
          <p:cNvSpPr txBox="1"/>
          <p:nvPr/>
        </p:nvSpPr>
        <p:spPr>
          <a:xfrm>
            <a:off x="474617" y="5268450"/>
            <a:ext cx="1130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Verification of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systems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modeled as networks of Timed Automata</a:t>
            </a:r>
          </a:p>
          <a:p>
            <a:pPr marL="342900" indent="-342900">
              <a:buClr>
                <a:srgbClr val="99003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Query language: </a:t>
            </a:r>
            <a:r>
              <a:rPr lang="en-US" sz="2200" dirty="0">
                <a:solidFill>
                  <a:srgbClr val="9900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TCTL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(Timed Computation Tree Logic)</a:t>
            </a:r>
          </a:p>
        </p:txBody>
      </p:sp>
    </p:spTree>
    <p:extLst>
      <p:ext uri="{BB962C8B-B14F-4D97-AF65-F5344CB8AC3E}">
        <p14:creationId xmlns:p14="http://schemas.microsoft.com/office/powerpoint/2010/main" val="3350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1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E47D0E-A52C-4B63-9C63-65FAC33D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054594"/>
            <a:ext cx="6008914" cy="519248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Overview of the Mirai Botnet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2B4A9F51-FD0A-4429-BE63-50533BB8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" y="1936068"/>
            <a:ext cx="118436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1. Scan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F726E7C0-FA7D-44A5-8816-79815C74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" y="2446950"/>
            <a:ext cx="1419497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2. Report</a:t>
            </a: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5924C297-8AE3-4A02-AA07-82F51FD8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631" y="2571542"/>
            <a:ext cx="809899" cy="415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Command &amp; Control</a:t>
            </a:r>
            <a:endParaRPr lang="en-US" sz="11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sym typeface="Symbol" pitchFamily="18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EDE20-F485-4E1A-9D30-BCBCB01FF530}"/>
              </a:ext>
            </a:extLst>
          </p:cNvPr>
          <p:cNvSpPr txBox="1"/>
          <p:nvPr/>
        </p:nvSpPr>
        <p:spPr>
          <a:xfrm>
            <a:off x="426720" y="6170576"/>
            <a:ext cx="113559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M. Antonakakis, T. April, M. Bailey, M. Bernhard, E. </a:t>
            </a:r>
            <a:r>
              <a:rPr lang="en-US" sz="105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Bursztein</a:t>
            </a:r>
            <a:r>
              <a:rPr lang="en-US" sz="105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J. Cochran, Z. Durumeric, J. A. Halderman, L. Invernizzi, M. </a:t>
            </a:r>
            <a:r>
              <a:rPr lang="en-US" sz="105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Kallitsis</a:t>
            </a:r>
            <a:r>
              <a:rPr lang="en-US" sz="105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D. Kumar, C. Lever, Z. Ma, J. Mason, D. Menscher, C. Seaman, N. Sullivan, K. Thomas, and Y. Zhou, “Understanding the mirai botnet,” in </a:t>
            </a:r>
            <a:r>
              <a:rPr lang="en-US" sz="105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26th USENIX Security Symposium (USENIX Security 17)</a:t>
            </a:r>
            <a:r>
              <a:rPr lang="en-US" sz="105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(Vancouver, BC), pp. 1093–1110, USENIX Association, Aug. 2017.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3320053C-F068-4A09-87BB-4F08C08F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583" y="2571543"/>
            <a:ext cx="875215" cy="4154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Report Server</a:t>
            </a:r>
            <a:endParaRPr lang="en-US" sz="11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sym typeface="Symbol" pitchFamily="18" charset="2"/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77700233-C480-4146-86D6-4F9C825E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207" y="2562832"/>
            <a:ext cx="568239" cy="415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Loader</a:t>
            </a:r>
            <a:endParaRPr lang="en-US" sz="11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  <a:sym typeface="Symbol" pitchFamily="18" charset="2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D7D36E15-22E7-48BA-948B-2416C7F0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" y="2957832"/>
            <a:ext cx="1698172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3. Dispatch</a:t>
            </a: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BD584EAF-7775-4F4B-9B65-6B14C446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" y="3468714"/>
            <a:ext cx="1262745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4. Load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8337A8C8-7D66-40C0-AD00-EB07923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" y="3979596"/>
            <a:ext cx="2516779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5. Send command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56453255-42B0-401D-AC42-E5C9597F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" y="4490478"/>
            <a:ext cx="1262743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6. Relay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1592E51-3B35-4663-841E-6CB3EF69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" y="5001360"/>
            <a:ext cx="1419498" cy="36424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7. Attack</a:t>
            </a:r>
          </a:p>
        </p:txBody>
      </p:sp>
    </p:spTree>
    <p:extLst>
      <p:ext uri="{BB962C8B-B14F-4D97-AF65-F5344CB8AC3E}">
        <p14:creationId xmlns:p14="http://schemas.microsoft.com/office/powerpoint/2010/main" val="4438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21" grpId="0"/>
      <p:bldP spid="14" grpId="0" animBg="1"/>
      <p:bldP spid="15" grpId="0" animBg="1"/>
      <p:bldP spid="16" grpId="0" animBg="1"/>
      <p:bldP spid="23" grpId="0" animBg="1"/>
      <p:bldP spid="25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the Botnet Infrastructure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03F26-05FF-479D-B140-6BD809FF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7" y="1635813"/>
            <a:ext cx="5669595" cy="246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04A42-4419-4989-A51A-B5AEA0DE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50" y="1472910"/>
            <a:ext cx="4513667" cy="2560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C60F7-C261-4850-91AE-E1A86B53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15" y="4526311"/>
            <a:ext cx="5509569" cy="1894068"/>
          </a:xfrm>
          <a:prstGeom prst="rect">
            <a:avLst/>
          </a:prstGeom>
        </p:spPr>
      </p:pic>
      <p:sp>
        <p:nvSpPr>
          <p:cNvPr id="12" name="Rectangle 29">
            <a:extLst>
              <a:ext uri="{FF2B5EF4-FFF2-40B4-BE49-F238E27FC236}">
                <a16:creationId xmlns:a16="http://schemas.microsoft.com/office/drawing/2014/main" id="{1D428A88-51C2-443B-8359-25FE1C6F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8454"/>
            <a:ext cx="1801368" cy="672138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Command and Control Sever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D0417FAA-6A5C-4635-9926-A51064E6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0" y="1777611"/>
            <a:ext cx="1676400" cy="409903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Report Server</a:t>
            </a: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4E934A62-A33D-47C0-8DA7-FE607C2F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190" y="4732909"/>
            <a:ext cx="954024" cy="409903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95698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Modeling the Devices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5EF9F09E-B666-4554-B4C1-CCA568D9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296"/>
            <a:ext cx="1600200" cy="34166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Activation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C016A-17D9-409A-BB7E-5C70FE04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6" y="2365917"/>
            <a:ext cx="6031627" cy="3147548"/>
          </a:xfrm>
          <a:prstGeom prst="rect">
            <a:avLst/>
          </a:prstGeom>
        </p:spPr>
      </p:pic>
      <p:sp>
        <p:nvSpPr>
          <p:cNvPr id="11" name="Rectangle 29">
            <a:extLst>
              <a:ext uri="{FF2B5EF4-FFF2-40B4-BE49-F238E27FC236}">
                <a16:creationId xmlns:a16="http://schemas.microsoft.com/office/drawing/2014/main" id="{13F14106-0A3F-4BFB-851B-B0092521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664" y="5549921"/>
            <a:ext cx="2307336" cy="372341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Scan and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64F89-6531-4E0B-BC17-4C72C5531632}"/>
              </a:ext>
            </a:extLst>
          </p:cNvPr>
          <p:cNvSpPr txBox="1"/>
          <p:nvPr/>
        </p:nvSpPr>
        <p:spPr>
          <a:xfrm>
            <a:off x="535033" y="6114086"/>
            <a:ext cx="111219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G.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Kambourakis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C.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Kolias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A.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Stavrou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"The Mirai botnet and the IoT Zombie Armies,"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MILCOM 2017 - 2017 IEEE Military Communications Conference (MILCOM)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Baltimore, MD, 2017, pp. 267-272, </a:t>
            </a:r>
            <a:r>
              <a:rPr lang="en-US" sz="105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10.1109/MILCOM.2017.8170867.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1C7DAF-B671-4956-9C24-109B0177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2" y="1938864"/>
            <a:ext cx="5280210" cy="2330736"/>
          </a:xfrm>
          <a:prstGeom prst="rect">
            <a:avLst/>
          </a:prstGeom>
        </p:spPr>
      </p:pic>
      <p:sp>
        <p:nvSpPr>
          <p:cNvPr id="17" name="Rectangle 29">
            <a:extLst>
              <a:ext uri="{FF2B5EF4-FFF2-40B4-BE49-F238E27FC236}">
                <a16:creationId xmlns:a16="http://schemas.microsoft.com/office/drawing/2014/main" id="{6D54A6D5-9A48-4DC4-9EAD-19E8D2FD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979" y="2329461"/>
            <a:ext cx="2606040" cy="7248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 Device type 1 – Always Connected</a:t>
            </a:r>
          </a:p>
        </p:txBody>
      </p:sp>
    </p:spTree>
    <p:extLst>
      <p:ext uri="{BB962C8B-B14F-4D97-AF65-F5344CB8AC3E}">
        <p14:creationId xmlns:p14="http://schemas.microsoft.com/office/powerpoint/2010/main" val="29142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The Concrete Simulator – Initial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CBA5B-FDA7-49AA-A889-B0BAC68E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7" y="2470289"/>
            <a:ext cx="2692538" cy="2800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5B9D23-5320-43BC-B68E-769542AD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936" y="1713343"/>
            <a:ext cx="1563625" cy="4374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9E4F42-BD0F-4598-89CD-E2E30680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08" y="4196895"/>
            <a:ext cx="6866197" cy="1517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BC5E1F-9A4F-4680-AF53-5DA7D1D96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820" y="2420546"/>
            <a:ext cx="3606985" cy="1206562"/>
          </a:xfrm>
          <a:prstGeom prst="rect">
            <a:avLst/>
          </a:prstGeom>
        </p:spPr>
      </p:pic>
      <p:sp>
        <p:nvSpPr>
          <p:cNvPr id="28" name="Rectangle 29">
            <a:extLst>
              <a:ext uri="{FF2B5EF4-FFF2-40B4-BE49-F238E27FC236}">
                <a16:creationId xmlns:a16="http://schemas.microsoft.com/office/drawing/2014/main" id="{72A5FF42-BA9A-4950-80DE-CF7F07A9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3343"/>
            <a:ext cx="2011680" cy="40002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State Variables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22CC3E6C-CBE7-4DD0-A996-BE34A773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320" y="1716605"/>
            <a:ext cx="2773680" cy="40002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Choosing Transitions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9A3490-6951-435B-BA9F-BCE032003DFF}"/>
              </a:ext>
            </a:extLst>
          </p:cNvPr>
          <p:cNvSpPr/>
          <p:nvPr/>
        </p:nvSpPr>
        <p:spPr>
          <a:xfrm flipV="1">
            <a:off x="2396625" y="1582038"/>
            <a:ext cx="4411281" cy="14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A03FC0F-8286-404F-854D-4AA0359D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84" y="1336139"/>
            <a:ext cx="2376564" cy="247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F8ED93-1FF6-4110-B3FD-897D2A66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0" y="1886454"/>
            <a:ext cx="1600200" cy="4497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B702B-84CD-4F63-8B1B-24730908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55" y="1336310"/>
            <a:ext cx="2361301" cy="2479086"/>
          </a:xfrm>
          <a:prstGeom prst="rect">
            <a:avLst/>
          </a:prstGeom>
        </p:spPr>
      </p:pic>
      <p:sp>
        <p:nvSpPr>
          <p:cNvPr id="5" name="Rectangle 29">
            <a:extLst>
              <a:ext uri="{FF2B5EF4-FFF2-40B4-BE49-F238E27FC236}">
                <a16:creationId xmlns:a16="http://schemas.microsoft.com/office/drawing/2014/main" id="{423914AA-2BB9-4112-AB19-65EC677E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8024"/>
            <a:ext cx="12192000" cy="25997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endParaRPr lang="en-US" sz="4428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8FF79002-F787-443C-8069-AA568A9B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547"/>
            <a:ext cx="12192000" cy="1162596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The Concrete Simulator –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20B2-6F97-4F14-AE2E-C7D683A96967}"/>
              </a:ext>
            </a:extLst>
          </p:cNvPr>
          <p:cNvSpPr txBox="1"/>
          <p:nvPr/>
        </p:nvSpPr>
        <p:spPr>
          <a:xfrm>
            <a:off x="11922033" y="6574123"/>
            <a:ext cx="409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Impact" panose="020B0806030902050204" pitchFamily="34" charset="0"/>
                <a:cs typeface="Segoe UI" panose="020B0502040204020203" pitchFamily="34" charset="0"/>
              </a:rPr>
              <a:t>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A90BB-F0F9-4E5D-AEC9-F87BD8288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87" y="3937148"/>
            <a:ext cx="7937625" cy="2490922"/>
          </a:xfrm>
          <a:prstGeom prst="rect">
            <a:avLst/>
          </a:prstGeom>
        </p:spPr>
      </p:pic>
      <p:sp>
        <p:nvSpPr>
          <p:cNvPr id="20" name="Rectangle 29">
            <a:extLst>
              <a:ext uri="{FF2B5EF4-FFF2-40B4-BE49-F238E27FC236}">
                <a16:creationId xmlns:a16="http://schemas.microsoft.com/office/drawing/2014/main" id="{5AB49296-F456-40E0-8C35-AF2026E8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99" y="3510504"/>
            <a:ext cx="1600200" cy="34166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ctr" defTabSz="3135999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Gantt Chart</a:t>
            </a: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BCCEF33F-912D-49E8-A667-0825BAE2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6686"/>
            <a:ext cx="2360049" cy="38324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defTabSz="3135999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State at 18 minutes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C729730-7147-45B6-A3E9-1F05FE8E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391" y="1336139"/>
            <a:ext cx="2288606" cy="383242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kern="1200" smtId="4294967295"/>
            </a:defPPr>
          </a:lstStyle>
          <a:p>
            <a:pPr algn="r" defTabSz="3135999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State at 29 minutes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EC37ED-B9A9-4990-988E-4AAD6216B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001" y="1889674"/>
            <a:ext cx="1618681" cy="44894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D80516-4896-4420-B813-AE1780A7BBB6}"/>
              </a:ext>
            </a:extLst>
          </p:cNvPr>
          <p:cNvSpPr/>
          <p:nvPr/>
        </p:nvSpPr>
        <p:spPr>
          <a:xfrm flipV="1">
            <a:off x="2360049" y="1195309"/>
            <a:ext cx="4411281" cy="143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3080F-2317-442A-9664-63A362F3645A}"/>
              </a:ext>
            </a:extLst>
          </p:cNvPr>
          <p:cNvSpPr/>
          <p:nvPr/>
        </p:nvSpPr>
        <p:spPr>
          <a:xfrm flipV="1">
            <a:off x="154408" y="6366534"/>
            <a:ext cx="1716622" cy="76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777921-C10A-4933-95FC-1BFED365A9DE}"/>
              </a:ext>
            </a:extLst>
          </p:cNvPr>
          <p:cNvSpPr/>
          <p:nvPr/>
        </p:nvSpPr>
        <p:spPr>
          <a:xfrm flipV="1">
            <a:off x="9831948" y="1818803"/>
            <a:ext cx="1858854" cy="92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4FD5B5-A0A8-4193-A0E9-168924C3BC93}"/>
              </a:ext>
            </a:extLst>
          </p:cNvPr>
          <p:cNvSpPr/>
          <p:nvPr/>
        </p:nvSpPr>
        <p:spPr>
          <a:xfrm flipV="1">
            <a:off x="2343260" y="3801999"/>
            <a:ext cx="1716622" cy="76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268406-D4C6-4A1E-900F-BF87C4A8D373}"/>
              </a:ext>
            </a:extLst>
          </p:cNvPr>
          <p:cNvSpPr/>
          <p:nvPr/>
        </p:nvSpPr>
        <p:spPr>
          <a:xfrm flipV="1">
            <a:off x="83292" y="1795209"/>
            <a:ext cx="1858854" cy="92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972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LENOVO_T450</dc:creator>
  <cp:lastModifiedBy>Alvi Jawad</cp:lastModifiedBy>
  <cp:revision>168</cp:revision>
  <dcterms:created xsi:type="dcterms:W3CDTF">2020-06-10T01:49:02Z</dcterms:created>
  <dcterms:modified xsi:type="dcterms:W3CDTF">2020-11-01T22:06:18Z</dcterms:modified>
</cp:coreProperties>
</file>