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77" r:id="rId2"/>
    <p:sldId id="353" r:id="rId3"/>
    <p:sldId id="361" r:id="rId4"/>
    <p:sldId id="357" r:id="rId5"/>
    <p:sldId id="358" r:id="rId6"/>
    <p:sldId id="359" r:id="rId7"/>
    <p:sldId id="360" r:id="rId8"/>
    <p:sldId id="354" r:id="rId9"/>
    <p:sldId id="364" r:id="rId10"/>
    <p:sldId id="363" r:id="rId11"/>
    <p:sldId id="362" r:id="rId12"/>
    <p:sldId id="281" r:id="rId13"/>
    <p:sldId id="365" r:id="rId14"/>
    <p:sldId id="366" r:id="rId15"/>
    <p:sldId id="367" r:id="rId16"/>
    <p:sldId id="352" r:id="rId17"/>
    <p:sldId id="368" r:id="rId18"/>
    <p:sldId id="369" r:id="rId19"/>
    <p:sldId id="370" r:id="rId20"/>
    <p:sldId id="371" r:id="rId21"/>
    <p:sldId id="372" r:id="rId22"/>
    <p:sldId id="373" r:id="rId23"/>
    <p:sldId id="355" r:id="rId24"/>
    <p:sldId id="374" r:id="rId25"/>
    <p:sldId id="375" r:id="rId26"/>
    <p:sldId id="376" r:id="rId27"/>
    <p:sldId id="377" r:id="rId28"/>
    <p:sldId id="378" r:id="rId29"/>
    <p:sldId id="379" r:id="rId30"/>
    <p:sldId id="35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8"/>
    <p:restoredTop sz="94694"/>
  </p:normalViewPr>
  <p:slideViewPr>
    <p:cSldViewPr snapToGrid="0">
      <p:cViewPr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02A6AC-F055-744F-8812-E704FFA5289F}" type="datetimeFigureOut">
              <a:rPr lang="en-US" smtClean="0"/>
              <a:t>5/3/24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51B17-A5BA-7C40-BD5E-97223F69C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763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51B17-A5BA-7C40-BD5E-97223F69C8B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64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51B17-A5BA-7C40-BD5E-97223F69C8B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24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51B17-A5BA-7C40-BD5E-97223F69C8B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276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51B17-A5BA-7C40-BD5E-97223F69C8B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43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51B17-A5BA-7C40-BD5E-97223F69C8B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81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51B17-A5BA-7C40-BD5E-97223F69C8B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89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51B17-A5BA-7C40-BD5E-97223F69C8B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1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BE1C9-5D89-FDD3-3F72-F8F6A1728C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696CF5-4306-FAC6-A942-D0F42D33E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18BBC-BB5F-156C-F6AC-030FF20A8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A9A2-D28F-924B-A312-AB72686699ED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2B7CE-588D-621E-7F14-586C6F46C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8114F-C5A7-3A2C-72F4-2B5BF5909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CA298-5284-C94F-9E97-FBA48750A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70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8504E-7804-8AC2-D66C-DAF9B5A9B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E22C48-CAB9-0220-F89C-5038C0826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F5DCE-FD00-4547-29C2-37ACD2C32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A9A2-D28F-924B-A312-AB72686699ED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97364-3003-43E8-AC0D-138648ABE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13EAE-EE40-15F5-C9E0-55C02F421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CA298-5284-C94F-9E97-FBA48750A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6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8BB4C5-CE67-84F9-9C20-89B8A68A3D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087278-D765-55C6-7E13-A9051279B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3F97C-BDB6-9BB7-19EC-B43A99CB2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A9A2-D28F-924B-A312-AB72686699ED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DC5A7-2730-7A8E-CC06-BD4ACBBDC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A30A7-0EEA-7BF0-1522-C1991E12E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CA298-5284-C94F-9E97-FBA48750A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49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83090-1AFB-1A80-284C-D7810424A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710ED-D994-084B-3DBD-0177714AC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2324A-FB1D-0D28-6BED-350BD342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A9A2-D28F-924B-A312-AB72686699ED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2763B-9DB6-966C-25D0-D49EC7D57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1C0BD-DAFC-BC1D-8792-85EED7721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CA298-5284-C94F-9E97-FBA48750A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15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5D1FE-78D9-2125-38C2-21B1FD9A4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8FFBF-0180-3E1F-68A5-6758ED49C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D6B65-2B6D-AB42-C82C-AF118B727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A9A2-D28F-924B-A312-AB72686699ED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36B87-CBCA-4552-9495-7CF1CF0C2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53E36-D0BF-FC42-9E76-26A58C45B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CA298-5284-C94F-9E97-FBA48750A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46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E3F9A-15C9-CB56-7586-0F28734A9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8E003-D46E-51E3-598E-228849C60B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9E7B31-3630-05C5-AFCC-68AD1E929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5C505D-B086-76E7-A68F-B85ED07A5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A9A2-D28F-924B-A312-AB72686699ED}" type="datetimeFigureOut">
              <a:rPr lang="en-US" smtClean="0"/>
              <a:t>5/2/24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E6590-4C2C-6F43-FE68-103EBD3C6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B731F-EB5A-ABF8-FD42-92BD481FF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CA298-5284-C94F-9E97-FBA48750A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19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10812-ED8C-BE38-45EE-0B4B058C5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E817E-3F87-1BC7-AAF9-8654F9E43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B91391-7C78-D1F3-4215-4D06F23B4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14685F-01DF-7884-293B-FB2EA8BFB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AB52FD-ACD5-5DAA-670F-76916CFECB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5B4B14-EA3C-9451-0941-A3123766F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A9A2-D28F-924B-A312-AB72686699ED}" type="datetimeFigureOut">
              <a:rPr lang="en-US" smtClean="0"/>
              <a:t>5/2/24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1B5D6F-A783-297B-74BC-C9130FB3F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90BA55-AD7E-9AA5-FABE-3739E992E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CA298-5284-C94F-9E97-FBA48750A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09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2298E-D90A-86E1-181B-FD65F2799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D460C0-8697-ACC5-AD5E-8EC02A65D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A9A2-D28F-924B-A312-AB72686699ED}" type="datetimeFigureOut">
              <a:rPr lang="en-US" smtClean="0"/>
              <a:t>5/2/24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E3455F-C888-11C4-C6F2-DD32BB3D5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72FC72-2929-6D4B-5B3D-A374DC0AA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CA298-5284-C94F-9E97-FBA48750A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34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AA53CD-77A9-EC9F-7B04-363ED119F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A9A2-D28F-924B-A312-AB72686699ED}" type="datetimeFigureOut">
              <a:rPr lang="en-US" smtClean="0"/>
              <a:t>5/2/24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BA4D97-DFF2-F8CE-43D5-3A82C010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244451-DAFF-8BAC-E932-21A0624A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CA298-5284-C94F-9E97-FBA48750A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246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A3459-D308-A7F4-FCA5-EEE1F614F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E13BF-9E3F-444A-B930-839301C97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783359-7A2F-4EB9-D165-3714924FE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27822E-7332-CEE7-B77A-AAAE79A09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A9A2-D28F-924B-A312-AB72686699ED}" type="datetimeFigureOut">
              <a:rPr lang="en-US" smtClean="0"/>
              <a:t>5/2/24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0F5F0-9669-4F3F-64A6-91AAD69F6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D6AA9-6382-E7BC-1FD3-2D96E39BA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CA298-5284-C94F-9E97-FBA48750A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01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18074-F8F9-D782-89A0-729DE3DA4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22F077-110E-9D10-722B-30742406E3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40E87-F5B5-BA8D-60F9-981804C35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C83FD-0452-CB9F-1B18-6A0FFA440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A9A2-D28F-924B-A312-AB72686699ED}" type="datetimeFigureOut">
              <a:rPr lang="en-US" smtClean="0"/>
              <a:t>5/2/24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147AFE-1F3C-1FAE-50B2-31E851273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867BA7-2204-B3F4-5141-6F9377869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CA298-5284-C94F-9E97-FBA48750A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91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A30F7E-0685-3566-450E-CC183F699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5A45A-0BC3-4554-03DE-6A56B4FDD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3C308-0C7E-8FA1-5063-0264886A64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BA9A2-D28F-924B-A312-AB72686699ED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AFE99-A899-CE7D-C479-980371D55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5F641-907E-23B4-9D8F-78EB8A84FB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CA298-5284-C94F-9E97-FBA48750A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60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0.png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0.png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7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7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8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7.png"/><Relationship Id="rId7" Type="http://schemas.openxmlformats.org/officeDocument/2006/relationships/image" Target="../media/image25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30.png"/><Relationship Id="rId5" Type="http://schemas.openxmlformats.org/officeDocument/2006/relationships/image" Target="../media/image22.png"/><Relationship Id="rId10" Type="http://schemas.openxmlformats.org/officeDocument/2006/relationships/image" Target="../media/image29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0C543-9200-3AF3-53B4-A6FC3406C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6745" y="2852385"/>
            <a:ext cx="10678510" cy="2218971"/>
          </a:xfrm>
        </p:spPr>
        <p:txBody>
          <a:bodyPr>
            <a:noAutofit/>
          </a:bodyPr>
          <a:lstStyle/>
          <a:p>
            <a:r>
              <a:rPr lang="en-US" sz="8800" dirty="0">
                <a:solidFill>
                  <a:srgbClr val="001F6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May Boson Gang Meeting</a:t>
            </a:r>
            <a:br>
              <a:rPr lang="en-US" sz="8800" dirty="0">
                <a:solidFill>
                  <a:srgbClr val="001F6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endParaRPr lang="en-US" sz="8800" dirty="0">
              <a:solidFill>
                <a:srgbClr val="001F6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3D95B-5C29-C490-504D-AE2DAF7337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6542" y="3654086"/>
            <a:ext cx="6338916" cy="1655762"/>
          </a:xfrm>
        </p:spPr>
        <p:txBody>
          <a:bodyPr>
            <a:noAutofit/>
          </a:bodyPr>
          <a:lstStyle/>
          <a:p>
            <a:r>
              <a:rPr lang="en-US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Luke Bell, Yan Wang, Eugene </a:t>
            </a:r>
            <a:r>
              <a:rPr lang="en-US" sz="36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Dumitrescu</a:t>
            </a:r>
            <a:r>
              <a:rPr lang="en-US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, </a:t>
            </a:r>
          </a:p>
          <a:p>
            <a:r>
              <a:rPr lang="en-US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Kevin Smith, Yuan Liu, Steven </a:t>
            </a:r>
            <a:r>
              <a:rPr lang="en-US" sz="36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Girvin</a:t>
            </a:r>
            <a:endParaRPr lang="en-US" sz="36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5" name="Picture 4" descr="YaleClr.eps">
            <a:extLst>
              <a:ext uri="{FF2B5EF4-FFF2-40B4-BE49-F238E27FC236}">
                <a16:creationId xmlns:a16="http://schemas.microsoft.com/office/drawing/2014/main" id="{E66F44D6-FBDD-1E91-B394-3DA0BC0CB2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564" y="131700"/>
            <a:ext cx="2120549" cy="221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 descr="Oak Ridge National Laboratory | Drupal.org">
            <a:extLst>
              <a:ext uri="{FF2B5EF4-FFF2-40B4-BE49-F238E27FC236}">
                <a16:creationId xmlns:a16="http://schemas.microsoft.com/office/drawing/2014/main" id="{CAE25CB1-22D2-2977-E567-D2BFD92D1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9" y="4919172"/>
            <a:ext cx="4599335" cy="232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92D423C-95CD-6F8C-52B8-8DEA984BD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6371" y="4388801"/>
            <a:ext cx="1952418" cy="232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BNL | Brand Center | Logo">
            <a:extLst>
              <a:ext uri="{FF2B5EF4-FFF2-40B4-BE49-F238E27FC236}">
                <a16:creationId xmlns:a16="http://schemas.microsoft.com/office/drawing/2014/main" id="{E918BE71-1EDE-C3F7-79B7-44FF6A363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5023" y="101913"/>
            <a:ext cx="5152412" cy="1291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7331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graph of a function&#10;&#10;Description automatically generated">
            <a:extLst>
              <a:ext uri="{FF2B5EF4-FFF2-40B4-BE49-F238E27FC236}">
                <a16:creationId xmlns:a16="http://schemas.microsoft.com/office/drawing/2014/main" id="{BD981BD0-5681-D674-ED29-07F3166B5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4321"/>
            <a:ext cx="4590236" cy="3442677"/>
          </a:xfrm>
          <a:prstGeom prst="rect">
            <a:avLst/>
          </a:prstGeom>
        </p:spPr>
      </p:pic>
      <p:pic>
        <p:nvPicPr>
          <p:cNvPr id="28" name="Picture 27" descr="A graph of a function&#10;&#10;Description automatically generated">
            <a:extLst>
              <a:ext uri="{FF2B5EF4-FFF2-40B4-BE49-F238E27FC236}">
                <a16:creationId xmlns:a16="http://schemas.microsoft.com/office/drawing/2014/main" id="{EC8CE6F3-87CD-0A64-4AF7-4361886F7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6804" y="3344320"/>
            <a:ext cx="4590236" cy="3442677"/>
          </a:xfrm>
          <a:prstGeom prst="rect">
            <a:avLst/>
          </a:prstGeom>
        </p:spPr>
      </p:pic>
      <p:pic>
        <p:nvPicPr>
          <p:cNvPr id="10" name="Content Placeholder 9" descr="A graph of a function&#10;&#10;Description automatically generated">
            <a:extLst>
              <a:ext uri="{FF2B5EF4-FFF2-40B4-BE49-F238E27FC236}">
                <a16:creationId xmlns:a16="http://schemas.microsoft.com/office/drawing/2014/main" id="{9ABEB750-4622-D535-B297-71B07B4351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4510602" cy="3382951"/>
          </a:xfrm>
        </p:spPr>
      </p:pic>
      <p:pic>
        <p:nvPicPr>
          <p:cNvPr id="14" name="Picture 13" descr="A graph with colored lines and numbers&#10;&#10;Description automatically generated">
            <a:extLst>
              <a:ext uri="{FF2B5EF4-FFF2-40B4-BE49-F238E27FC236}">
                <a16:creationId xmlns:a16="http://schemas.microsoft.com/office/drawing/2014/main" id="{202B769E-CA99-6E0C-E034-D8069C3D98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8204" y="-13676"/>
            <a:ext cx="4528836" cy="339662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162CCE8-2416-FC6A-77C5-BCEA7CB7244D}"/>
              </a:ext>
            </a:extLst>
          </p:cNvPr>
          <p:cNvSpPr txBox="1"/>
          <p:nvPr/>
        </p:nvSpPr>
        <p:spPr>
          <a:xfrm>
            <a:off x="8700142" y="1337532"/>
            <a:ext cx="36684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gsana New" panose="02020603050405020304" pitchFamily="18" charset="-34"/>
                <a:ea typeface="+mn-ea"/>
                <a:cs typeface="Angsana New" panose="02020603050405020304" pitchFamily="18" charset="-34"/>
              </a:rPr>
              <a:t>Non-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gsana New" panose="02020603050405020304" pitchFamily="18" charset="-34"/>
                <a:ea typeface="+mn-ea"/>
                <a:cs typeface="Angsana New" panose="02020603050405020304" pitchFamily="18" charset="-34"/>
              </a:rPr>
              <a:t>monotonicities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gsana New" panose="02020603050405020304" pitchFamily="18" charset="-34"/>
                <a:ea typeface="+mn-ea"/>
                <a:cs typeface="Angsana New" panose="02020603050405020304" pitchFamily="18" charset="-34"/>
              </a:rPr>
              <a:t>? </a:t>
            </a:r>
            <a:endParaRPr lang="en-US" dirty="0"/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EE5DB6EC-395A-C93A-6B3C-6057D0F2CE29}"/>
              </a:ext>
            </a:extLst>
          </p:cNvPr>
          <p:cNvSpPr/>
          <p:nvPr/>
        </p:nvSpPr>
        <p:spPr>
          <a:xfrm rot="9952988">
            <a:off x="6058296" y="1054675"/>
            <a:ext cx="79316" cy="150129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23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graph of a function&#10;&#10;Description automatically generated">
            <a:extLst>
              <a:ext uri="{FF2B5EF4-FFF2-40B4-BE49-F238E27FC236}">
                <a16:creationId xmlns:a16="http://schemas.microsoft.com/office/drawing/2014/main" id="{BD981BD0-5681-D674-ED29-07F3166B5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4321"/>
            <a:ext cx="4590236" cy="3442677"/>
          </a:xfrm>
          <a:prstGeom prst="rect">
            <a:avLst/>
          </a:prstGeom>
        </p:spPr>
      </p:pic>
      <p:pic>
        <p:nvPicPr>
          <p:cNvPr id="28" name="Picture 27" descr="A graph of a function&#10;&#10;Description automatically generated">
            <a:extLst>
              <a:ext uri="{FF2B5EF4-FFF2-40B4-BE49-F238E27FC236}">
                <a16:creationId xmlns:a16="http://schemas.microsoft.com/office/drawing/2014/main" id="{EC8CE6F3-87CD-0A64-4AF7-4361886F7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6804" y="3344320"/>
            <a:ext cx="4590236" cy="3442677"/>
          </a:xfrm>
          <a:prstGeom prst="rect">
            <a:avLst/>
          </a:prstGeom>
        </p:spPr>
      </p:pic>
      <p:pic>
        <p:nvPicPr>
          <p:cNvPr id="10" name="Content Placeholder 9" descr="A graph of a function&#10;&#10;Description automatically generated">
            <a:extLst>
              <a:ext uri="{FF2B5EF4-FFF2-40B4-BE49-F238E27FC236}">
                <a16:creationId xmlns:a16="http://schemas.microsoft.com/office/drawing/2014/main" id="{9ABEB750-4622-D535-B297-71B07B4351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4510602" cy="3382951"/>
          </a:xfrm>
        </p:spPr>
      </p:pic>
      <p:pic>
        <p:nvPicPr>
          <p:cNvPr id="14" name="Picture 13" descr="A graph with colored lines and numbers&#10;&#10;Description automatically generated">
            <a:extLst>
              <a:ext uri="{FF2B5EF4-FFF2-40B4-BE49-F238E27FC236}">
                <a16:creationId xmlns:a16="http://schemas.microsoft.com/office/drawing/2014/main" id="{202B769E-CA99-6E0C-E034-D8069C3D98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8204" y="-13676"/>
            <a:ext cx="4528836" cy="339662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162CCE8-2416-FC6A-77C5-BCEA7CB7244D}"/>
              </a:ext>
            </a:extLst>
          </p:cNvPr>
          <p:cNvSpPr txBox="1"/>
          <p:nvPr/>
        </p:nvSpPr>
        <p:spPr>
          <a:xfrm>
            <a:off x="8700142" y="1337532"/>
            <a:ext cx="36684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gsana New" panose="02020603050405020304" pitchFamily="18" charset="-34"/>
                <a:ea typeface="+mn-ea"/>
                <a:cs typeface="Angsana New" panose="02020603050405020304" pitchFamily="18" charset="-34"/>
              </a:rPr>
              <a:t>Non-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gsana New" panose="02020603050405020304" pitchFamily="18" charset="-34"/>
                <a:ea typeface="+mn-ea"/>
                <a:cs typeface="Angsana New" panose="02020603050405020304" pitchFamily="18" charset="-34"/>
              </a:rPr>
              <a:t>monotonicities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gsana New" panose="02020603050405020304" pitchFamily="18" charset="-34"/>
                <a:ea typeface="+mn-ea"/>
                <a:cs typeface="Angsana New" panose="02020603050405020304" pitchFamily="18" charset="-34"/>
              </a:rPr>
              <a:t>? 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6D5772-B5E7-A648-5E7E-5A8CE1A9F8E9}"/>
              </a:ext>
            </a:extLst>
          </p:cNvPr>
          <p:cNvSpPr txBox="1"/>
          <p:nvPr/>
        </p:nvSpPr>
        <p:spPr>
          <a:xfrm>
            <a:off x="8558538" y="4096162"/>
            <a:ext cx="349185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gsana New" panose="02020603050405020304" pitchFamily="18" charset="-34"/>
                <a:ea typeface="+mn-ea"/>
                <a:cs typeface="Angsana New" panose="02020603050405020304" pitchFamily="18" charset="-34"/>
              </a:rPr>
              <a:t>Optimal 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gsana New" panose="02020603050405020304" pitchFamily="18" charset="-34"/>
                <a:ea typeface="+mn-ea"/>
                <a:cs typeface="Angsana New" panose="02020603050405020304" pitchFamily="18" charset="-34"/>
              </a:rPr>
              <a:t>α</a:t>
            </a:r>
            <a:r>
              <a:rPr lang="en-US" sz="4000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= 0.1546 that maximizes fidelity for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each curve?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gsana New" panose="02020603050405020304" pitchFamily="18" charset="-34"/>
                <a:ea typeface="+mn-ea"/>
                <a:cs typeface="Angsana New" panose="02020603050405020304" pitchFamily="18" charset="-34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15871F99-AE17-0122-3323-4E19355241D9}"/>
              </a:ext>
            </a:extLst>
          </p:cNvPr>
          <p:cNvSpPr/>
          <p:nvPr/>
        </p:nvSpPr>
        <p:spPr>
          <a:xfrm rot="866433">
            <a:off x="5666930" y="4779695"/>
            <a:ext cx="79316" cy="150129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EE5DB6EC-395A-C93A-6B3C-6057D0F2CE29}"/>
              </a:ext>
            </a:extLst>
          </p:cNvPr>
          <p:cNvSpPr/>
          <p:nvPr/>
        </p:nvSpPr>
        <p:spPr>
          <a:xfrm rot="9952988">
            <a:off x="6058296" y="1054675"/>
            <a:ext cx="79316" cy="150129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78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22C8D21-E4D3-CBA2-C530-6290441DBD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95947" y="849083"/>
            <a:ext cx="4005943" cy="30044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D5E713-9AF4-2996-8C22-600CB83B37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201887" y="849081"/>
            <a:ext cx="4005943" cy="30044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9F55F2-8AC8-5E3D-2AC3-401A3990DE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265" y="429980"/>
            <a:ext cx="3797300" cy="444500"/>
          </a:xfrm>
          <a:prstGeom prst="rect">
            <a:avLst/>
          </a:prstGeom>
        </p:spPr>
      </p:pic>
      <p:pic>
        <p:nvPicPr>
          <p:cNvPr id="9" name="Picture 8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D88C7896-07B9-BB34-140F-DA60B04B05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0210" y="455380"/>
            <a:ext cx="32893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422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22C8D21-E4D3-CBA2-C530-6290441DBD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95947" y="849083"/>
            <a:ext cx="4005943" cy="30044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D5E713-9AF4-2996-8C22-600CB83B37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201887" y="849081"/>
            <a:ext cx="4005943" cy="30044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C106F5-8CBE-EB4C-CBF1-52F44B14FA3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95943" y="3853542"/>
            <a:ext cx="4005944" cy="30044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4E0951-8E9E-0953-5C4B-2B298EE3E9E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201884" y="3853540"/>
            <a:ext cx="4005947" cy="30044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9F55F2-8AC8-5E3D-2AC3-401A3990DE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265" y="429980"/>
            <a:ext cx="3797300" cy="444500"/>
          </a:xfrm>
          <a:prstGeom prst="rect">
            <a:avLst/>
          </a:prstGeom>
        </p:spPr>
      </p:pic>
      <p:pic>
        <p:nvPicPr>
          <p:cNvPr id="9" name="Picture 8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D88C7896-07B9-BB34-140F-DA60B04B05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0210" y="455380"/>
            <a:ext cx="32893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928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22C8D21-E4D3-CBA2-C530-6290441DBD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95947" y="849083"/>
            <a:ext cx="4005943" cy="30044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D5E713-9AF4-2996-8C22-600CB83B37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201887" y="849081"/>
            <a:ext cx="4005943" cy="30044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C106F5-8CBE-EB4C-CBF1-52F44B14FA3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95943" y="3853542"/>
            <a:ext cx="4005944" cy="30044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4E0951-8E9E-0953-5C4B-2B298EE3E9E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201884" y="3853540"/>
            <a:ext cx="4005947" cy="30044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9F55F2-8AC8-5E3D-2AC3-401A3990DE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265" y="429980"/>
            <a:ext cx="3797300" cy="444500"/>
          </a:xfrm>
          <a:prstGeom prst="rect">
            <a:avLst/>
          </a:prstGeom>
        </p:spPr>
      </p:pic>
      <p:pic>
        <p:nvPicPr>
          <p:cNvPr id="9" name="Picture 8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D88C7896-07B9-BB34-140F-DA60B04B05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0210" y="455380"/>
            <a:ext cx="3289300" cy="419100"/>
          </a:xfrm>
          <a:prstGeom prst="rect">
            <a:avLst/>
          </a:prstGeom>
        </p:spPr>
      </p:pic>
      <p:pic>
        <p:nvPicPr>
          <p:cNvPr id="13" name="Picture 12" descr="A graph of a function&#10;&#10;Description automatically generated">
            <a:extLst>
              <a:ext uri="{FF2B5EF4-FFF2-40B4-BE49-F238E27FC236}">
                <a16:creationId xmlns:a16="http://schemas.microsoft.com/office/drawing/2014/main" id="{A6A76328-DB66-1BE2-C280-02E3DA4514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07824" y="849081"/>
            <a:ext cx="4005947" cy="300446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9EC50FE-4CA3-AD0C-18CA-5747EF3AFA55}"/>
              </a:ext>
            </a:extLst>
          </p:cNvPr>
          <p:cNvSpPr txBox="1"/>
          <p:nvPr/>
        </p:nvSpPr>
        <p:spPr>
          <a:xfrm>
            <a:off x="8844635" y="310987"/>
            <a:ext cx="33691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gsana New" panose="02020603050405020304" pitchFamily="18" charset="-34"/>
                <a:ea typeface="+mn-ea"/>
                <a:cs typeface="Angsana New" panose="02020603050405020304" pitchFamily="18" charset="-34"/>
              </a:rPr>
              <a:t>Neat Features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9794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22C8D21-E4D3-CBA2-C530-6290441DBD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95947" y="849083"/>
            <a:ext cx="4005943" cy="30044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D5E713-9AF4-2996-8C22-600CB83B37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201887" y="849081"/>
            <a:ext cx="4005943" cy="30044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C106F5-8CBE-EB4C-CBF1-52F44B14FA3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95943" y="3853542"/>
            <a:ext cx="4005944" cy="30044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4E0951-8E9E-0953-5C4B-2B298EE3E9E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201884" y="3853540"/>
            <a:ext cx="4005947" cy="30044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9F55F2-8AC8-5E3D-2AC3-401A3990DE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265" y="429980"/>
            <a:ext cx="3797300" cy="444500"/>
          </a:xfrm>
          <a:prstGeom prst="rect">
            <a:avLst/>
          </a:prstGeom>
        </p:spPr>
      </p:pic>
      <p:pic>
        <p:nvPicPr>
          <p:cNvPr id="9" name="Picture 8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D88C7896-07B9-BB34-140F-DA60B04B05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0210" y="455380"/>
            <a:ext cx="3289300" cy="419100"/>
          </a:xfrm>
          <a:prstGeom prst="rect">
            <a:avLst/>
          </a:prstGeom>
        </p:spPr>
      </p:pic>
      <p:pic>
        <p:nvPicPr>
          <p:cNvPr id="13" name="Picture 12" descr="A graph of a function&#10;&#10;Description automatically generated">
            <a:extLst>
              <a:ext uri="{FF2B5EF4-FFF2-40B4-BE49-F238E27FC236}">
                <a16:creationId xmlns:a16="http://schemas.microsoft.com/office/drawing/2014/main" id="{A6A76328-DB66-1BE2-C280-02E3DA4514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07824" y="849081"/>
            <a:ext cx="4005947" cy="300446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B77B6F0-BEAE-DCC9-52B0-2EEEC1928110}"/>
              </a:ext>
            </a:extLst>
          </p:cNvPr>
          <p:cNvSpPr txBox="1"/>
          <p:nvPr/>
        </p:nvSpPr>
        <p:spPr>
          <a:xfrm>
            <a:off x="8398329" y="4104305"/>
            <a:ext cx="311875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gsana New" panose="02020603050405020304" pitchFamily="18" charset="-34"/>
                <a:ea typeface="+mn-ea"/>
                <a:cs typeface="Angsana New" panose="02020603050405020304" pitchFamily="18" charset="-34"/>
              </a:rPr>
              <a:t>Desire to understand level crossings and asymptotes!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EC50FE-4CA3-AD0C-18CA-5747EF3AFA55}"/>
              </a:ext>
            </a:extLst>
          </p:cNvPr>
          <p:cNvSpPr txBox="1"/>
          <p:nvPr/>
        </p:nvSpPr>
        <p:spPr>
          <a:xfrm>
            <a:off x="8844635" y="310987"/>
            <a:ext cx="33691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gsana New" panose="02020603050405020304" pitchFamily="18" charset="-34"/>
                <a:ea typeface="+mn-ea"/>
                <a:cs typeface="Angsana New" panose="02020603050405020304" pitchFamily="18" charset="-34"/>
              </a:rPr>
              <a:t>Neat Features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9A5189F1-53B6-C818-BA77-5ECD9B8124F7}"/>
              </a:ext>
            </a:extLst>
          </p:cNvPr>
          <p:cNvSpPr/>
          <p:nvPr/>
        </p:nvSpPr>
        <p:spPr>
          <a:xfrm>
            <a:off x="8305800" y="4016829"/>
            <a:ext cx="3167743" cy="210094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83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60214-9D8A-934E-778A-FE1F703C8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45803"/>
            <a:ext cx="10515600" cy="1325563"/>
          </a:xfrm>
        </p:spPr>
        <p:txBody>
          <a:bodyPr/>
          <a:lstStyle/>
          <a:p>
            <a:pPr algn="ctr"/>
            <a:r>
              <a:rPr lang="en-US" sz="4400" dirty="0">
                <a:latin typeface="Angsana New" panose="02020603050405020304" pitchFamily="18" charset="-34"/>
                <a:cs typeface="Angsana New" panose="02020603050405020304" pitchFamily="18" charset="-34"/>
              </a:rPr>
              <a:t>(Quasi) Diagonalization of </a:t>
            </a:r>
            <a:r>
              <a:rPr lang="en-US" sz="44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VTA</a:t>
            </a:r>
            <a:r>
              <a:rPr lang="en-US" sz="4400" baseline="-250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exact</a:t>
            </a:r>
            <a:r>
              <a:rPr lang="en-US" sz="4400" dirty="0">
                <a:latin typeface="Angsana New" panose="02020603050405020304" pitchFamily="18" charset="-34"/>
                <a:cs typeface="Angsana New" panose="02020603050405020304" pitchFamily="18" charset="-34"/>
              </a:rPr>
              <a:t> and VTA</a:t>
            </a:r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54059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60214-9D8A-934E-778A-FE1F703C8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45803"/>
            <a:ext cx="10515600" cy="1325563"/>
          </a:xfrm>
        </p:spPr>
        <p:txBody>
          <a:bodyPr/>
          <a:lstStyle/>
          <a:p>
            <a:pPr algn="ctr"/>
            <a:r>
              <a:rPr lang="en-US" sz="4400" dirty="0">
                <a:latin typeface="Angsana New" panose="02020603050405020304" pitchFamily="18" charset="-34"/>
                <a:cs typeface="Angsana New" panose="02020603050405020304" pitchFamily="18" charset="-34"/>
              </a:rPr>
              <a:t>(Quasi) Diagonalization of </a:t>
            </a:r>
            <a:r>
              <a:rPr lang="en-US" sz="44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VTA</a:t>
            </a:r>
            <a:r>
              <a:rPr lang="en-US" sz="4400" baseline="-250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exact</a:t>
            </a:r>
            <a:r>
              <a:rPr lang="en-US" sz="4400" dirty="0">
                <a:latin typeface="Angsana New" panose="02020603050405020304" pitchFamily="18" charset="-34"/>
                <a:cs typeface="Angsana New" panose="02020603050405020304" pitchFamily="18" charset="-34"/>
              </a:rPr>
              <a:t> and VTA</a:t>
            </a:r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5" name="Content Placeholder 4" descr="A group of mathematical equations&#10;&#10;Description automatically generated">
            <a:extLst>
              <a:ext uri="{FF2B5EF4-FFF2-40B4-BE49-F238E27FC236}">
                <a16:creationId xmlns:a16="http://schemas.microsoft.com/office/drawing/2014/main" id="{DBA3CFD1-1A97-45C6-66F9-D6EECC4F36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757" y="1507362"/>
            <a:ext cx="4592642" cy="1756548"/>
          </a:xfr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25C185E-A7A3-B1BF-316A-17230E363FCE}"/>
              </a:ext>
            </a:extLst>
          </p:cNvPr>
          <p:cNvSpPr/>
          <p:nvPr/>
        </p:nvSpPr>
        <p:spPr>
          <a:xfrm>
            <a:off x="233487" y="1374924"/>
            <a:ext cx="4875317" cy="209447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7EC05F-AC6C-612F-107F-B5AB33E1E77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3049030" y="3244334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389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60214-9D8A-934E-778A-FE1F703C8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45803"/>
            <a:ext cx="10515600" cy="1325563"/>
          </a:xfrm>
        </p:spPr>
        <p:txBody>
          <a:bodyPr/>
          <a:lstStyle/>
          <a:p>
            <a:pPr algn="ctr"/>
            <a:r>
              <a:rPr lang="en-US" sz="4400" dirty="0">
                <a:latin typeface="Angsana New" panose="02020603050405020304" pitchFamily="18" charset="-34"/>
                <a:cs typeface="Angsana New" panose="02020603050405020304" pitchFamily="18" charset="-34"/>
              </a:rPr>
              <a:t>(Quasi) Diagonalization of </a:t>
            </a:r>
            <a:r>
              <a:rPr lang="en-US" sz="44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VTA</a:t>
            </a:r>
            <a:r>
              <a:rPr lang="en-US" sz="4400" baseline="-250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exact</a:t>
            </a:r>
            <a:r>
              <a:rPr lang="en-US" sz="4400" dirty="0">
                <a:latin typeface="Angsana New" panose="02020603050405020304" pitchFamily="18" charset="-34"/>
                <a:cs typeface="Angsana New" panose="02020603050405020304" pitchFamily="18" charset="-34"/>
              </a:rPr>
              <a:t> and VTA</a:t>
            </a:r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5" name="Content Placeholder 4" descr="A group of mathematical equations&#10;&#10;Description automatically generated">
            <a:extLst>
              <a:ext uri="{FF2B5EF4-FFF2-40B4-BE49-F238E27FC236}">
                <a16:creationId xmlns:a16="http://schemas.microsoft.com/office/drawing/2014/main" id="{DBA3CFD1-1A97-45C6-66F9-D6EECC4F36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757" y="1507362"/>
            <a:ext cx="4592642" cy="1756548"/>
          </a:xfr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25C185E-A7A3-B1BF-316A-17230E363FCE}"/>
              </a:ext>
            </a:extLst>
          </p:cNvPr>
          <p:cNvSpPr/>
          <p:nvPr/>
        </p:nvSpPr>
        <p:spPr>
          <a:xfrm>
            <a:off x="233487" y="1374924"/>
            <a:ext cx="4875317" cy="209447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7EC05F-AC6C-612F-107F-B5AB33E1E77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3049030" y="3244334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26" name="Picture 25" descr="A close-up of a sign&#10;&#10;Description automatically generated">
            <a:extLst>
              <a:ext uri="{FF2B5EF4-FFF2-40B4-BE49-F238E27FC236}">
                <a16:creationId xmlns:a16="http://schemas.microsoft.com/office/drawing/2014/main" id="{56BF7D18-E887-0ABF-F0D7-8F5F05DAF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067" y="1371861"/>
            <a:ext cx="1640891" cy="91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901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60214-9D8A-934E-778A-FE1F703C8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45803"/>
            <a:ext cx="10515600" cy="1325563"/>
          </a:xfrm>
        </p:spPr>
        <p:txBody>
          <a:bodyPr/>
          <a:lstStyle/>
          <a:p>
            <a:pPr algn="ctr"/>
            <a:r>
              <a:rPr lang="en-US" sz="4400" dirty="0">
                <a:latin typeface="Angsana New" panose="02020603050405020304" pitchFamily="18" charset="-34"/>
                <a:cs typeface="Angsana New" panose="02020603050405020304" pitchFamily="18" charset="-34"/>
              </a:rPr>
              <a:t>(Quasi) Diagonalization of </a:t>
            </a:r>
            <a:r>
              <a:rPr lang="en-US" sz="44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VTA</a:t>
            </a:r>
            <a:r>
              <a:rPr lang="en-US" sz="4400" baseline="-250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exact</a:t>
            </a:r>
            <a:r>
              <a:rPr lang="en-US" sz="4400" dirty="0">
                <a:latin typeface="Angsana New" panose="02020603050405020304" pitchFamily="18" charset="-34"/>
                <a:cs typeface="Angsana New" panose="02020603050405020304" pitchFamily="18" charset="-34"/>
              </a:rPr>
              <a:t> and VTA</a:t>
            </a:r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5" name="Content Placeholder 4" descr="A group of mathematical equations&#10;&#10;Description automatically generated">
            <a:extLst>
              <a:ext uri="{FF2B5EF4-FFF2-40B4-BE49-F238E27FC236}">
                <a16:creationId xmlns:a16="http://schemas.microsoft.com/office/drawing/2014/main" id="{DBA3CFD1-1A97-45C6-66F9-D6EECC4F36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757" y="1507362"/>
            <a:ext cx="4592642" cy="1756548"/>
          </a:xfr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25C185E-A7A3-B1BF-316A-17230E363FCE}"/>
              </a:ext>
            </a:extLst>
          </p:cNvPr>
          <p:cNvSpPr/>
          <p:nvPr/>
        </p:nvSpPr>
        <p:spPr>
          <a:xfrm>
            <a:off x="233487" y="1374924"/>
            <a:ext cx="4875317" cy="209447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number lines and numbers&#10;&#10;Description automatically generated with medium confidence">
            <a:extLst>
              <a:ext uri="{FF2B5EF4-FFF2-40B4-BE49-F238E27FC236}">
                <a16:creationId xmlns:a16="http://schemas.microsoft.com/office/drawing/2014/main" id="{A506BF88-CB94-2B97-1308-BB3727745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7818" y="1437255"/>
            <a:ext cx="4696408" cy="2094469"/>
          </a:xfrm>
          <a:prstGeom prst="rect">
            <a:avLst/>
          </a:prstGeom>
        </p:spPr>
      </p:pic>
      <p:sp>
        <p:nvSpPr>
          <p:cNvPr id="16" name="Right Arrow 15">
            <a:extLst>
              <a:ext uri="{FF2B5EF4-FFF2-40B4-BE49-F238E27FC236}">
                <a16:creationId xmlns:a16="http://schemas.microsoft.com/office/drawing/2014/main" id="{595389F7-1300-8E97-EEC8-2C9A20CF69DA}"/>
              </a:ext>
            </a:extLst>
          </p:cNvPr>
          <p:cNvSpPr/>
          <p:nvPr/>
        </p:nvSpPr>
        <p:spPr>
          <a:xfrm>
            <a:off x="5316664" y="2286782"/>
            <a:ext cx="1683294" cy="1977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7EC05F-AC6C-612F-107F-B5AB33E1E77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3049030" y="3244334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26" name="Picture 25" descr="A close-up of a sign&#10;&#10;Description automatically generated">
            <a:extLst>
              <a:ext uri="{FF2B5EF4-FFF2-40B4-BE49-F238E27FC236}">
                <a16:creationId xmlns:a16="http://schemas.microsoft.com/office/drawing/2014/main" id="{56BF7D18-E887-0ABF-F0D7-8F5F05DAFA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9067" y="1371861"/>
            <a:ext cx="1640891" cy="914921"/>
          </a:xfrm>
          <a:prstGeom prst="rect">
            <a:avLst/>
          </a:prstGeom>
        </p:spPr>
      </p:pic>
      <p:pic>
        <p:nvPicPr>
          <p:cNvPr id="29" name="Picture 28" descr="A black text with a white background&#10;&#10;Description automatically generated">
            <a:extLst>
              <a:ext uri="{FF2B5EF4-FFF2-40B4-BE49-F238E27FC236}">
                <a16:creationId xmlns:a16="http://schemas.microsoft.com/office/drawing/2014/main" id="{C44E60B8-1C3D-3088-D12D-81C1E642DA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6472" y="800438"/>
            <a:ext cx="29591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063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AB232-6E87-617E-D089-169D43918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>
                <a:latin typeface="Angsana New" panose="02020603050405020304" pitchFamily="18" charset="-34"/>
                <a:cs typeface="Angsana New" panose="02020603050405020304" pitchFamily="18" charset="-34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9382132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60214-9D8A-934E-778A-FE1F703C8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45803"/>
            <a:ext cx="10515600" cy="1325563"/>
          </a:xfrm>
        </p:spPr>
        <p:txBody>
          <a:bodyPr/>
          <a:lstStyle/>
          <a:p>
            <a:pPr algn="ctr"/>
            <a:r>
              <a:rPr lang="en-US" sz="4400" dirty="0">
                <a:latin typeface="Angsana New" panose="02020603050405020304" pitchFamily="18" charset="-34"/>
                <a:cs typeface="Angsana New" panose="02020603050405020304" pitchFamily="18" charset="-34"/>
              </a:rPr>
              <a:t>(Quasi) Diagonalization of </a:t>
            </a:r>
            <a:r>
              <a:rPr lang="en-US" sz="44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VTA</a:t>
            </a:r>
            <a:r>
              <a:rPr lang="en-US" sz="4400" baseline="-250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exact</a:t>
            </a:r>
            <a:r>
              <a:rPr lang="en-US" sz="4400" dirty="0">
                <a:latin typeface="Angsana New" panose="02020603050405020304" pitchFamily="18" charset="-34"/>
                <a:cs typeface="Angsana New" panose="02020603050405020304" pitchFamily="18" charset="-34"/>
              </a:rPr>
              <a:t> and VTA</a:t>
            </a:r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5" name="Content Placeholder 4" descr="A group of mathematical equations&#10;&#10;Description automatically generated">
            <a:extLst>
              <a:ext uri="{FF2B5EF4-FFF2-40B4-BE49-F238E27FC236}">
                <a16:creationId xmlns:a16="http://schemas.microsoft.com/office/drawing/2014/main" id="{DBA3CFD1-1A97-45C6-66F9-D6EECC4F36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757" y="1507362"/>
            <a:ext cx="4592642" cy="1756548"/>
          </a:xfrm>
        </p:spPr>
      </p:pic>
      <p:pic>
        <p:nvPicPr>
          <p:cNvPr id="7" name="Picture 6" descr="A math equations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387EBB0F-9848-90E5-ADA7-A7C006555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7" y="4733120"/>
            <a:ext cx="4875317" cy="1756548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25C185E-A7A3-B1BF-316A-17230E363FCE}"/>
              </a:ext>
            </a:extLst>
          </p:cNvPr>
          <p:cNvSpPr/>
          <p:nvPr/>
        </p:nvSpPr>
        <p:spPr>
          <a:xfrm>
            <a:off x="233487" y="1374924"/>
            <a:ext cx="4875317" cy="209447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FA9BF27-AD09-27FA-4D5B-1B909F556DD6}"/>
              </a:ext>
            </a:extLst>
          </p:cNvPr>
          <p:cNvSpPr/>
          <p:nvPr/>
        </p:nvSpPr>
        <p:spPr>
          <a:xfrm>
            <a:off x="233487" y="4549064"/>
            <a:ext cx="5033198" cy="206201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number lines and numbers&#10;&#10;Description automatically generated with medium confidence">
            <a:extLst>
              <a:ext uri="{FF2B5EF4-FFF2-40B4-BE49-F238E27FC236}">
                <a16:creationId xmlns:a16="http://schemas.microsoft.com/office/drawing/2014/main" id="{A506BF88-CB94-2B97-1308-BB3727745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7818" y="1437255"/>
            <a:ext cx="4696408" cy="2094469"/>
          </a:xfrm>
          <a:prstGeom prst="rect">
            <a:avLst/>
          </a:prstGeom>
        </p:spPr>
      </p:pic>
      <p:sp>
        <p:nvSpPr>
          <p:cNvPr id="16" name="Right Arrow 15">
            <a:extLst>
              <a:ext uri="{FF2B5EF4-FFF2-40B4-BE49-F238E27FC236}">
                <a16:creationId xmlns:a16="http://schemas.microsoft.com/office/drawing/2014/main" id="{595389F7-1300-8E97-EEC8-2C9A20CF69DA}"/>
              </a:ext>
            </a:extLst>
          </p:cNvPr>
          <p:cNvSpPr/>
          <p:nvPr/>
        </p:nvSpPr>
        <p:spPr>
          <a:xfrm>
            <a:off x="5316664" y="2286782"/>
            <a:ext cx="1683294" cy="1977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7EC05F-AC6C-612F-107F-B5AB33E1E77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3049030" y="3244334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26" name="Picture 25" descr="A close-up of a sign&#10;&#10;Description automatically generated">
            <a:extLst>
              <a:ext uri="{FF2B5EF4-FFF2-40B4-BE49-F238E27FC236}">
                <a16:creationId xmlns:a16="http://schemas.microsoft.com/office/drawing/2014/main" id="{56BF7D18-E887-0ABF-F0D7-8F5F05DAFA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9067" y="1371861"/>
            <a:ext cx="1640891" cy="914921"/>
          </a:xfrm>
          <a:prstGeom prst="rect">
            <a:avLst/>
          </a:prstGeom>
        </p:spPr>
      </p:pic>
      <p:pic>
        <p:nvPicPr>
          <p:cNvPr id="27" name="Picture 26" descr="A close-up of a sign&#10;&#10;Description automatically generated">
            <a:extLst>
              <a:ext uri="{FF2B5EF4-FFF2-40B4-BE49-F238E27FC236}">
                <a16:creationId xmlns:a16="http://schemas.microsoft.com/office/drawing/2014/main" id="{9CF1B900-9058-ED4D-70D9-FF1EAACFE0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9067" y="4494941"/>
            <a:ext cx="1640891" cy="914921"/>
          </a:xfrm>
          <a:prstGeom prst="rect">
            <a:avLst/>
          </a:prstGeom>
        </p:spPr>
      </p:pic>
      <p:pic>
        <p:nvPicPr>
          <p:cNvPr id="29" name="Picture 28" descr="A black text with a white background&#10;&#10;Description automatically generated">
            <a:extLst>
              <a:ext uri="{FF2B5EF4-FFF2-40B4-BE49-F238E27FC236}">
                <a16:creationId xmlns:a16="http://schemas.microsoft.com/office/drawing/2014/main" id="{C44E60B8-1C3D-3088-D12D-81C1E642DA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6472" y="800438"/>
            <a:ext cx="29591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722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60214-9D8A-934E-778A-FE1F703C8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45803"/>
            <a:ext cx="10515600" cy="1325563"/>
          </a:xfrm>
        </p:spPr>
        <p:txBody>
          <a:bodyPr/>
          <a:lstStyle/>
          <a:p>
            <a:pPr algn="ctr"/>
            <a:r>
              <a:rPr lang="en-US" sz="4400" dirty="0">
                <a:latin typeface="Angsana New" panose="02020603050405020304" pitchFamily="18" charset="-34"/>
                <a:cs typeface="Angsana New" panose="02020603050405020304" pitchFamily="18" charset="-34"/>
              </a:rPr>
              <a:t>(Quasi) Diagonalization of </a:t>
            </a:r>
            <a:r>
              <a:rPr lang="en-US" sz="44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VTA</a:t>
            </a:r>
            <a:r>
              <a:rPr lang="en-US" sz="4400" baseline="-250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exact</a:t>
            </a:r>
            <a:r>
              <a:rPr lang="en-US" sz="4400" dirty="0">
                <a:latin typeface="Angsana New" panose="02020603050405020304" pitchFamily="18" charset="-34"/>
                <a:cs typeface="Angsana New" panose="02020603050405020304" pitchFamily="18" charset="-34"/>
              </a:rPr>
              <a:t> and VTA</a:t>
            </a:r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5" name="Content Placeholder 4" descr="A group of mathematical equations&#10;&#10;Description automatically generated">
            <a:extLst>
              <a:ext uri="{FF2B5EF4-FFF2-40B4-BE49-F238E27FC236}">
                <a16:creationId xmlns:a16="http://schemas.microsoft.com/office/drawing/2014/main" id="{DBA3CFD1-1A97-45C6-66F9-D6EECC4F36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757" y="1507362"/>
            <a:ext cx="4592642" cy="1756548"/>
          </a:xfrm>
        </p:spPr>
      </p:pic>
      <p:pic>
        <p:nvPicPr>
          <p:cNvPr id="7" name="Picture 6" descr="A math equations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387EBB0F-9848-90E5-ADA7-A7C006555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7" y="4733120"/>
            <a:ext cx="4875317" cy="1756548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25C185E-A7A3-B1BF-316A-17230E363FCE}"/>
              </a:ext>
            </a:extLst>
          </p:cNvPr>
          <p:cNvSpPr/>
          <p:nvPr/>
        </p:nvSpPr>
        <p:spPr>
          <a:xfrm>
            <a:off x="233487" y="1374924"/>
            <a:ext cx="4875317" cy="209447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FA9BF27-AD09-27FA-4D5B-1B909F556DD6}"/>
              </a:ext>
            </a:extLst>
          </p:cNvPr>
          <p:cNvSpPr/>
          <p:nvPr/>
        </p:nvSpPr>
        <p:spPr>
          <a:xfrm>
            <a:off x="233487" y="4549064"/>
            <a:ext cx="5033198" cy="206201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number of numbers in a row&#10;&#10;Description automatically generated with medium confidence">
            <a:extLst>
              <a:ext uri="{FF2B5EF4-FFF2-40B4-BE49-F238E27FC236}">
                <a16:creationId xmlns:a16="http://schemas.microsoft.com/office/drawing/2014/main" id="{6AAD4CBB-9A47-B407-11C0-9E6FE4FF5D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4574" y="4530848"/>
            <a:ext cx="4696408" cy="2080228"/>
          </a:xfrm>
          <a:prstGeom prst="rect">
            <a:avLst/>
          </a:prstGeom>
        </p:spPr>
      </p:pic>
      <p:pic>
        <p:nvPicPr>
          <p:cNvPr id="13" name="Picture 12" descr="A number lines and numbers&#10;&#10;Description automatically generated with medium confidence">
            <a:extLst>
              <a:ext uri="{FF2B5EF4-FFF2-40B4-BE49-F238E27FC236}">
                <a16:creationId xmlns:a16="http://schemas.microsoft.com/office/drawing/2014/main" id="{A506BF88-CB94-2B97-1308-BB3727745C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7818" y="1437255"/>
            <a:ext cx="4696408" cy="2094469"/>
          </a:xfrm>
          <a:prstGeom prst="rect">
            <a:avLst/>
          </a:prstGeom>
        </p:spPr>
      </p:pic>
      <p:sp>
        <p:nvSpPr>
          <p:cNvPr id="16" name="Right Arrow 15">
            <a:extLst>
              <a:ext uri="{FF2B5EF4-FFF2-40B4-BE49-F238E27FC236}">
                <a16:creationId xmlns:a16="http://schemas.microsoft.com/office/drawing/2014/main" id="{595389F7-1300-8E97-EEC8-2C9A20CF69DA}"/>
              </a:ext>
            </a:extLst>
          </p:cNvPr>
          <p:cNvSpPr/>
          <p:nvPr/>
        </p:nvSpPr>
        <p:spPr>
          <a:xfrm>
            <a:off x="5316664" y="2286782"/>
            <a:ext cx="1683294" cy="1977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0086C014-3AAB-925E-DF22-A89CC6B36CCB}"/>
              </a:ext>
            </a:extLst>
          </p:cNvPr>
          <p:cNvSpPr/>
          <p:nvPr/>
        </p:nvSpPr>
        <p:spPr>
          <a:xfrm>
            <a:off x="5359067" y="5420744"/>
            <a:ext cx="1640891" cy="19384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7EC05F-AC6C-612F-107F-B5AB33E1E77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3049030" y="3244334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26" name="Picture 25" descr="A close-up of a sign&#10;&#10;Description automatically generated">
            <a:extLst>
              <a:ext uri="{FF2B5EF4-FFF2-40B4-BE49-F238E27FC236}">
                <a16:creationId xmlns:a16="http://schemas.microsoft.com/office/drawing/2014/main" id="{56BF7D18-E887-0ABF-F0D7-8F5F05DAFA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9067" y="1371861"/>
            <a:ext cx="1640891" cy="914921"/>
          </a:xfrm>
          <a:prstGeom prst="rect">
            <a:avLst/>
          </a:prstGeom>
        </p:spPr>
      </p:pic>
      <p:pic>
        <p:nvPicPr>
          <p:cNvPr id="27" name="Picture 26" descr="A close-up of a sign&#10;&#10;Description automatically generated">
            <a:extLst>
              <a:ext uri="{FF2B5EF4-FFF2-40B4-BE49-F238E27FC236}">
                <a16:creationId xmlns:a16="http://schemas.microsoft.com/office/drawing/2014/main" id="{9CF1B900-9058-ED4D-70D9-FF1EAACFE0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9067" y="4494941"/>
            <a:ext cx="1640891" cy="914921"/>
          </a:xfrm>
          <a:prstGeom prst="rect">
            <a:avLst/>
          </a:prstGeom>
        </p:spPr>
      </p:pic>
      <p:pic>
        <p:nvPicPr>
          <p:cNvPr id="29" name="Picture 28" descr="A black text with a white background&#10;&#10;Description automatically generated">
            <a:extLst>
              <a:ext uri="{FF2B5EF4-FFF2-40B4-BE49-F238E27FC236}">
                <a16:creationId xmlns:a16="http://schemas.microsoft.com/office/drawing/2014/main" id="{C44E60B8-1C3D-3088-D12D-81C1E642DA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76472" y="800438"/>
            <a:ext cx="2959100" cy="647700"/>
          </a:xfrm>
          <a:prstGeom prst="rect">
            <a:avLst/>
          </a:prstGeom>
        </p:spPr>
      </p:pic>
      <p:pic>
        <p:nvPicPr>
          <p:cNvPr id="31" name="Picture 30" descr="A black text with black letters&#10;&#10;Description automatically generated">
            <a:extLst>
              <a:ext uri="{FF2B5EF4-FFF2-40B4-BE49-F238E27FC236}">
                <a16:creationId xmlns:a16="http://schemas.microsoft.com/office/drawing/2014/main" id="{DD9474B5-9A18-D730-9AE0-439087DEDD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13790" y="3868859"/>
            <a:ext cx="29591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778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60214-9D8A-934E-778A-FE1F703C8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45803"/>
            <a:ext cx="10515600" cy="1325563"/>
          </a:xfrm>
        </p:spPr>
        <p:txBody>
          <a:bodyPr/>
          <a:lstStyle/>
          <a:p>
            <a:pPr algn="ctr"/>
            <a:r>
              <a:rPr lang="en-US" sz="4400" dirty="0">
                <a:latin typeface="Angsana New" panose="02020603050405020304" pitchFamily="18" charset="-34"/>
                <a:cs typeface="Angsana New" panose="02020603050405020304" pitchFamily="18" charset="-34"/>
              </a:rPr>
              <a:t>(Quasi) Diagonalization of </a:t>
            </a:r>
            <a:r>
              <a:rPr lang="en-US" sz="44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VTA</a:t>
            </a:r>
            <a:r>
              <a:rPr lang="en-US" sz="4400" baseline="-250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exact</a:t>
            </a:r>
            <a:r>
              <a:rPr lang="en-US" sz="4400" dirty="0">
                <a:latin typeface="Angsana New" panose="02020603050405020304" pitchFamily="18" charset="-34"/>
                <a:cs typeface="Angsana New" panose="02020603050405020304" pitchFamily="18" charset="-34"/>
              </a:rPr>
              <a:t> and VTA</a:t>
            </a:r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5" name="Content Placeholder 4" descr="A group of mathematical equations&#10;&#10;Description automatically generated">
            <a:extLst>
              <a:ext uri="{FF2B5EF4-FFF2-40B4-BE49-F238E27FC236}">
                <a16:creationId xmlns:a16="http://schemas.microsoft.com/office/drawing/2014/main" id="{DBA3CFD1-1A97-45C6-66F9-D6EECC4F36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757" y="1507362"/>
            <a:ext cx="4592642" cy="1756548"/>
          </a:xfrm>
        </p:spPr>
      </p:pic>
      <p:pic>
        <p:nvPicPr>
          <p:cNvPr id="7" name="Picture 6" descr="A math equations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387EBB0F-9848-90E5-ADA7-A7C006555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7" y="4733120"/>
            <a:ext cx="4875317" cy="1756548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25C185E-A7A3-B1BF-316A-17230E363FCE}"/>
              </a:ext>
            </a:extLst>
          </p:cNvPr>
          <p:cNvSpPr/>
          <p:nvPr/>
        </p:nvSpPr>
        <p:spPr>
          <a:xfrm>
            <a:off x="233487" y="1374924"/>
            <a:ext cx="4875317" cy="209447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FA9BF27-AD09-27FA-4D5B-1B909F556DD6}"/>
              </a:ext>
            </a:extLst>
          </p:cNvPr>
          <p:cNvSpPr/>
          <p:nvPr/>
        </p:nvSpPr>
        <p:spPr>
          <a:xfrm>
            <a:off x="233487" y="4549064"/>
            <a:ext cx="5033198" cy="206201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number of numbers in a row&#10;&#10;Description automatically generated with medium confidence">
            <a:extLst>
              <a:ext uri="{FF2B5EF4-FFF2-40B4-BE49-F238E27FC236}">
                <a16:creationId xmlns:a16="http://schemas.microsoft.com/office/drawing/2014/main" id="{6AAD4CBB-9A47-B407-11C0-9E6FE4FF5D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4574" y="4530848"/>
            <a:ext cx="4696408" cy="2080228"/>
          </a:xfrm>
          <a:prstGeom prst="rect">
            <a:avLst/>
          </a:prstGeom>
        </p:spPr>
      </p:pic>
      <p:pic>
        <p:nvPicPr>
          <p:cNvPr id="13" name="Picture 12" descr="A number lines and numbers&#10;&#10;Description automatically generated with medium confidence">
            <a:extLst>
              <a:ext uri="{FF2B5EF4-FFF2-40B4-BE49-F238E27FC236}">
                <a16:creationId xmlns:a16="http://schemas.microsoft.com/office/drawing/2014/main" id="{A506BF88-CB94-2B97-1308-BB3727745C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7818" y="1437255"/>
            <a:ext cx="4696408" cy="2094469"/>
          </a:xfrm>
          <a:prstGeom prst="rect">
            <a:avLst/>
          </a:prstGeom>
        </p:spPr>
      </p:pic>
      <p:sp>
        <p:nvSpPr>
          <p:cNvPr id="16" name="Right Arrow 15">
            <a:extLst>
              <a:ext uri="{FF2B5EF4-FFF2-40B4-BE49-F238E27FC236}">
                <a16:creationId xmlns:a16="http://schemas.microsoft.com/office/drawing/2014/main" id="{595389F7-1300-8E97-EEC8-2C9A20CF69DA}"/>
              </a:ext>
            </a:extLst>
          </p:cNvPr>
          <p:cNvSpPr/>
          <p:nvPr/>
        </p:nvSpPr>
        <p:spPr>
          <a:xfrm>
            <a:off x="5316664" y="2286782"/>
            <a:ext cx="1683294" cy="1977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0086C014-3AAB-925E-DF22-A89CC6B36CCB}"/>
              </a:ext>
            </a:extLst>
          </p:cNvPr>
          <p:cNvSpPr/>
          <p:nvPr/>
        </p:nvSpPr>
        <p:spPr>
          <a:xfrm>
            <a:off x="5359067" y="5420744"/>
            <a:ext cx="1640891" cy="19384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7EC05F-AC6C-612F-107F-B5AB33E1E77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3049030" y="3244334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26" name="Picture 25" descr="A close-up of a sign&#10;&#10;Description automatically generated">
            <a:extLst>
              <a:ext uri="{FF2B5EF4-FFF2-40B4-BE49-F238E27FC236}">
                <a16:creationId xmlns:a16="http://schemas.microsoft.com/office/drawing/2014/main" id="{56BF7D18-E887-0ABF-F0D7-8F5F05DAFA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9067" y="1371861"/>
            <a:ext cx="1640891" cy="914921"/>
          </a:xfrm>
          <a:prstGeom prst="rect">
            <a:avLst/>
          </a:prstGeom>
        </p:spPr>
      </p:pic>
      <p:pic>
        <p:nvPicPr>
          <p:cNvPr id="27" name="Picture 26" descr="A close-up of a sign&#10;&#10;Description automatically generated">
            <a:extLst>
              <a:ext uri="{FF2B5EF4-FFF2-40B4-BE49-F238E27FC236}">
                <a16:creationId xmlns:a16="http://schemas.microsoft.com/office/drawing/2014/main" id="{9CF1B900-9058-ED4D-70D9-FF1EAACFE0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9067" y="4494941"/>
            <a:ext cx="1640891" cy="914921"/>
          </a:xfrm>
          <a:prstGeom prst="rect">
            <a:avLst/>
          </a:prstGeom>
        </p:spPr>
      </p:pic>
      <p:pic>
        <p:nvPicPr>
          <p:cNvPr id="29" name="Picture 28" descr="A black text with a white background&#10;&#10;Description automatically generated">
            <a:extLst>
              <a:ext uri="{FF2B5EF4-FFF2-40B4-BE49-F238E27FC236}">
                <a16:creationId xmlns:a16="http://schemas.microsoft.com/office/drawing/2014/main" id="{C44E60B8-1C3D-3088-D12D-81C1E642DA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76472" y="800438"/>
            <a:ext cx="2959100" cy="647700"/>
          </a:xfrm>
          <a:prstGeom prst="rect">
            <a:avLst/>
          </a:prstGeom>
        </p:spPr>
      </p:pic>
      <p:pic>
        <p:nvPicPr>
          <p:cNvPr id="31" name="Picture 30" descr="A black text with black letters&#10;&#10;Description automatically generated">
            <a:extLst>
              <a:ext uri="{FF2B5EF4-FFF2-40B4-BE49-F238E27FC236}">
                <a16:creationId xmlns:a16="http://schemas.microsoft.com/office/drawing/2014/main" id="{DD9474B5-9A18-D730-9AE0-439087DEDD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13790" y="3868859"/>
            <a:ext cx="2959100" cy="685800"/>
          </a:xfrm>
          <a:prstGeom prst="rect">
            <a:avLst/>
          </a:prstGeom>
        </p:spPr>
      </p:pic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72B00670-ED5A-0850-D125-8D488077AC17}"/>
              </a:ext>
            </a:extLst>
          </p:cNvPr>
          <p:cNvSpPr/>
          <p:nvPr/>
        </p:nvSpPr>
        <p:spPr>
          <a:xfrm>
            <a:off x="7365697" y="4516607"/>
            <a:ext cx="2230248" cy="949663"/>
          </a:xfrm>
          <a:prstGeom prst="roundRect">
            <a:avLst/>
          </a:prstGeom>
          <a:solidFill>
            <a:srgbClr val="00B050">
              <a:alpha val="1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1106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21E22-BAFE-C467-CD6A-D68FCEC91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898" y="38715"/>
            <a:ext cx="11311467" cy="63926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Analysis of s = 0 sector </a:t>
            </a:r>
          </a:p>
        </p:txBody>
      </p:sp>
      <p:pic>
        <p:nvPicPr>
          <p:cNvPr id="4" name="Picture 3" descr="A number of numbers in a row&#10;&#10;Description automatically generated with medium confidence">
            <a:extLst>
              <a:ext uri="{FF2B5EF4-FFF2-40B4-BE49-F238E27FC236}">
                <a16:creationId xmlns:a16="http://schemas.microsoft.com/office/drawing/2014/main" id="{22F54E66-C1C1-6E6C-D48C-7A9AAE007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38" y="1046190"/>
            <a:ext cx="4523778" cy="2003763"/>
          </a:xfrm>
          <a:prstGeom prst="rect">
            <a:avLst/>
          </a:prstGeom>
        </p:spPr>
      </p:pic>
      <p:pic>
        <p:nvPicPr>
          <p:cNvPr id="5" name="Picture 4" descr="A black text with black letters&#10;&#10;Description automatically generated">
            <a:extLst>
              <a:ext uri="{FF2B5EF4-FFF2-40B4-BE49-F238E27FC236}">
                <a16:creationId xmlns:a16="http://schemas.microsoft.com/office/drawing/2014/main" id="{4B6CACD2-8DAE-7243-ADC3-BE8FC4422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8513" y="520008"/>
            <a:ext cx="2277619" cy="52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2122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21E22-BAFE-C467-CD6A-D68FCEC91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898" y="38715"/>
            <a:ext cx="11311467" cy="63926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Analysis of s = 0 sector </a:t>
            </a:r>
          </a:p>
        </p:txBody>
      </p:sp>
      <p:pic>
        <p:nvPicPr>
          <p:cNvPr id="4" name="Picture 3" descr="A number of numbers in a row&#10;&#10;Description automatically generated with medium confidence">
            <a:extLst>
              <a:ext uri="{FF2B5EF4-FFF2-40B4-BE49-F238E27FC236}">
                <a16:creationId xmlns:a16="http://schemas.microsoft.com/office/drawing/2014/main" id="{22F54E66-C1C1-6E6C-D48C-7A9AAE007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38" y="1046190"/>
            <a:ext cx="4523778" cy="2003763"/>
          </a:xfrm>
          <a:prstGeom prst="rect">
            <a:avLst/>
          </a:prstGeom>
        </p:spPr>
      </p:pic>
      <p:pic>
        <p:nvPicPr>
          <p:cNvPr id="5" name="Picture 4" descr="A black text with black letters&#10;&#10;Description automatically generated">
            <a:extLst>
              <a:ext uri="{FF2B5EF4-FFF2-40B4-BE49-F238E27FC236}">
                <a16:creationId xmlns:a16="http://schemas.microsoft.com/office/drawing/2014/main" id="{4B6CACD2-8DAE-7243-ADC3-BE8FC4422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8513" y="520008"/>
            <a:ext cx="2277619" cy="527860"/>
          </a:xfrm>
          <a:prstGeom prst="rect">
            <a:avLst/>
          </a:prstGeom>
        </p:spPr>
      </p:pic>
      <p:pic>
        <p:nvPicPr>
          <p:cNvPr id="18" name="Picture 17" descr="A close-up of a mathematical equation&#10;&#10;Description automatically generated">
            <a:extLst>
              <a:ext uri="{FF2B5EF4-FFF2-40B4-BE49-F238E27FC236}">
                <a16:creationId xmlns:a16="http://schemas.microsoft.com/office/drawing/2014/main" id="{BA11CABC-CBAD-86E4-3BB7-90C11B64F2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2073" y="888764"/>
            <a:ext cx="3162300" cy="596900"/>
          </a:xfrm>
          <a:prstGeom prst="rect">
            <a:avLst/>
          </a:prstGeom>
        </p:spPr>
      </p:pic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B749076F-4403-81DB-CEE2-5BAD6E9E3F08}"/>
              </a:ext>
            </a:extLst>
          </p:cNvPr>
          <p:cNvSpPr/>
          <p:nvPr/>
        </p:nvSpPr>
        <p:spPr>
          <a:xfrm>
            <a:off x="7127433" y="871841"/>
            <a:ext cx="3387328" cy="63514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934B0C6-BBC6-288A-7AE4-CC33656B3EEB}"/>
              </a:ext>
            </a:extLst>
          </p:cNvPr>
          <p:cNvSpPr txBox="1"/>
          <p:nvPr/>
        </p:nvSpPr>
        <p:spPr>
          <a:xfrm>
            <a:off x="7195424" y="400976"/>
            <a:ext cx="3429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gsana New" panose="02020603050405020304" pitchFamily="18" charset="-34"/>
                <a:ea typeface="+mj-ea"/>
                <a:cs typeface="Angsana New" panose="02020603050405020304" pitchFamily="18" charset="-34"/>
              </a:rPr>
              <a:t>Operator for Logical Subspace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5226374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21E22-BAFE-C467-CD6A-D68FCEC91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898" y="38715"/>
            <a:ext cx="11311467" cy="63926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Analysis of s = 0 sector </a:t>
            </a:r>
          </a:p>
        </p:txBody>
      </p:sp>
      <p:pic>
        <p:nvPicPr>
          <p:cNvPr id="4" name="Picture 3" descr="A number of numbers in a row&#10;&#10;Description automatically generated with medium confidence">
            <a:extLst>
              <a:ext uri="{FF2B5EF4-FFF2-40B4-BE49-F238E27FC236}">
                <a16:creationId xmlns:a16="http://schemas.microsoft.com/office/drawing/2014/main" id="{22F54E66-C1C1-6E6C-D48C-7A9AAE007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38" y="1046190"/>
            <a:ext cx="4523778" cy="2003763"/>
          </a:xfrm>
          <a:prstGeom prst="rect">
            <a:avLst/>
          </a:prstGeom>
        </p:spPr>
      </p:pic>
      <p:pic>
        <p:nvPicPr>
          <p:cNvPr id="5" name="Picture 4" descr="A black text with black letters&#10;&#10;Description automatically generated">
            <a:extLst>
              <a:ext uri="{FF2B5EF4-FFF2-40B4-BE49-F238E27FC236}">
                <a16:creationId xmlns:a16="http://schemas.microsoft.com/office/drawing/2014/main" id="{4B6CACD2-8DAE-7243-ADC3-BE8FC4422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8513" y="520008"/>
            <a:ext cx="2277619" cy="527860"/>
          </a:xfrm>
          <a:prstGeom prst="rect">
            <a:avLst/>
          </a:prstGeom>
        </p:spPr>
      </p:pic>
      <p:pic>
        <p:nvPicPr>
          <p:cNvPr id="18" name="Picture 17" descr="A close-up of a mathematical equation&#10;&#10;Description automatically generated">
            <a:extLst>
              <a:ext uri="{FF2B5EF4-FFF2-40B4-BE49-F238E27FC236}">
                <a16:creationId xmlns:a16="http://schemas.microsoft.com/office/drawing/2014/main" id="{BA11CABC-CBAD-86E4-3BB7-90C11B64F2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2073" y="888764"/>
            <a:ext cx="3162300" cy="596900"/>
          </a:xfrm>
          <a:prstGeom prst="rect">
            <a:avLst/>
          </a:prstGeom>
        </p:spPr>
      </p:pic>
      <p:pic>
        <p:nvPicPr>
          <p:cNvPr id="24" name="Picture 23" descr="A group of black text&#10;&#10;Description automatically generated">
            <a:extLst>
              <a:ext uri="{FF2B5EF4-FFF2-40B4-BE49-F238E27FC236}">
                <a16:creationId xmlns:a16="http://schemas.microsoft.com/office/drawing/2014/main" id="{B96D542F-594D-5870-682A-2426337139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1222" y="1917728"/>
            <a:ext cx="1955800" cy="1270000"/>
          </a:xfrm>
          <a:prstGeom prst="rect">
            <a:avLst/>
          </a:prstGeom>
        </p:spPr>
      </p:pic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B749076F-4403-81DB-CEE2-5BAD6E9E3F08}"/>
              </a:ext>
            </a:extLst>
          </p:cNvPr>
          <p:cNvSpPr/>
          <p:nvPr/>
        </p:nvSpPr>
        <p:spPr>
          <a:xfrm>
            <a:off x="7127433" y="871841"/>
            <a:ext cx="3387328" cy="63514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934B0C6-BBC6-288A-7AE4-CC33656B3EEB}"/>
              </a:ext>
            </a:extLst>
          </p:cNvPr>
          <p:cNvSpPr txBox="1"/>
          <p:nvPr/>
        </p:nvSpPr>
        <p:spPr>
          <a:xfrm>
            <a:off x="7195424" y="400976"/>
            <a:ext cx="3429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gsana New" panose="02020603050405020304" pitchFamily="18" charset="-34"/>
                <a:ea typeface="+mj-ea"/>
                <a:cs typeface="Angsana New" panose="02020603050405020304" pitchFamily="18" charset="-34"/>
              </a:rPr>
              <a:t>Operator for Logical Subspace </a:t>
            </a:r>
            <a:endParaRPr lang="en-US" sz="3000" dirty="0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6C74833A-E95F-7D2F-115A-E16F9671E0A0}"/>
              </a:ext>
            </a:extLst>
          </p:cNvPr>
          <p:cNvSpPr/>
          <p:nvPr/>
        </p:nvSpPr>
        <p:spPr>
          <a:xfrm>
            <a:off x="5691222" y="1920734"/>
            <a:ext cx="2003677" cy="126699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55ECC1F-2E5C-92A7-308C-15F629F2C9ED}"/>
              </a:ext>
            </a:extLst>
          </p:cNvPr>
          <p:cNvSpPr txBox="1"/>
          <p:nvPr/>
        </p:nvSpPr>
        <p:spPr>
          <a:xfrm>
            <a:off x="5655733" y="1472010"/>
            <a:ext cx="357681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gsana New" panose="02020603050405020304" pitchFamily="18" charset="-34"/>
                <a:ea typeface="+mn-ea"/>
                <a:cs typeface="Angsana New" panose="02020603050405020304" pitchFamily="18" charset="-34"/>
              </a:rPr>
              <a:t>Intuition for Entries 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43849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21E22-BAFE-C467-CD6A-D68FCEC91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898" y="38715"/>
            <a:ext cx="11311467" cy="63926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Analysis of s = 0 sector </a:t>
            </a:r>
          </a:p>
        </p:txBody>
      </p:sp>
      <p:pic>
        <p:nvPicPr>
          <p:cNvPr id="4" name="Picture 3" descr="A number of numbers in a row&#10;&#10;Description automatically generated with medium confidence">
            <a:extLst>
              <a:ext uri="{FF2B5EF4-FFF2-40B4-BE49-F238E27FC236}">
                <a16:creationId xmlns:a16="http://schemas.microsoft.com/office/drawing/2014/main" id="{22F54E66-C1C1-6E6C-D48C-7A9AAE007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38" y="1046190"/>
            <a:ext cx="4523778" cy="2003763"/>
          </a:xfrm>
          <a:prstGeom prst="rect">
            <a:avLst/>
          </a:prstGeom>
        </p:spPr>
      </p:pic>
      <p:pic>
        <p:nvPicPr>
          <p:cNvPr id="5" name="Picture 4" descr="A black text with black letters&#10;&#10;Description automatically generated">
            <a:extLst>
              <a:ext uri="{FF2B5EF4-FFF2-40B4-BE49-F238E27FC236}">
                <a16:creationId xmlns:a16="http://schemas.microsoft.com/office/drawing/2014/main" id="{4B6CACD2-8DAE-7243-ADC3-BE8FC4422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8513" y="520008"/>
            <a:ext cx="2277619" cy="527860"/>
          </a:xfrm>
          <a:prstGeom prst="rect">
            <a:avLst/>
          </a:prstGeom>
        </p:spPr>
      </p:pic>
      <p:pic>
        <p:nvPicPr>
          <p:cNvPr id="18" name="Picture 17" descr="A close-up of a mathematical equation&#10;&#10;Description automatically generated">
            <a:extLst>
              <a:ext uri="{FF2B5EF4-FFF2-40B4-BE49-F238E27FC236}">
                <a16:creationId xmlns:a16="http://schemas.microsoft.com/office/drawing/2014/main" id="{BA11CABC-CBAD-86E4-3BB7-90C11B64F2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2073" y="888764"/>
            <a:ext cx="3162300" cy="596900"/>
          </a:xfrm>
          <a:prstGeom prst="rect">
            <a:avLst/>
          </a:prstGeom>
        </p:spPr>
      </p:pic>
      <p:pic>
        <p:nvPicPr>
          <p:cNvPr id="22" name="Picture 21" descr="A black numbers and symbols&#10;&#10;Description automatically generated with medium confidence">
            <a:extLst>
              <a:ext uri="{FF2B5EF4-FFF2-40B4-BE49-F238E27FC236}">
                <a16:creationId xmlns:a16="http://schemas.microsoft.com/office/drawing/2014/main" id="{8E4A1BB1-D47C-A305-4682-32E7960191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9117" y="2617954"/>
            <a:ext cx="2540000" cy="571500"/>
          </a:xfrm>
          <a:prstGeom prst="rect">
            <a:avLst/>
          </a:prstGeom>
        </p:spPr>
      </p:pic>
      <p:pic>
        <p:nvPicPr>
          <p:cNvPr id="24" name="Picture 23" descr="A group of black text&#10;&#10;Description automatically generated">
            <a:extLst>
              <a:ext uri="{FF2B5EF4-FFF2-40B4-BE49-F238E27FC236}">
                <a16:creationId xmlns:a16="http://schemas.microsoft.com/office/drawing/2014/main" id="{B96D542F-594D-5870-682A-2426337139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1222" y="1917728"/>
            <a:ext cx="1955800" cy="1270000"/>
          </a:xfrm>
          <a:prstGeom prst="rect">
            <a:avLst/>
          </a:prstGeom>
        </p:spPr>
      </p:pic>
      <p:pic>
        <p:nvPicPr>
          <p:cNvPr id="26" name="Picture 25" descr="A black number and lines&#10;&#10;Description automatically generated with medium confidence">
            <a:extLst>
              <a:ext uri="{FF2B5EF4-FFF2-40B4-BE49-F238E27FC236}">
                <a16:creationId xmlns:a16="http://schemas.microsoft.com/office/drawing/2014/main" id="{0358A5D5-670C-A741-35E5-2C666AFDF8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21240" y="1964418"/>
            <a:ext cx="3289300" cy="698500"/>
          </a:xfrm>
          <a:prstGeom prst="rect">
            <a:avLst/>
          </a:prstGeom>
        </p:spPr>
      </p:pic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B749076F-4403-81DB-CEE2-5BAD6E9E3F08}"/>
              </a:ext>
            </a:extLst>
          </p:cNvPr>
          <p:cNvSpPr/>
          <p:nvPr/>
        </p:nvSpPr>
        <p:spPr>
          <a:xfrm>
            <a:off x="7127433" y="871841"/>
            <a:ext cx="3387328" cy="63514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934B0C6-BBC6-288A-7AE4-CC33656B3EEB}"/>
              </a:ext>
            </a:extLst>
          </p:cNvPr>
          <p:cNvSpPr txBox="1"/>
          <p:nvPr/>
        </p:nvSpPr>
        <p:spPr>
          <a:xfrm>
            <a:off x="7195424" y="400976"/>
            <a:ext cx="3429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gsana New" panose="02020603050405020304" pitchFamily="18" charset="-34"/>
                <a:ea typeface="+mj-ea"/>
                <a:cs typeface="Angsana New" panose="02020603050405020304" pitchFamily="18" charset="-34"/>
              </a:rPr>
              <a:t>Operator for Logical Subspace </a:t>
            </a:r>
            <a:endParaRPr lang="en-US" sz="3000" dirty="0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6C74833A-E95F-7D2F-115A-E16F9671E0A0}"/>
              </a:ext>
            </a:extLst>
          </p:cNvPr>
          <p:cNvSpPr/>
          <p:nvPr/>
        </p:nvSpPr>
        <p:spPr>
          <a:xfrm>
            <a:off x="5691222" y="1920734"/>
            <a:ext cx="2003677" cy="126699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55ECC1F-2E5C-92A7-308C-15F629F2C9ED}"/>
              </a:ext>
            </a:extLst>
          </p:cNvPr>
          <p:cNvSpPr txBox="1"/>
          <p:nvPr/>
        </p:nvSpPr>
        <p:spPr>
          <a:xfrm>
            <a:off x="5655733" y="1472010"/>
            <a:ext cx="357681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gsana New" panose="02020603050405020304" pitchFamily="18" charset="-34"/>
                <a:ea typeface="+mn-ea"/>
                <a:cs typeface="Angsana New" panose="02020603050405020304" pitchFamily="18" charset="-34"/>
              </a:rPr>
              <a:t>Intuition for Entries 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85E6110C-1EEC-4E2A-02C8-1F688C2F3645}"/>
              </a:ext>
            </a:extLst>
          </p:cNvPr>
          <p:cNvSpPr/>
          <p:nvPr/>
        </p:nvSpPr>
        <p:spPr>
          <a:xfrm>
            <a:off x="8356729" y="1917321"/>
            <a:ext cx="3253811" cy="127994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694AD3C-3669-1C22-0E25-E8DE10DCDF83}"/>
              </a:ext>
            </a:extLst>
          </p:cNvPr>
          <p:cNvSpPr txBox="1"/>
          <p:nvPr/>
        </p:nvSpPr>
        <p:spPr>
          <a:xfrm>
            <a:off x="8404562" y="1457015"/>
            <a:ext cx="31623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gsana New" panose="02020603050405020304" pitchFamily="18" charset="-34"/>
                <a:ea typeface="+mn-ea"/>
                <a:cs typeface="Angsana New" panose="02020603050405020304" pitchFamily="18" charset="-34"/>
              </a:rPr>
              <a:t>Limits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0764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A graph of a function&#10;&#10;Description automatically generated">
            <a:extLst>
              <a:ext uri="{FF2B5EF4-FFF2-40B4-BE49-F238E27FC236}">
                <a16:creationId xmlns:a16="http://schemas.microsoft.com/office/drawing/2014/main" id="{05853E4E-59BC-BD94-DF14-DA772C846A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77" t="7479" r="8977"/>
          <a:stretch/>
        </p:blipFill>
        <p:spPr>
          <a:xfrm>
            <a:off x="514856" y="3386404"/>
            <a:ext cx="4254852" cy="34715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721E22-BAFE-C467-CD6A-D68FCEC91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898" y="38715"/>
            <a:ext cx="11311467" cy="63926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Analysis of s = 0 sector </a:t>
            </a:r>
          </a:p>
        </p:txBody>
      </p:sp>
      <p:pic>
        <p:nvPicPr>
          <p:cNvPr id="4" name="Picture 3" descr="A number of numbers in a row&#10;&#10;Description automatically generated with medium confidence">
            <a:extLst>
              <a:ext uri="{FF2B5EF4-FFF2-40B4-BE49-F238E27FC236}">
                <a16:creationId xmlns:a16="http://schemas.microsoft.com/office/drawing/2014/main" id="{22F54E66-C1C1-6E6C-D48C-7A9AAE007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138" y="1046190"/>
            <a:ext cx="4523778" cy="2003763"/>
          </a:xfrm>
          <a:prstGeom prst="rect">
            <a:avLst/>
          </a:prstGeom>
        </p:spPr>
      </p:pic>
      <p:pic>
        <p:nvPicPr>
          <p:cNvPr id="5" name="Picture 4" descr="A black text with black letters&#10;&#10;Description automatically generated">
            <a:extLst>
              <a:ext uri="{FF2B5EF4-FFF2-40B4-BE49-F238E27FC236}">
                <a16:creationId xmlns:a16="http://schemas.microsoft.com/office/drawing/2014/main" id="{4B6CACD2-8DAE-7243-ADC3-BE8FC44227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8513" y="520008"/>
            <a:ext cx="2277619" cy="527860"/>
          </a:xfrm>
          <a:prstGeom prst="rect">
            <a:avLst/>
          </a:prstGeom>
        </p:spPr>
      </p:pic>
      <p:pic>
        <p:nvPicPr>
          <p:cNvPr id="18" name="Picture 17" descr="A close-up of a mathematical equation&#10;&#10;Description automatically generated">
            <a:extLst>
              <a:ext uri="{FF2B5EF4-FFF2-40B4-BE49-F238E27FC236}">
                <a16:creationId xmlns:a16="http://schemas.microsoft.com/office/drawing/2014/main" id="{BA11CABC-CBAD-86E4-3BB7-90C11B64F2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2073" y="888764"/>
            <a:ext cx="3162300" cy="596900"/>
          </a:xfrm>
          <a:prstGeom prst="rect">
            <a:avLst/>
          </a:prstGeom>
        </p:spPr>
      </p:pic>
      <p:pic>
        <p:nvPicPr>
          <p:cNvPr id="22" name="Picture 21" descr="A black numbers and symbols&#10;&#10;Description automatically generated with medium confidence">
            <a:extLst>
              <a:ext uri="{FF2B5EF4-FFF2-40B4-BE49-F238E27FC236}">
                <a16:creationId xmlns:a16="http://schemas.microsoft.com/office/drawing/2014/main" id="{8E4A1BB1-D47C-A305-4682-32E7960191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69117" y="2617954"/>
            <a:ext cx="2540000" cy="571500"/>
          </a:xfrm>
          <a:prstGeom prst="rect">
            <a:avLst/>
          </a:prstGeom>
        </p:spPr>
      </p:pic>
      <p:pic>
        <p:nvPicPr>
          <p:cNvPr id="24" name="Picture 23" descr="A group of black text&#10;&#10;Description automatically generated">
            <a:extLst>
              <a:ext uri="{FF2B5EF4-FFF2-40B4-BE49-F238E27FC236}">
                <a16:creationId xmlns:a16="http://schemas.microsoft.com/office/drawing/2014/main" id="{B96D542F-594D-5870-682A-2426337139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1222" y="1917728"/>
            <a:ext cx="1955800" cy="1270000"/>
          </a:xfrm>
          <a:prstGeom prst="rect">
            <a:avLst/>
          </a:prstGeom>
        </p:spPr>
      </p:pic>
      <p:pic>
        <p:nvPicPr>
          <p:cNvPr id="26" name="Picture 25" descr="A black number and lines&#10;&#10;Description automatically generated with medium confidence">
            <a:extLst>
              <a:ext uri="{FF2B5EF4-FFF2-40B4-BE49-F238E27FC236}">
                <a16:creationId xmlns:a16="http://schemas.microsoft.com/office/drawing/2014/main" id="{0358A5D5-670C-A741-35E5-2C666AFDF8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21240" y="1964418"/>
            <a:ext cx="3289300" cy="698500"/>
          </a:xfrm>
          <a:prstGeom prst="rect">
            <a:avLst/>
          </a:prstGeom>
        </p:spPr>
      </p:pic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B749076F-4403-81DB-CEE2-5BAD6E9E3F08}"/>
              </a:ext>
            </a:extLst>
          </p:cNvPr>
          <p:cNvSpPr/>
          <p:nvPr/>
        </p:nvSpPr>
        <p:spPr>
          <a:xfrm>
            <a:off x="7127433" y="871841"/>
            <a:ext cx="3387328" cy="63514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934B0C6-BBC6-288A-7AE4-CC33656B3EEB}"/>
              </a:ext>
            </a:extLst>
          </p:cNvPr>
          <p:cNvSpPr txBox="1"/>
          <p:nvPr/>
        </p:nvSpPr>
        <p:spPr>
          <a:xfrm>
            <a:off x="7195424" y="400976"/>
            <a:ext cx="3429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gsana New" panose="02020603050405020304" pitchFamily="18" charset="-34"/>
                <a:ea typeface="+mj-ea"/>
                <a:cs typeface="Angsana New" panose="02020603050405020304" pitchFamily="18" charset="-34"/>
              </a:rPr>
              <a:t>Operator for Logical Subspace </a:t>
            </a:r>
            <a:endParaRPr lang="en-US" sz="3000" dirty="0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6C74833A-E95F-7D2F-115A-E16F9671E0A0}"/>
              </a:ext>
            </a:extLst>
          </p:cNvPr>
          <p:cNvSpPr/>
          <p:nvPr/>
        </p:nvSpPr>
        <p:spPr>
          <a:xfrm>
            <a:off x="5691222" y="1920734"/>
            <a:ext cx="2003677" cy="126699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55ECC1F-2E5C-92A7-308C-15F629F2C9ED}"/>
              </a:ext>
            </a:extLst>
          </p:cNvPr>
          <p:cNvSpPr txBox="1"/>
          <p:nvPr/>
        </p:nvSpPr>
        <p:spPr>
          <a:xfrm>
            <a:off x="5655733" y="1472010"/>
            <a:ext cx="357681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gsana New" panose="02020603050405020304" pitchFamily="18" charset="-34"/>
                <a:ea typeface="+mn-ea"/>
                <a:cs typeface="Angsana New" panose="02020603050405020304" pitchFamily="18" charset="-34"/>
              </a:rPr>
              <a:t>Intuition for Entries 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85E6110C-1EEC-4E2A-02C8-1F688C2F3645}"/>
              </a:ext>
            </a:extLst>
          </p:cNvPr>
          <p:cNvSpPr/>
          <p:nvPr/>
        </p:nvSpPr>
        <p:spPr>
          <a:xfrm>
            <a:off x="8356729" y="1917321"/>
            <a:ext cx="3253811" cy="127994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694AD3C-3669-1C22-0E25-E8DE10DCDF83}"/>
              </a:ext>
            </a:extLst>
          </p:cNvPr>
          <p:cNvSpPr txBox="1"/>
          <p:nvPr/>
        </p:nvSpPr>
        <p:spPr>
          <a:xfrm>
            <a:off x="8404562" y="1457015"/>
            <a:ext cx="31623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gsana New" panose="02020603050405020304" pitchFamily="18" charset="-34"/>
                <a:ea typeface="+mn-ea"/>
                <a:cs typeface="Angsana New" panose="02020603050405020304" pitchFamily="18" charset="-34"/>
              </a:rPr>
              <a:t>Limits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5590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A graph of a function&#10;&#10;Description automatically generated">
            <a:extLst>
              <a:ext uri="{FF2B5EF4-FFF2-40B4-BE49-F238E27FC236}">
                <a16:creationId xmlns:a16="http://schemas.microsoft.com/office/drawing/2014/main" id="{05853E4E-59BC-BD94-DF14-DA772C846A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77" t="7479" r="8977"/>
          <a:stretch/>
        </p:blipFill>
        <p:spPr>
          <a:xfrm>
            <a:off x="514856" y="3386404"/>
            <a:ext cx="4254852" cy="34715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721E22-BAFE-C467-CD6A-D68FCEC91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898" y="38715"/>
            <a:ext cx="11311467" cy="63926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Analysis of s = 0 sector </a:t>
            </a:r>
          </a:p>
        </p:txBody>
      </p:sp>
      <p:pic>
        <p:nvPicPr>
          <p:cNvPr id="4" name="Picture 3" descr="A number of numbers in a row&#10;&#10;Description automatically generated with medium confidence">
            <a:extLst>
              <a:ext uri="{FF2B5EF4-FFF2-40B4-BE49-F238E27FC236}">
                <a16:creationId xmlns:a16="http://schemas.microsoft.com/office/drawing/2014/main" id="{22F54E66-C1C1-6E6C-D48C-7A9AAE007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138" y="1046190"/>
            <a:ext cx="4523778" cy="2003763"/>
          </a:xfrm>
          <a:prstGeom prst="rect">
            <a:avLst/>
          </a:prstGeom>
        </p:spPr>
      </p:pic>
      <p:pic>
        <p:nvPicPr>
          <p:cNvPr id="5" name="Picture 4" descr="A black text with black letters&#10;&#10;Description automatically generated">
            <a:extLst>
              <a:ext uri="{FF2B5EF4-FFF2-40B4-BE49-F238E27FC236}">
                <a16:creationId xmlns:a16="http://schemas.microsoft.com/office/drawing/2014/main" id="{4B6CACD2-8DAE-7243-ADC3-BE8FC44227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8513" y="520008"/>
            <a:ext cx="2277619" cy="527860"/>
          </a:xfrm>
          <a:prstGeom prst="rect">
            <a:avLst/>
          </a:prstGeom>
        </p:spPr>
      </p:pic>
      <p:pic>
        <p:nvPicPr>
          <p:cNvPr id="18" name="Picture 17" descr="A close-up of a mathematical equation&#10;&#10;Description automatically generated">
            <a:extLst>
              <a:ext uri="{FF2B5EF4-FFF2-40B4-BE49-F238E27FC236}">
                <a16:creationId xmlns:a16="http://schemas.microsoft.com/office/drawing/2014/main" id="{BA11CABC-CBAD-86E4-3BB7-90C11B64F2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2073" y="888764"/>
            <a:ext cx="3162300" cy="596900"/>
          </a:xfrm>
          <a:prstGeom prst="rect">
            <a:avLst/>
          </a:prstGeom>
        </p:spPr>
      </p:pic>
      <p:pic>
        <p:nvPicPr>
          <p:cNvPr id="22" name="Picture 21" descr="A black numbers and symbols&#10;&#10;Description automatically generated with medium confidence">
            <a:extLst>
              <a:ext uri="{FF2B5EF4-FFF2-40B4-BE49-F238E27FC236}">
                <a16:creationId xmlns:a16="http://schemas.microsoft.com/office/drawing/2014/main" id="{8E4A1BB1-D47C-A305-4682-32E7960191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69117" y="2617954"/>
            <a:ext cx="2540000" cy="571500"/>
          </a:xfrm>
          <a:prstGeom prst="rect">
            <a:avLst/>
          </a:prstGeom>
        </p:spPr>
      </p:pic>
      <p:pic>
        <p:nvPicPr>
          <p:cNvPr id="24" name="Picture 23" descr="A group of black text&#10;&#10;Description automatically generated">
            <a:extLst>
              <a:ext uri="{FF2B5EF4-FFF2-40B4-BE49-F238E27FC236}">
                <a16:creationId xmlns:a16="http://schemas.microsoft.com/office/drawing/2014/main" id="{B96D542F-594D-5870-682A-2426337139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1222" y="1917728"/>
            <a:ext cx="1955800" cy="1270000"/>
          </a:xfrm>
          <a:prstGeom prst="rect">
            <a:avLst/>
          </a:prstGeom>
        </p:spPr>
      </p:pic>
      <p:pic>
        <p:nvPicPr>
          <p:cNvPr id="26" name="Picture 25" descr="A black number and lines&#10;&#10;Description automatically generated with medium confidence">
            <a:extLst>
              <a:ext uri="{FF2B5EF4-FFF2-40B4-BE49-F238E27FC236}">
                <a16:creationId xmlns:a16="http://schemas.microsoft.com/office/drawing/2014/main" id="{0358A5D5-670C-A741-35E5-2C666AFDF8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21240" y="1964418"/>
            <a:ext cx="3289300" cy="698500"/>
          </a:xfrm>
          <a:prstGeom prst="rect">
            <a:avLst/>
          </a:prstGeom>
        </p:spPr>
      </p:pic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B749076F-4403-81DB-CEE2-5BAD6E9E3F08}"/>
              </a:ext>
            </a:extLst>
          </p:cNvPr>
          <p:cNvSpPr/>
          <p:nvPr/>
        </p:nvSpPr>
        <p:spPr>
          <a:xfrm>
            <a:off x="7127433" y="871841"/>
            <a:ext cx="3387328" cy="63514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934B0C6-BBC6-288A-7AE4-CC33656B3EEB}"/>
              </a:ext>
            </a:extLst>
          </p:cNvPr>
          <p:cNvSpPr txBox="1"/>
          <p:nvPr/>
        </p:nvSpPr>
        <p:spPr>
          <a:xfrm>
            <a:off x="7195424" y="400976"/>
            <a:ext cx="3429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gsana New" panose="02020603050405020304" pitchFamily="18" charset="-34"/>
                <a:ea typeface="+mj-ea"/>
                <a:cs typeface="Angsana New" panose="02020603050405020304" pitchFamily="18" charset="-34"/>
              </a:rPr>
              <a:t>Operator for Logical Subspace </a:t>
            </a:r>
            <a:endParaRPr lang="en-US" sz="3000" dirty="0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6C74833A-E95F-7D2F-115A-E16F9671E0A0}"/>
              </a:ext>
            </a:extLst>
          </p:cNvPr>
          <p:cNvSpPr/>
          <p:nvPr/>
        </p:nvSpPr>
        <p:spPr>
          <a:xfrm>
            <a:off x="5691222" y="1920734"/>
            <a:ext cx="2003677" cy="126699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55ECC1F-2E5C-92A7-308C-15F629F2C9ED}"/>
              </a:ext>
            </a:extLst>
          </p:cNvPr>
          <p:cNvSpPr txBox="1"/>
          <p:nvPr/>
        </p:nvSpPr>
        <p:spPr>
          <a:xfrm>
            <a:off x="5655733" y="1472010"/>
            <a:ext cx="357681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gsana New" panose="02020603050405020304" pitchFamily="18" charset="-34"/>
                <a:ea typeface="+mn-ea"/>
                <a:cs typeface="Angsana New" panose="02020603050405020304" pitchFamily="18" charset="-34"/>
              </a:rPr>
              <a:t>Intuition for Entries 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85E6110C-1EEC-4E2A-02C8-1F688C2F3645}"/>
              </a:ext>
            </a:extLst>
          </p:cNvPr>
          <p:cNvSpPr/>
          <p:nvPr/>
        </p:nvSpPr>
        <p:spPr>
          <a:xfrm>
            <a:off x="8356729" y="1917321"/>
            <a:ext cx="3253811" cy="127994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694AD3C-3669-1C22-0E25-E8DE10DCDF83}"/>
              </a:ext>
            </a:extLst>
          </p:cNvPr>
          <p:cNvSpPr txBox="1"/>
          <p:nvPr/>
        </p:nvSpPr>
        <p:spPr>
          <a:xfrm>
            <a:off x="8404562" y="1457015"/>
            <a:ext cx="31623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gsana New" panose="02020603050405020304" pitchFamily="18" charset="-34"/>
                <a:ea typeface="+mn-ea"/>
                <a:cs typeface="Angsana New" panose="02020603050405020304" pitchFamily="18" charset="-34"/>
              </a:rPr>
              <a:t>Limits </a:t>
            </a:r>
            <a:endParaRPr lang="en-US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BEC6C44B-0D1C-34C4-EAFF-13F300CA3BD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09861" y="4820535"/>
            <a:ext cx="1091743" cy="301666"/>
          </a:xfrm>
          <a:prstGeom prst="rect">
            <a:avLst/>
          </a:prstGeom>
        </p:spPr>
      </p:pic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3C21B72E-8C21-F4CF-8898-6232386B3D3E}"/>
              </a:ext>
            </a:extLst>
          </p:cNvPr>
          <p:cNvSpPr/>
          <p:nvPr/>
        </p:nvSpPr>
        <p:spPr>
          <a:xfrm>
            <a:off x="5004486" y="4831993"/>
            <a:ext cx="1272746" cy="290208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8661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A graph of a function&#10;&#10;Description automatically generated">
            <a:extLst>
              <a:ext uri="{FF2B5EF4-FFF2-40B4-BE49-F238E27FC236}">
                <a16:creationId xmlns:a16="http://schemas.microsoft.com/office/drawing/2014/main" id="{05853E4E-59BC-BD94-DF14-DA772C846A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77" t="7479" r="8977"/>
          <a:stretch/>
        </p:blipFill>
        <p:spPr>
          <a:xfrm>
            <a:off x="514856" y="3386404"/>
            <a:ext cx="4254852" cy="34715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721E22-BAFE-C467-CD6A-D68FCEC91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898" y="38715"/>
            <a:ext cx="11311467" cy="63926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Analysis of s = 0 sector </a:t>
            </a:r>
          </a:p>
        </p:txBody>
      </p:sp>
      <p:pic>
        <p:nvPicPr>
          <p:cNvPr id="4" name="Picture 3" descr="A number of numbers in a row&#10;&#10;Description automatically generated with medium confidence">
            <a:extLst>
              <a:ext uri="{FF2B5EF4-FFF2-40B4-BE49-F238E27FC236}">
                <a16:creationId xmlns:a16="http://schemas.microsoft.com/office/drawing/2014/main" id="{22F54E66-C1C1-6E6C-D48C-7A9AAE007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138" y="1046190"/>
            <a:ext cx="4523778" cy="2003763"/>
          </a:xfrm>
          <a:prstGeom prst="rect">
            <a:avLst/>
          </a:prstGeom>
        </p:spPr>
      </p:pic>
      <p:pic>
        <p:nvPicPr>
          <p:cNvPr id="5" name="Picture 4" descr="A black text with black letters&#10;&#10;Description automatically generated">
            <a:extLst>
              <a:ext uri="{FF2B5EF4-FFF2-40B4-BE49-F238E27FC236}">
                <a16:creationId xmlns:a16="http://schemas.microsoft.com/office/drawing/2014/main" id="{4B6CACD2-8DAE-7243-ADC3-BE8FC44227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8513" y="520008"/>
            <a:ext cx="2277619" cy="527860"/>
          </a:xfrm>
          <a:prstGeom prst="rect">
            <a:avLst/>
          </a:prstGeom>
        </p:spPr>
      </p:pic>
      <p:pic>
        <p:nvPicPr>
          <p:cNvPr id="18" name="Picture 17" descr="A close-up of a mathematical equation&#10;&#10;Description automatically generated">
            <a:extLst>
              <a:ext uri="{FF2B5EF4-FFF2-40B4-BE49-F238E27FC236}">
                <a16:creationId xmlns:a16="http://schemas.microsoft.com/office/drawing/2014/main" id="{BA11CABC-CBAD-86E4-3BB7-90C11B64F2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2073" y="888764"/>
            <a:ext cx="3162300" cy="596900"/>
          </a:xfrm>
          <a:prstGeom prst="rect">
            <a:avLst/>
          </a:prstGeom>
        </p:spPr>
      </p:pic>
      <p:pic>
        <p:nvPicPr>
          <p:cNvPr id="22" name="Picture 21" descr="A black numbers and symbols&#10;&#10;Description automatically generated with medium confidence">
            <a:extLst>
              <a:ext uri="{FF2B5EF4-FFF2-40B4-BE49-F238E27FC236}">
                <a16:creationId xmlns:a16="http://schemas.microsoft.com/office/drawing/2014/main" id="{8E4A1BB1-D47C-A305-4682-32E7960191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69117" y="2617954"/>
            <a:ext cx="2540000" cy="571500"/>
          </a:xfrm>
          <a:prstGeom prst="rect">
            <a:avLst/>
          </a:prstGeom>
        </p:spPr>
      </p:pic>
      <p:pic>
        <p:nvPicPr>
          <p:cNvPr id="24" name="Picture 23" descr="A group of black text&#10;&#10;Description automatically generated">
            <a:extLst>
              <a:ext uri="{FF2B5EF4-FFF2-40B4-BE49-F238E27FC236}">
                <a16:creationId xmlns:a16="http://schemas.microsoft.com/office/drawing/2014/main" id="{B96D542F-594D-5870-682A-2426337139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1222" y="1917728"/>
            <a:ext cx="1955800" cy="1270000"/>
          </a:xfrm>
          <a:prstGeom prst="rect">
            <a:avLst/>
          </a:prstGeom>
        </p:spPr>
      </p:pic>
      <p:pic>
        <p:nvPicPr>
          <p:cNvPr id="26" name="Picture 25" descr="A black number and lines&#10;&#10;Description automatically generated with medium confidence">
            <a:extLst>
              <a:ext uri="{FF2B5EF4-FFF2-40B4-BE49-F238E27FC236}">
                <a16:creationId xmlns:a16="http://schemas.microsoft.com/office/drawing/2014/main" id="{0358A5D5-670C-A741-35E5-2C666AFDF8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21240" y="1964418"/>
            <a:ext cx="3289300" cy="698500"/>
          </a:xfrm>
          <a:prstGeom prst="rect">
            <a:avLst/>
          </a:prstGeom>
        </p:spPr>
      </p:pic>
      <p:pic>
        <p:nvPicPr>
          <p:cNvPr id="32" name="Picture 31" descr="A number and numbers on a white background&#10;&#10;Description automatically generated">
            <a:extLst>
              <a:ext uri="{FF2B5EF4-FFF2-40B4-BE49-F238E27FC236}">
                <a16:creationId xmlns:a16="http://schemas.microsoft.com/office/drawing/2014/main" id="{33E86651-CC76-AB45-B742-690A8181F8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12736" y="4191975"/>
            <a:ext cx="5504629" cy="2082149"/>
          </a:xfrm>
          <a:prstGeom prst="rect">
            <a:avLst/>
          </a:prstGeom>
        </p:spPr>
      </p:pic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B749076F-4403-81DB-CEE2-5BAD6E9E3F08}"/>
              </a:ext>
            </a:extLst>
          </p:cNvPr>
          <p:cNvSpPr/>
          <p:nvPr/>
        </p:nvSpPr>
        <p:spPr>
          <a:xfrm>
            <a:off x="7127433" y="871841"/>
            <a:ext cx="3387328" cy="63514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934B0C6-BBC6-288A-7AE4-CC33656B3EEB}"/>
              </a:ext>
            </a:extLst>
          </p:cNvPr>
          <p:cNvSpPr txBox="1"/>
          <p:nvPr/>
        </p:nvSpPr>
        <p:spPr>
          <a:xfrm>
            <a:off x="7195424" y="400976"/>
            <a:ext cx="3429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gsana New" panose="02020603050405020304" pitchFamily="18" charset="-34"/>
                <a:ea typeface="+mj-ea"/>
                <a:cs typeface="Angsana New" panose="02020603050405020304" pitchFamily="18" charset="-34"/>
              </a:rPr>
              <a:t>Operator for Logical Subspace </a:t>
            </a:r>
            <a:endParaRPr lang="en-US" sz="3000" dirty="0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6C74833A-E95F-7D2F-115A-E16F9671E0A0}"/>
              </a:ext>
            </a:extLst>
          </p:cNvPr>
          <p:cNvSpPr/>
          <p:nvPr/>
        </p:nvSpPr>
        <p:spPr>
          <a:xfrm>
            <a:off x="5691222" y="1920734"/>
            <a:ext cx="2003677" cy="126699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55ECC1F-2E5C-92A7-308C-15F629F2C9ED}"/>
              </a:ext>
            </a:extLst>
          </p:cNvPr>
          <p:cNvSpPr txBox="1"/>
          <p:nvPr/>
        </p:nvSpPr>
        <p:spPr>
          <a:xfrm>
            <a:off x="5655733" y="1472010"/>
            <a:ext cx="357681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gsana New" panose="02020603050405020304" pitchFamily="18" charset="-34"/>
                <a:ea typeface="+mn-ea"/>
                <a:cs typeface="Angsana New" panose="02020603050405020304" pitchFamily="18" charset="-34"/>
              </a:rPr>
              <a:t>Intuition for Entries 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85E6110C-1EEC-4E2A-02C8-1F688C2F3645}"/>
              </a:ext>
            </a:extLst>
          </p:cNvPr>
          <p:cNvSpPr/>
          <p:nvPr/>
        </p:nvSpPr>
        <p:spPr>
          <a:xfrm>
            <a:off x="8356729" y="1917321"/>
            <a:ext cx="3253811" cy="127994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694AD3C-3669-1C22-0E25-E8DE10DCDF83}"/>
              </a:ext>
            </a:extLst>
          </p:cNvPr>
          <p:cNvSpPr txBox="1"/>
          <p:nvPr/>
        </p:nvSpPr>
        <p:spPr>
          <a:xfrm>
            <a:off x="8404562" y="1457015"/>
            <a:ext cx="31623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gsana New" panose="02020603050405020304" pitchFamily="18" charset="-34"/>
                <a:ea typeface="+mn-ea"/>
                <a:cs typeface="Angsana New" panose="02020603050405020304" pitchFamily="18" charset="-34"/>
              </a:rPr>
              <a:t>Limits </a:t>
            </a:r>
            <a:endParaRPr lang="en-US" dirty="0"/>
          </a:p>
        </p:txBody>
      </p:sp>
      <p:pic>
        <p:nvPicPr>
          <p:cNvPr id="47" name="Picture 46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9C606AEB-B92E-998B-4526-BED1C95B83A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41149" y="3493475"/>
            <a:ext cx="2647802" cy="6985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BEC6C44B-0D1C-34C4-EAFF-13F300CA3BD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09861" y="4820535"/>
            <a:ext cx="1091743" cy="301666"/>
          </a:xfrm>
          <a:prstGeom prst="rect">
            <a:avLst/>
          </a:prstGeom>
        </p:spPr>
      </p:pic>
      <p:sp>
        <p:nvSpPr>
          <p:cNvPr id="50" name="Right Arrow 49">
            <a:extLst>
              <a:ext uri="{FF2B5EF4-FFF2-40B4-BE49-F238E27FC236}">
                <a16:creationId xmlns:a16="http://schemas.microsoft.com/office/drawing/2014/main" id="{D9304919-7317-B437-C93E-95E7FE42E37F}"/>
              </a:ext>
            </a:extLst>
          </p:cNvPr>
          <p:cNvSpPr/>
          <p:nvPr/>
        </p:nvSpPr>
        <p:spPr>
          <a:xfrm>
            <a:off x="4849575" y="5236157"/>
            <a:ext cx="1683294" cy="1977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3C21B72E-8C21-F4CF-8898-6232386B3D3E}"/>
              </a:ext>
            </a:extLst>
          </p:cNvPr>
          <p:cNvSpPr/>
          <p:nvPr/>
        </p:nvSpPr>
        <p:spPr>
          <a:xfrm>
            <a:off x="5004486" y="4831993"/>
            <a:ext cx="1272746" cy="290208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13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AB232-6E87-617E-D089-169D43918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>
                <a:latin typeface="Angsana New" panose="02020603050405020304" pitchFamily="18" charset="-34"/>
                <a:cs typeface="Angsana New" panose="02020603050405020304" pitchFamily="18" charset="-34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AD956-F64C-18CC-2EEE-1D5AE816D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1. Recap of features in VTA fidelity plots</a:t>
            </a:r>
          </a:p>
          <a:p>
            <a:endParaRPr lang="en-US" sz="4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995466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B535A-F474-963F-A2B5-565EB0CA8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D9E5C-5682-C307-BC24-B9EF90093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069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AB232-6E87-617E-D089-169D43918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>
                <a:latin typeface="Angsana New" panose="02020603050405020304" pitchFamily="18" charset="-34"/>
                <a:cs typeface="Angsana New" panose="02020603050405020304" pitchFamily="18" charset="-34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AD956-F64C-18CC-2EEE-1D5AE816D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1. Recap of features in VTA fidelity plots</a:t>
            </a:r>
          </a:p>
          <a:p>
            <a:r>
              <a:rPr lang="en-US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2. (Quasi) diagonalization of </a:t>
            </a:r>
            <a:r>
              <a:rPr lang="en-US" sz="40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VTA</a:t>
            </a:r>
            <a:r>
              <a:rPr lang="en-US" sz="4000" baseline="-250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exact</a:t>
            </a:r>
            <a:r>
              <a:rPr lang="en-US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 and VTA</a:t>
            </a:r>
          </a:p>
          <a:p>
            <a:endParaRPr lang="en-US" sz="4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57955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AB232-6E87-617E-D089-169D43918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>
                <a:latin typeface="Angsana New" panose="02020603050405020304" pitchFamily="18" charset="-34"/>
                <a:cs typeface="Angsana New" panose="02020603050405020304" pitchFamily="18" charset="-34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AD956-F64C-18CC-2EEE-1D5AE816D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1. Recap of features in VTA fidelity plots</a:t>
            </a:r>
          </a:p>
          <a:p>
            <a:r>
              <a:rPr lang="en-US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2. (Quasi) diagonalization of </a:t>
            </a:r>
            <a:r>
              <a:rPr lang="en-US" sz="40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VTA</a:t>
            </a:r>
            <a:r>
              <a:rPr lang="en-US" sz="4000" baseline="-250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exact</a:t>
            </a:r>
            <a:r>
              <a:rPr lang="en-US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 and VTA</a:t>
            </a:r>
          </a:p>
          <a:p>
            <a:r>
              <a:rPr lang="en-US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3. Spectrum of VTA and log(VTA) spectrum</a:t>
            </a:r>
          </a:p>
          <a:p>
            <a:endParaRPr lang="en-US" sz="4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84794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AB232-6E87-617E-D089-169D43918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>
                <a:latin typeface="Angsana New" panose="02020603050405020304" pitchFamily="18" charset="-34"/>
                <a:cs typeface="Angsana New" panose="02020603050405020304" pitchFamily="18" charset="-34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AD956-F64C-18CC-2EEE-1D5AE816D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1. Recap of features in VTA fidelity plots</a:t>
            </a:r>
          </a:p>
          <a:p>
            <a:r>
              <a:rPr lang="en-US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2. (Quasi) diagonalization of </a:t>
            </a:r>
            <a:r>
              <a:rPr lang="en-US" sz="40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VTA</a:t>
            </a:r>
            <a:r>
              <a:rPr lang="en-US" sz="4000" baseline="-250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exact</a:t>
            </a:r>
            <a:r>
              <a:rPr lang="en-US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 and VTA</a:t>
            </a:r>
          </a:p>
          <a:p>
            <a:r>
              <a:rPr lang="en-US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3. Spectrum of VTA and log(VTA) spectrum</a:t>
            </a:r>
          </a:p>
          <a:p>
            <a:r>
              <a:rPr lang="en-US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4. Optimal </a:t>
            </a:r>
            <a:r>
              <a:rPr lang="el-GR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α</a:t>
            </a:r>
            <a:r>
              <a:rPr lang="en-US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 that maximizes VTA projection fidelity</a:t>
            </a:r>
          </a:p>
          <a:p>
            <a:endParaRPr lang="en-US" sz="4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50510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AB232-6E87-617E-D089-169D43918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>
                <a:latin typeface="Angsana New" panose="02020603050405020304" pitchFamily="18" charset="-34"/>
                <a:cs typeface="Angsana New" panose="02020603050405020304" pitchFamily="18" charset="-34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AD956-F64C-18CC-2EEE-1D5AE816D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1. Recap of features in VTA fidelity plots</a:t>
            </a:r>
          </a:p>
          <a:p>
            <a:r>
              <a:rPr lang="en-US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2. (Quasi) diagonalization of </a:t>
            </a:r>
            <a:r>
              <a:rPr lang="en-US" sz="40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VTA</a:t>
            </a:r>
            <a:r>
              <a:rPr lang="en-US" sz="4000" baseline="-250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exact</a:t>
            </a:r>
            <a:r>
              <a:rPr lang="en-US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 and VTA</a:t>
            </a:r>
          </a:p>
          <a:p>
            <a:r>
              <a:rPr lang="en-US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3. Spectrum of VTA and log(VTA) spectrum</a:t>
            </a:r>
          </a:p>
          <a:p>
            <a:r>
              <a:rPr lang="en-US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4. Optimal </a:t>
            </a:r>
            <a:r>
              <a:rPr lang="el-GR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α</a:t>
            </a:r>
            <a:r>
              <a:rPr lang="en-US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 that maximizes VTA projection fidelity</a:t>
            </a:r>
          </a:p>
          <a:p>
            <a:r>
              <a:rPr lang="en-US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5. Generalized transition amplitudes (Yuan)</a:t>
            </a:r>
          </a:p>
          <a:p>
            <a:endParaRPr lang="en-US" sz="4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91973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A graph of a function&#10;&#10;Description automatically generated">
            <a:extLst>
              <a:ext uri="{FF2B5EF4-FFF2-40B4-BE49-F238E27FC236}">
                <a16:creationId xmlns:a16="http://schemas.microsoft.com/office/drawing/2014/main" id="{9ABEB750-4622-D535-B297-71B07B4351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4510602" cy="3382951"/>
          </a:xfrm>
        </p:spPr>
      </p:pic>
      <p:pic>
        <p:nvPicPr>
          <p:cNvPr id="14" name="Picture 13" descr="A graph with colored lines and numbers&#10;&#10;Description automatically generated">
            <a:extLst>
              <a:ext uri="{FF2B5EF4-FFF2-40B4-BE49-F238E27FC236}">
                <a16:creationId xmlns:a16="http://schemas.microsoft.com/office/drawing/2014/main" id="{202B769E-CA99-6E0C-E034-D8069C3D9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204" y="-13676"/>
            <a:ext cx="4528836" cy="339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28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A graph of a function&#10;&#10;Description automatically generated">
            <a:extLst>
              <a:ext uri="{FF2B5EF4-FFF2-40B4-BE49-F238E27FC236}">
                <a16:creationId xmlns:a16="http://schemas.microsoft.com/office/drawing/2014/main" id="{9ABEB750-4622-D535-B297-71B07B4351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4510602" cy="3382951"/>
          </a:xfrm>
        </p:spPr>
      </p:pic>
      <p:pic>
        <p:nvPicPr>
          <p:cNvPr id="14" name="Picture 13" descr="A graph with colored lines and numbers&#10;&#10;Description automatically generated">
            <a:extLst>
              <a:ext uri="{FF2B5EF4-FFF2-40B4-BE49-F238E27FC236}">
                <a16:creationId xmlns:a16="http://schemas.microsoft.com/office/drawing/2014/main" id="{202B769E-CA99-6E0C-E034-D8069C3D9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204" y="-13676"/>
            <a:ext cx="4528836" cy="339662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162CCE8-2416-FC6A-77C5-BCEA7CB7244D}"/>
              </a:ext>
            </a:extLst>
          </p:cNvPr>
          <p:cNvSpPr txBox="1"/>
          <p:nvPr/>
        </p:nvSpPr>
        <p:spPr>
          <a:xfrm>
            <a:off x="8700142" y="1337532"/>
            <a:ext cx="36684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gsana New" panose="02020603050405020304" pitchFamily="18" charset="-34"/>
                <a:ea typeface="+mn-ea"/>
                <a:cs typeface="Angsana New" panose="02020603050405020304" pitchFamily="18" charset="-34"/>
              </a:rPr>
              <a:t>Non-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gsana New" panose="02020603050405020304" pitchFamily="18" charset="-34"/>
                <a:ea typeface="+mn-ea"/>
                <a:cs typeface="Angsana New" panose="02020603050405020304" pitchFamily="18" charset="-34"/>
              </a:rPr>
              <a:t>monotonicities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gsana New" panose="02020603050405020304" pitchFamily="18" charset="-34"/>
                <a:ea typeface="+mn-ea"/>
                <a:cs typeface="Angsana New" panose="02020603050405020304" pitchFamily="18" charset="-34"/>
              </a:rPr>
              <a:t>? </a:t>
            </a:r>
            <a:endParaRPr lang="en-US" dirty="0"/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EE5DB6EC-395A-C93A-6B3C-6057D0F2CE29}"/>
              </a:ext>
            </a:extLst>
          </p:cNvPr>
          <p:cNvSpPr/>
          <p:nvPr/>
        </p:nvSpPr>
        <p:spPr>
          <a:xfrm rot="9952988">
            <a:off x="6058296" y="1054675"/>
            <a:ext cx="79316" cy="150129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32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1660</TotalTime>
  <Words>349</Words>
  <Application>Microsoft Macintosh PowerPoint</Application>
  <PresentationFormat>Widescreen</PresentationFormat>
  <Paragraphs>68</Paragraphs>
  <Slides>30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Angsana New</vt:lpstr>
      <vt:lpstr>Arial</vt:lpstr>
      <vt:lpstr>Calibri</vt:lpstr>
      <vt:lpstr>Calibri Light</vt:lpstr>
      <vt:lpstr>Office Theme</vt:lpstr>
      <vt:lpstr>May Boson Gang Meeting </vt:lpstr>
      <vt:lpstr>Outline</vt:lpstr>
      <vt:lpstr>Outline</vt:lpstr>
      <vt:lpstr>Outline</vt:lpstr>
      <vt:lpstr>Outline</vt:lpstr>
      <vt:lpstr>Outline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(Quasi) Diagonalization of VTAexact and VTA</vt:lpstr>
      <vt:lpstr>(Quasi) Diagonalization of VTAexact and VTA</vt:lpstr>
      <vt:lpstr>(Quasi) Diagonalization of VTAexact and VTA</vt:lpstr>
      <vt:lpstr>(Quasi) Diagonalization of VTAexact and VTA</vt:lpstr>
      <vt:lpstr>(Quasi) Diagonalization of VTAexact and VTA</vt:lpstr>
      <vt:lpstr>(Quasi) Diagonalization of VTAexact and VTA</vt:lpstr>
      <vt:lpstr>(Quasi) Diagonalization of VTAexact and VTA</vt:lpstr>
      <vt:lpstr>Analysis of s = 0 sector </vt:lpstr>
      <vt:lpstr>Analysis of s = 0 sector </vt:lpstr>
      <vt:lpstr>Analysis of s = 0 sector </vt:lpstr>
      <vt:lpstr>Analysis of s = 0 sector </vt:lpstr>
      <vt:lpstr>Analysis of s = 0 sector </vt:lpstr>
      <vt:lpstr>Analysis of s = 0 sector </vt:lpstr>
      <vt:lpstr>Analysis of s = 0 sector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May Boson Gang Meeting </dc:title>
  <dc:creator>Bell, Luke</dc:creator>
  <cp:lastModifiedBy>Bell, Luke</cp:lastModifiedBy>
  <cp:revision>1</cp:revision>
  <dcterms:created xsi:type="dcterms:W3CDTF">2024-05-02T23:57:35Z</dcterms:created>
  <dcterms:modified xsi:type="dcterms:W3CDTF">2024-05-04T03:38:24Z</dcterms:modified>
</cp:coreProperties>
</file>