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6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885DE-B6D3-4342-97A3-FFF725EBDCF6}" v="16" dt="2024-01-24T16:00:02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1"/>
    <p:restoredTop sz="96315"/>
  </p:normalViewPr>
  <p:slideViewPr>
    <p:cSldViewPr snapToGrid="0">
      <p:cViewPr varScale="1">
        <p:scale>
          <a:sx n="154" d="100"/>
          <a:sy n="154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4166-42CE-7EED-B18B-B9C18BB2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569C6-8D89-613D-1F46-A26D3B14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6308-623C-CA22-5F53-A8C31A3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527B-9BF2-EB8F-0C93-8DC507E0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17E7-C797-E071-4958-CA6D9C21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452B-269C-00DC-A95F-0BCD6440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4CCDE-E92E-EF1B-4749-35E6A9EE5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0ECA-C337-2BFD-6796-9464A25B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C426-115F-4014-D608-B7E2CA6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30CD-0CEF-FF69-32E4-75FCE4B1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DEE07-08B4-0F9C-9A3B-A9F74E70F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E25E6-7618-C6E5-DA29-7904A8C2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80438-37C4-AC7F-2B15-8B32991A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B407-D27D-6B1D-14FD-839B25A1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9D7B-406E-C04C-8B07-E83FFCA4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C527-0CB0-093F-6EC2-3D4596BA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7E45-C6FE-B876-A55D-E025D755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4168-D36D-399C-5B4A-AD7415E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5AA5-241E-0B02-462F-05406D1B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29B5-14EC-EF7A-9C47-6C293CB2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DADF-D0D0-6DA3-13BB-A4522D7E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C4F1-B50D-EF33-AA54-BA15E180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1CF02-333D-B865-40B7-0F0045FB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76BE-3DDF-4A9C-DB78-7512E2F2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0A00-3321-823C-F7E8-8090332A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C173-ED75-9314-09F8-832BB92A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B1DA-FEB9-248A-ADB2-7E239F163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35D5C-43C2-A711-BF6F-6F5AF2E7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941D-27B9-1C3C-99F1-33757779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F579C-183E-2127-50EC-09B61921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C5E97-86CD-3081-EAD4-8AC0C599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47A3-9082-8189-AF1B-9782D10A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2886-ADF5-908B-5BCB-6256EC2D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7877A-B968-53AA-D00C-2756E270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A2CDA-C3E7-3D83-046E-B84F95E41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B371B-AFAE-5EE1-81F9-755A891CF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ABF2D-508E-3F4C-79A2-457DC64C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4A9E0-C9F9-69DB-11DA-77F95301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851E3-620F-7599-AA8A-306D82F1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9821-E7EA-9CE8-26AE-21427BEB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4B320-3960-00AD-9CD1-F2E4081A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1C92F-36BA-7506-4757-82BEC5EA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60A69-B2E1-153F-79F0-F992846F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5D0DC-D922-B98E-7A7C-6B33D327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6D393-FEDB-C803-7057-2F9F9848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C8EC9-A62B-7C28-5B62-1407159D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20C0-B3A3-E8AC-3201-F75EBDF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31C4-CE59-E93C-6BC8-21AEF1F6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FE102-F8CF-F2A4-E6AC-F3A6C6E1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1E0B-E043-E391-855E-7B1188A7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13C70-9A26-95EF-EC18-F178F19D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5B7E4-EE5A-023B-5C97-290B306E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AEFD-DBA1-4876-C679-BF8E5EE7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641C9-BB8E-E9A1-3729-210E05EC0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AE60C-7EDD-207C-60A5-9C3F2E016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BDA7-2AB5-CD69-5E18-23396C0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64023-A2FF-2DC7-EF8A-1C5A4660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1A5DB-5BF6-6BDB-F188-DA9E9907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569B2-1ACD-2299-AC00-19EF5F3F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74E7-F49B-8264-10B5-6DA705ABC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F7FD-115A-B5F8-CEE3-D03AA3B42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52542-D9B4-F34F-861B-20C0599916B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909F-ADD4-9F2F-C83F-1407927E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E86B-6637-EB35-ED1C-191AC541F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A4D5-E45F-8A4A-AE3C-CADDBD80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3.png"/><Relationship Id="rId17" Type="http://schemas.openxmlformats.org/officeDocument/2006/relationships/image" Target="../media/image26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053A-CCA2-0411-1D43-BC1020ED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153" y="488516"/>
            <a:ext cx="10279693" cy="2718148"/>
          </a:xfrm>
        </p:spPr>
        <p:txBody>
          <a:bodyPr>
            <a:normAutofit/>
          </a:bodyPr>
          <a:lstStyle/>
          <a:p>
            <a:r>
              <a:rPr lang="en-US" dirty="0"/>
              <a:t>Error Scalings of  </a:t>
            </a:r>
            <a:br>
              <a:rPr lang="en-US" dirty="0"/>
            </a:br>
            <a:r>
              <a:rPr lang="en-US" dirty="0"/>
              <a:t>Product Factorizations</a:t>
            </a:r>
            <a:br>
              <a:rPr lang="en-US" dirty="0"/>
            </a:br>
            <a:r>
              <a:rPr lang="en-US" dirty="0"/>
              <a:t>For Imaginary Time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F67BF-118C-2BBB-D896-A4459508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5918"/>
            <a:ext cx="9144000" cy="1655762"/>
          </a:xfrm>
        </p:spPr>
        <p:txBody>
          <a:bodyPr/>
          <a:lstStyle/>
          <a:p>
            <a:r>
              <a:rPr lang="en-US" dirty="0"/>
              <a:t>Eugene Dumitrescu</a:t>
            </a:r>
          </a:p>
          <a:p>
            <a:r>
              <a:rPr lang="en-US" dirty="0" err="1"/>
              <a:t>DOEAnd</a:t>
            </a:r>
            <a:r>
              <a:rPr lang="en-US" dirty="0"/>
              <a:t> collaborators</a:t>
            </a:r>
          </a:p>
          <a:p>
            <a:r>
              <a:rPr lang="en-US" dirty="0"/>
              <a:t>Funded By ASCR</a:t>
            </a:r>
          </a:p>
        </p:txBody>
      </p:sp>
    </p:spTree>
    <p:extLst>
      <p:ext uri="{BB962C8B-B14F-4D97-AF65-F5344CB8AC3E}">
        <p14:creationId xmlns:p14="http://schemas.microsoft.com/office/powerpoint/2010/main" val="316779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A2D7-2F29-8928-8A12-F6E86AC2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Strength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BDF0-F063-2A7B-3B24-A18CC9C01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strong projection onto an operator 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acc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acc>
                          <m:accPr>
                            <m:chr m:val="̂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acc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kern="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kern="100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 a generalize projection operator,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acc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1+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acc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Weak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projection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appears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≫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limit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A few notes to guide/organize:</a:t>
                </a:r>
              </a:p>
              <a:p>
                <a:pPr lvl="1"/>
                <a:r>
                  <a:rPr lang="en-US" dirty="0"/>
                  <a:t>Strong projection by full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Tot</m:t>
                        </m:r>
                      </m:sub>
                    </m:sSub>
                    <m:r>
                      <a:rPr lang="en-US" sz="1800" i="1" kern="1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would be great.</a:t>
                </a:r>
              </a:p>
              <a:p>
                <a:pPr lvl="2"/>
                <a:r>
                  <a:rPr lang="en-US" dirty="0"/>
                  <a:t>This amounts to one shot filtering.</a:t>
                </a:r>
              </a:p>
              <a:p>
                <a:pPr lvl="1"/>
                <a:r>
                  <a:rPr lang="en-US" dirty="0"/>
                  <a:t>Strong projection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local</m:t>
                        </m:r>
                      </m:sub>
                    </m:sSub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disastrous. It has literally been shown to mediate a measurement induced phase transition into incoherent-land. </a:t>
                </a:r>
              </a:p>
              <a:p>
                <a:pPr lvl="2"/>
                <a:r>
                  <a:rPr lang="en-US" dirty="0"/>
                  <a:t>Strong projection by H_somewhere-in-between is a likely scenario too. </a:t>
                </a:r>
              </a:p>
              <a:p>
                <a:pPr lvl="1"/>
                <a:r>
                  <a:rPr lang="en-US" dirty="0"/>
                  <a:t>Less is known about weak measurement. </a:t>
                </a:r>
              </a:p>
              <a:p>
                <a:pPr lvl="2"/>
                <a:r>
                  <a:rPr lang="en-US" dirty="0"/>
                  <a:t>Zheng &amp; </a:t>
                </a:r>
                <a:r>
                  <a:rPr lang="en-US" dirty="0" err="1"/>
                  <a:t>Ipollitti</a:t>
                </a:r>
                <a:r>
                  <a:rPr lang="en-US"/>
                  <a:t> “….monitored </a:t>
                </a:r>
                <a:r>
                  <a:rPr lang="en-US" dirty="0"/>
                  <a:t>unraveling</a:t>
                </a:r>
                <a:r>
                  <a:rPr lang="en-US"/>
                  <a:t>” PRXQ040326 </a:t>
                </a:r>
                <a:r>
                  <a:rPr lang="en-US" dirty="0"/>
                  <a:t>reference says that weak measurement causes the measurement induced phase transition into a less-entangled area law faster than strong measurement. </a:t>
                </a:r>
              </a:p>
              <a:p>
                <a:pPr lvl="3"/>
                <a:r>
                  <a:rPr lang="en-US" dirty="0"/>
                  <a:t>I don’t understand the implications for state prep, it could go either way.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BDF0-F063-2A7B-3B24-A18CC9C01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80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530E-3DFB-DE46-7B57-D60CD924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10 more slides to investigate projection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7CDF-7914-1A9C-DD9B-E72E40AA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lot going on with</a:t>
            </a:r>
          </a:p>
        </p:txBody>
      </p:sp>
    </p:spTree>
    <p:extLst>
      <p:ext uri="{BB962C8B-B14F-4D97-AF65-F5344CB8AC3E}">
        <p14:creationId xmlns:p14="http://schemas.microsoft.com/office/powerpoint/2010/main" val="33385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C53C-B582-6D67-B37C-5042D308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CC0B-CDAC-BC7E-84F1-19445E438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Whether the exponential contain real, imaginary, or complex-time, the factorization error goes as the commutator error. </a:t>
            </a:r>
          </a:p>
          <a:p>
            <a:r>
              <a:rPr lang="en-US" dirty="0"/>
              <a:t>This can be expressed in terms of (at least) two critical variables:</a:t>
            </a:r>
          </a:p>
          <a:p>
            <a:r>
              <a:rPr lang="en-US" dirty="0"/>
              <a:t>The size of the exponentiated Hamiltonian regions and their overlaps:</a:t>
            </a:r>
          </a:p>
          <a:p>
            <a:pPr lvl="1"/>
            <a:r>
              <a:rPr lang="en-US" dirty="0"/>
              <a:t>We basically mean that the application of larger Hamiltonians (from the 2-local case to the multi-local case, to the entire Hamiltonian) will reduce the error systematically. </a:t>
            </a:r>
          </a:p>
          <a:p>
            <a:pPr lvl="1"/>
            <a:r>
              <a:rPr lang="en-US" dirty="0"/>
              <a:t>This error is the same at each step, the question is how many steps does one need to apply (to achieve a given result).</a:t>
            </a:r>
          </a:p>
          <a:p>
            <a:pPr lvl="2"/>
            <a:r>
              <a:rPr lang="en-US" dirty="0"/>
              <a:t>This interplays with the factorization error in a rich way. </a:t>
            </a:r>
          </a:p>
          <a:p>
            <a:r>
              <a:rPr lang="en-US" dirty="0"/>
              <a:t>The magnitude of the projections</a:t>
            </a:r>
          </a:p>
          <a:p>
            <a:pPr lvl="1"/>
            <a:r>
              <a:rPr lang="en-US" dirty="0"/>
              <a:t>Weak vs strong debate</a:t>
            </a:r>
          </a:p>
          <a:p>
            <a:pPr lvl="2"/>
            <a:r>
              <a:rPr lang="en-US" dirty="0"/>
              <a:t>This reminds me of the fastest equilibrium which comes from overdriving.</a:t>
            </a:r>
          </a:p>
          <a:p>
            <a:r>
              <a:rPr lang="en-US" dirty="0"/>
              <a:t>(Other scaling variables?)</a:t>
            </a:r>
          </a:p>
        </p:txBody>
      </p:sp>
    </p:spTree>
    <p:extLst>
      <p:ext uri="{BB962C8B-B14F-4D97-AF65-F5344CB8AC3E}">
        <p14:creationId xmlns:p14="http://schemas.microsoft.com/office/powerpoint/2010/main" val="20175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2739-676C-6CD9-0852-5564A75A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of Error w.r.t.</a:t>
            </a:r>
            <a:br>
              <a:rPr lang="en-US" dirty="0"/>
            </a:br>
            <a:r>
              <a:rPr lang="en-US" dirty="0"/>
              <a:t>Projector size/complexity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B8EA6-E438-FE13-EE86-A72ED1D24F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Lie-Trotter product formula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num>
                                      <m:den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num>
                                      <m:den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p>
                    </m:sSup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Notice that this formula does not care if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𝑖𝑡𝐴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→−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if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𝑖𝑡𝐵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Explicitly introduced temporal scaling parameter. </a:t>
                </a:r>
              </a:p>
              <a:p>
                <a:pPr lvl="2"/>
                <a:r>
                  <a:rPr lang="en-US" dirty="0"/>
                  <a:t>Can absorb the time into the commutators in BCH formulas. </a:t>
                </a:r>
              </a:p>
              <a:p>
                <a:pPr lvl="2"/>
                <a:r>
                  <a:rPr lang="en-US" dirty="0"/>
                  <a:t>Is this correct? In the projection strength change we are changing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Thus, trotter error of imaginary time evolution is the same as trotter error for real time evolution. We use all the main theorems in theory of trotter error. </a:t>
                </a:r>
              </a:p>
              <a:p>
                <a:r>
                  <a:rPr lang="en-US" dirty="0"/>
                  <a:t>Full parameterization iTEBD has not been explicitly introduced.</a:t>
                </a:r>
              </a:p>
              <a:p>
                <a:pPr lvl="1"/>
                <a:r>
                  <a:rPr lang="en-US" dirty="0"/>
                  <a:t>I will try to argue that this parameterization matters in practice</a:t>
                </a:r>
              </a:p>
              <a:p>
                <a:pPr lvl="1"/>
                <a:r>
                  <a:rPr lang="en-US" dirty="0"/>
                  <a:t>In fact, it actually leads to a better (and nuanced) definition of quantum supremacy than one usually finds in the literature. </a:t>
                </a:r>
              </a:p>
              <a:p>
                <a:pPr lvl="2"/>
                <a:r>
                  <a:rPr lang="en-US" dirty="0"/>
                  <a:t>Due to rigorous mathematical analysis of work required to represent correlations.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B8EA6-E438-FE13-EE86-A72ED1D24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18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3B79-DCE6-DCFC-5B7E-972CD02A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EF42-74E1-CD0A-3E0A-A2B1C3B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49" y="1690688"/>
            <a:ext cx="7628467" cy="4585229"/>
          </a:xfrm>
        </p:spPr>
        <p:txBody>
          <a:bodyPr>
            <a:normAutofit/>
          </a:bodyPr>
          <a:lstStyle/>
          <a:p>
            <a:r>
              <a:rPr lang="en-US" dirty="0"/>
              <a:t>Left step</a:t>
            </a:r>
          </a:p>
          <a:p>
            <a:pPr lvl="1"/>
            <a:r>
              <a:rPr lang="en-US" dirty="0"/>
              <a:t>E.g. even bonds</a:t>
            </a:r>
          </a:p>
          <a:p>
            <a:r>
              <a:rPr lang="en-US" dirty="0"/>
              <a:t>Right step</a:t>
            </a:r>
          </a:p>
          <a:p>
            <a:pPr lvl="1"/>
            <a:r>
              <a:rPr lang="en-US" dirty="0"/>
              <a:t>E.g. odd bonds</a:t>
            </a:r>
          </a:p>
          <a:p>
            <a:r>
              <a:rPr lang="en-US" dirty="0"/>
              <a:t>Each of the steps consists of regions</a:t>
            </a:r>
          </a:p>
          <a:p>
            <a:pPr lvl="1"/>
            <a:r>
              <a:rPr lang="en-US" dirty="0"/>
              <a:t>Overlapping with neighboring regions. </a:t>
            </a:r>
          </a:p>
          <a:p>
            <a:pPr lvl="2"/>
            <a:r>
              <a:rPr lang="en-US" dirty="0"/>
              <a:t>This leads to commutator error</a:t>
            </a:r>
          </a:p>
          <a:p>
            <a:pPr lvl="1"/>
            <a:r>
              <a:rPr lang="en-US" dirty="0"/>
              <a:t>Regions which are non-overlapping.</a:t>
            </a:r>
          </a:p>
          <a:p>
            <a:pPr lvl="2"/>
            <a:r>
              <a:rPr lang="en-US" dirty="0"/>
              <a:t>This part does not contribute to error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40F7B1-4791-B4D9-C6A6-020C339612D7}"/>
                  </a:ext>
                </a:extLst>
              </p:cNvPr>
              <p:cNvSpPr/>
              <p:nvPr/>
            </p:nvSpPr>
            <p:spPr>
              <a:xfrm>
                <a:off x="7450667" y="1592792"/>
                <a:ext cx="1644649" cy="10821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40F7B1-4791-B4D9-C6A6-020C33961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67" y="1592792"/>
                <a:ext cx="1644649" cy="1082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738B01-813C-6846-3875-38D846788708}"/>
                  </a:ext>
                </a:extLst>
              </p:cNvPr>
              <p:cNvSpPr/>
              <p:nvPr/>
            </p:nvSpPr>
            <p:spPr>
              <a:xfrm>
                <a:off x="9095316" y="1592792"/>
                <a:ext cx="1104899" cy="1082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738B01-813C-6846-3875-38D846788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316" y="1592792"/>
                <a:ext cx="1104899" cy="1082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CDE56B-9A6C-4C95-2FF7-38390C71C841}"/>
                  </a:ext>
                </a:extLst>
              </p:cNvPr>
              <p:cNvSpPr/>
              <p:nvPr/>
            </p:nvSpPr>
            <p:spPr>
              <a:xfrm flipH="1">
                <a:off x="9095315" y="2674936"/>
                <a:ext cx="1104900" cy="10821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CDE56B-9A6C-4C95-2FF7-38390C71C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95315" y="2674936"/>
                <a:ext cx="1104900" cy="1082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632F1E-AD6D-9A47-7429-DB0EBF7D6871}"/>
                  </a:ext>
                </a:extLst>
              </p:cNvPr>
              <p:cNvSpPr/>
              <p:nvPr/>
            </p:nvSpPr>
            <p:spPr>
              <a:xfrm flipH="1">
                <a:off x="10200215" y="2674936"/>
                <a:ext cx="1726819" cy="1082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632F1E-AD6D-9A47-7429-DB0EBF7D6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00215" y="2674936"/>
                <a:ext cx="1726819" cy="10821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8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890E-4FD1-2F61-FB62-497E6CBF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explaining Luke’s case.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069937-AF2E-E38A-1C89-8646AB14CE01}"/>
                  </a:ext>
                </a:extLst>
              </p:cNvPr>
              <p:cNvSpPr/>
              <p:nvPr/>
            </p:nvSpPr>
            <p:spPr>
              <a:xfrm>
                <a:off x="238317" y="2412699"/>
                <a:ext cx="1644649" cy="10821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069937-AF2E-E38A-1C89-8646AB14C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7" y="2412699"/>
                <a:ext cx="1644649" cy="1082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182667-55A4-E75C-5B3B-90288DBD7A2F}"/>
                  </a:ext>
                </a:extLst>
              </p:cNvPr>
              <p:cNvSpPr/>
              <p:nvPr/>
            </p:nvSpPr>
            <p:spPr>
              <a:xfrm>
                <a:off x="1882966" y="2412699"/>
                <a:ext cx="1104899" cy="1082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182667-55A4-E75C-5B3B-90288DBD7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66" y="2412699"/>
                <a:ext cx="1104899" cy="1082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DF01AB-C1E0-B3FB-F2D8-11CFA23107F3}"/>
                  </a:ext>
                </a:extLst>
              </p:cNvPr>
              <p:cNvSpPr/>
              <p:nvPr/>
            </p:nvSpPr>
            <p:spPr>
              <a:xfrm flipH="1">
                <a:off x="1882965" y="3494843"/>
                <a:ext cx="1104900" cy="10821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DF01AB-C1E0-B3FB-F2D8-11CFA2310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82965" y="3494843"/>
                <a:ext cx="1104900" cy="1082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C6CC0C-282D-027F-64D4-8CA693D1F0B0}"/>
                  </a:ext>
                </a:extLst>
              </p:cNvPr>
              <p:cNvSpPr/>
              <p:nvPr/>
            </p:nvSpPr>
            <p:spPr>
              <a:xfrm flipH="1">
                <a:off x="2987865" y="3494843"/>
                <a:ext cx="1726819" cy="1082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C6CC0C-282D-027F-64D4-8CA693D1F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87865" y="3494843"/>
                <a:ext cx="1726819" cy="10821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A679E5-FCE9-FD20-A0FB-BDEAFEDFC2A2}"/>
                  </a:ext>
                </a:extLst>
              </p:cNvPr>
              <p:cNvSpPr txBox="1"/>
              <p:nvPr/>
            </p:nvSpPr>
            <p:spPr>
              <a:xfrm>
                <a:off x="1502833" y="2412698"/>
                <a:ext cx="783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A679E5-FCE9-FD20-A0FB-BDEAFEDF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33" y="2412698"/>
                <a:ext cx="7831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F39F57-C916-4025-9A67-F1073764E130}"/>
                  </a:ext>
                </a:extLst>
              </p:cNvPr>
              <p:cNvSpPr txBox="1"/>
              <p:nvPr/>
            </p:nvSpPr>
            <p:spPr>
              <a:xfrm>
                <a:off x="2550584" y="3666583"/>
                <a:ext cx="1034108" cy="382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F39F57-C916-4025-9A67-F1073764E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584" y="3666583"/>
                <a:ext cx="1034108" cy="382082"/>
              </a:xfrm>
              <a:prstGeom prst="rect">
                <a:avLst/>
              </a:prstGeom>
              <a:blipFill>
                <a:blip r:embed="rId7"/>
                <a:stretch>
                  <a:fillRect l="-241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D887CC-4CFE-3B22-929C-98CB3DEF3A7B}"/>
                  </a:ext>
                </a:extLst>
              </p:cNvPr>
              <p:cNvSpPr txBox="1"/>
              <p:nvPr/>
            </p:nvSpPr>
            <p:spPr>
              <a:xfrm>
                <a:off x="4426482" y="2441021"/>
                <a:ext cx="885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D887CC-4CFE-3B22-929C-98CB3DEF3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82" y="2441021"/>
                <a:ext cx="8850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529416-4B5B-E45E-72AF-DE7150EFB4DA}"/>
                  </a:ext>
                </a:extLst>
              </p:cNvPr>
              <p:cNvSpPr txBox="1"/>
              <p:nvPr/>
            </p:nvSpPr>
            <p:spPr>
              <a:xfrm>
                <a:off x="7249584" y="3666583"/>
                <a:ext cx="1217083" cy="375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529416-4B5B-E45E-72AF-DE7150EF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584" y="3666583"/>
                <a:ext cx="1217083" cy="375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5B808A-BF43-3443-36DD-D333C4B6CD7D}"/>
                  </a:ext>
                </a:extLst>
              </p:cNvPr>
              <p:cNvSpPr txBox="1"/>
              <p:nvPr/>
            </p:nvSpPr>
            <p:spPr>
              <a:xfrm>
                <a:off x="3420100" y="2453772"/>
                <a:ext cx="574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5B808A-BF43-3443-36DD-D333C4B6C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00" y="2453772"/>
                <a:ext cx="5741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B139B1-DAE3-1A65-F020-3F42BDB1DCFC}"/>
                  </a:ext>
                </a:extLst>
              </p:cNvPr>
              <p:cNvSpPr txBox="1"/>
              <p:nvPr/>
            </p:nvSpPr>
            <p:spPr>
              <a:xfrm>
                <a:off x="5311511" y="3666583"/>
                <a:ext cx="574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B139B1-DAE3-1A65-F020-3F42BDB1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11" y="3666583"/>
                <a:ext cx="5741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09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40A-6711-2CE0-5F2C-2273A70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Explaining Next Step.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C9AAD8-0DBA-DDED-BBBD-F220EF4C73A8}"/>
                  </a:ext>
                </a:extLst>
              </p:cNvPr>
              <p:cNvSpPr/>
              <p:nvPr/>
            </p:nvSpPr>
            <p:spPr>
              <a:xfrm>
                <a:off x="238317" y="2412699"/>
                <a:ext cx="1644649" cy="10821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C9AAD8-0DBA-DDED-BBBD-F220EF4C7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7" y="2412699"/>
                <a:ext cx="1644649" cy="1082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048ED9-CC01-D79E-25E3-6576FFCBB8CD}"/>
                  </a:ext>
                </a:extLst>
              </p:cNvPr>
              <p:cNvSpPr/>
              <p:nvPr/>
            </p:nvSpPr>
            <p:spPr>
              <a:xfrm>
                <a:off x="1882966" y="2412699"/>
                <a:ext cx="1104899" cy="1082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048ED9-CC01-D79E-25E3-6576FFCBB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66" y="2412699"/>
                <a:ext cx="1104899" cy="1082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08A103-403D-84C2-FCA1-9411F20C6672}"/>
                  </a:ext>
                </a:extLst>
              </p:cNvPr>
              <p:cNvSpPr/>
              <p:nvPr/>
            </p:nvSpPr>
            <p:spPr>
              <a:xfrm flipH="1">
                <a:off x="1882965" y="3494843"/>
                <a:ext cx="1104900" cy="10821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08A103-403D-84C2-FCA1-9411F20C6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82965" y="3494843"/>
                <a:ext cx="1104900" cy="1082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A06BFC-F92E-2B77-FBAE-C801A0FE6CC2}"/>
                  </a:ext>
                </a:extLst>
              </p:cNvPr>
              <p:cNvSpPr/>
              <p:nvPr/>
            </p:nvSpPr>
            <p:spPr>
              <a:xfrm flipH="1">
                <a:off x="2987865" y="3494843"/>
                <a:ext cx="1726819" cy="1082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A06BFC-F92E-2B77-FBAE-C801A0FE6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87865" y="3494843"/>
                <a:ext cx="1726819" cy="10821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53A2D-B688-47E6-A3A1-0D123EBB0A9E}"/>
                  </a:ext>
                </a:extLst>
              </p:cNvPr>
              <p:cNvSpPr txBox="1"/>
              <p:nvPr/>
            </p:nvSpPr>
            <p:spPr>
              <a:xfrm>
                <a:off x="492098" y="2408099"/>
                <a:ext cx="783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53A2D-B688-47E6-A3A1-0D123EBB0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98" y="2408099"/>
                <a:ext cx="7831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D692BB-B011-E384-6040-2D2EA097B9E9}"/>
                  </a:ext>
                </a:extLst>
              </p:cNvPr>
              <p:cNvSpPr txBox="1"/>
              <p:nvPr/>
            </p:nvSpPr>
            <p:spPr>
              <a:xfrm>
                <a:off x="2550584" y="3666583"/>
                <a:ext cx="1034108" cy="382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D692BB-B011-E384-6040-2D2EA097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584" y="3666583"/>
                <a:ext cx="1034108" cy="382082"/>
              </a:xfrm>
              <a:prstGeom prst="rect">
                <a:avLst/>
              </a:prstGeom>
              <a:blipFill>
                <a:blip r:embed="rId7"/>
                <a:stretch>
                  <a:fillRect l="-241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8D38B-6EB5-2016-10AB-95621490D287}"/>
                  </a:ext>
                </a:extLst>
              </p:cNvPr>
              <p:cNvSpPr txBox="1"/>
              <p:nvPr/>
            </p:nvSpPr>
            <p:spPr>
              <a:xfrm>
                <a:off x="4426482" y="2441021"/>
                <a:ext cx="885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8D38B-6EB5-2016-10AB-95621490D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82" y="2441021"/>
                <a:ext cx="8850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66A16C-E90F-BA4F-303D-237CF1173386}"/>
                  </a:ext>
                </a:extLst>
              </p:cNvPr>
              <p:cNvSpPr txBox="1"/>
              <p:nvPr/>
            </p:nvSpPr>
            <p:spPr>
              <a:xfrm>
                <a:off x="7249584" y="3666583"/>
                <a:ext cx="1217083" cy="375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66A16C-E90F-BA4F-303D-237CF1173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584" y="3666583"/>
                <a:ext cx="1217083" cy="375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ECA826-84C3-D1AE-A228-FB681E24D865}"/>
                  </a:ext>
                </a:extLst>
              </p:cNvPr>
              <p:cNvSpPr txBox="1"/>
              <p:nvPr/>
            </p:nvSpPr>
            <p:spPr>
              <a:xfrm>
                <a:off x="3420100" y="2453772"/>
                <a:ext cx="574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ECA826-84C3-D1AE-A228-FB681E24D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00" y="2453772"/>
                <a:ext cx="5741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0D7EF-6E0F-FE92-A840-617C190D71CA}"/>
                  </a:ext>
                </a:extLst>
              </p:cNvPr>
              <p:cNvSpPr txBox="1"/>
              <p:nvPr/>
            </p:nvSpPr>
            <p:spPr>
              <a:xfrm>
                <a:off x="5311511" y="3666583"/>
                <a:ext cx="574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0D7EF-6E0F-FE92-A840-617C190D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11" y="3666583"/>
                <a:ext cx="5741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8226A-8DDC-7A56-511E-0F710F72B160}"/>
                  </a:ext>
                </a:extLst>
              </p:cNvPr>
              <p:cNvSpPr txBox="1"/>
              <p:nvPr/>
            </p:nvSpPr>
            <p:spPr>
              <a:xfrm>
                <a:off x="1439626" y="2401724"/>
                <a:ext cx="1034108" cy="382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8226A-8DDC-7A56-511E-0F710F72B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26" y="2401724"/>
                <a:ext cx="1034108" cy="382082"/>
              </a:xfrm>
              <a:prstGeom prst="rect">
                <a:avLst/>
              </a:prstGeom>
              <a:blipFill>
                <a:blip r:embed="rId12"/>
                <a:stretch>
                  <a:fillRect l="-243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CC289D-3FCF-2DAE-C20C-417A4C8B91B0}"/>
                  </a:ext>
                </a:extLst>
              </p:cNvPr>
              <p:cNvSpPr txBox="1"/>
              <p:nvPr/>
            </p:nvSpPr>
            <p:spPr>
              <a:xfrm>
                <a:off x="1198549" y="2401724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CC289D-3FCF-2DAE-C20C-417A4C8B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49" y="2401724"/>
                <a:ext cx="372100" cy="5134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1263F8-A08F-702D-D67D-18818EA10A37}"/>
                  </a:ext>
                </a:extLst>
              </p:cNvPr>
              <p:cNvSpPr txBox="1"/>
              <p:nvPr/>
            </p:nvSpPr>
            <p:spPr>
              <a:xfrm>
                <a:off x="3521123" y="3666583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1263F8-A08F-702D-D67D-18818EA10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23" y="3666583"/>
                <a:ext cx="372100" cy="5134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6AFAC8-26AA-F553-EC4D-0D9D139A8FB5}"/>
                  </a:ext>
                </a:extLst>
              </p:cNvPr>
              <p:cNvSpPr txBox="1"/>
              <p:nvPr/>
            </p:nvSpPr>
            <p:spPr>
              <a:xfrm>
                <a:off x="3983967" y="3679333"/>
                <a:ext cx="885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6AFAC8-26AA-F553-EC4D-0D9D139A8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967" y="3679333"/>
                <a:ext cx="8850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847880-6BB9-BA11-57F3-A05B547F2668}"/>
                  </a:ext>
                </a:extLst>
              </p:cNvPr>
              <p:cNvSpPr txBox="1"/>
              <p:nvPr/>
            </p:nvSpPr>
            <p:spPr>
              <a:xfrm>
                <a:off x="5125461" y="2421898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847880-6BB9-BA11-57F3-A05B547F2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461" y="2421898"/>
                <a:ext cx="372100" cy="5134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D09131-EC8F-A53D-4318-07F2585811D6}"/>
                  </a:ext>
                </a:extLst>
              </p:cNvPr>
              <p:cNvSpPr txBox="1"/>
              <p:nvPr/>
            </p:nvSpPr>
            <p:spPr>
              <a:xfrm>
                <a:off x="6723172" y="3679333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D09131-EC8F-A53D-4318-07F258581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72" y="3679333"/>
                <a:ext cx="372100" cy="5134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9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40A-6711-2CE0-5F2C-2273A70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going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C9AAD8-0DBA-DDED-BBBD-F220EF4C73A8}"/>
                  </a:ext>
                </a:extLst>
              </p:cNvPr>
              <p:cNvSpPr/>
              <p:nvPr/>
            </p:nvSpPr>
            <p:spPr>
              <a:xfrm>
                <a:off x="238317" y="2412699"/>
                <a:ext cx="1644649" cy="10821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C9AAD8-0DBA-DDED-BBBD-F220EF4C7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7" y="2412699"/>
                <a:ext cx="1644649" cy="1082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048ED9-CC01-D79E-25E3-6576FFCBB8CD}"/>
                  </a:ext>
                </a:extLst>
              </p:cNvPr>
              <p:cNvSpPr/>
              <p:nvPr/>
            </p:nvSpPr>
            <p:spPr>
              <a:xfrm>
                <a:off x="1882966" y="2412699"/>
                <a:ext cx="1104899" cy="1082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048ED9-CC01-D79E-25E3-6576FFCBB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66" y="2412699"/>
                <a:ext cx="1104899" cy="1082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08A103-403D-84C2-FCA1-9411F20C6672}"/>
                  </a:ext>
                </a:extLst>
              </p:cNvPr>
              <p:cNvSpPr/>
              <p:nvPr/>
            </p:nvSpPr>
            <p:spPr>
              <a:xfrm flipH="1">
                <a:off x="1882965" y="3494843"/>
                <a:ext cx="1104900" cy="10821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08A103-403D-84C2-FCA1-9411F20C6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82965" y="3494843"/>
                <a:ext cx="1104900" cy="1082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A06BFC-F92E-2B77-FBAE-C801A0FE6CC2}"/>
                  </a:ext>
                </a:extLst>
              </p:cNvPr>
              <p:cNvSpPr/>
              <p:nvPr/>
            </p:nvSpPr>
            <p:spPr>
              <a:xfrm flipH="1">
                <a:off x="2987865" y="3494843"/>
                <a:ext cx="1726819" cy="1082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A06BFC-F92E-2B77-FBAE-C801A0FE6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87865" y="3494843"/>
                <a:ext cx="1726819" cy="10821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53A2D-B688-47E6-A3A1-0D123EBB0A9E}"/>
                  </a:ext>
                </a:extLst>
              </p:cNvPr>
              <p:cNvSpPr txBox="1"/>
              <p:nvPr/>
            </p:nvSpPr>
            <p:spPr>
              <a:xfrm>
                <a:off x="185187" y="2408099"/>
                <a:ext cx="783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53A2D-B688-47E6-A3A1-0D123EBB0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" y="2408099"/>
                <a:ext cx="7831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D692BB-B011-E384-6040-2D2EA097B9E9}"/>
                  </a:ext>
                </a:extLst>
              </p:cNvPr>
              <p:cNvSpPr txBox="1"/>
              <p:nvPr/>
            </p:nvSpPr>
            <p:spPr>
              <a:xfrm>
                <a:off x="2550584" y="3666583"/>
                <a:ext cx="1034108" cy="382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D692BB-B011-E384-6040-2D2EA097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584" y="3666583"/>
                <a:ext cx="1034108" cy="382082"/>
              </a:xfrm>
              <a:prstGeom prst="rect">
                <a:avLst/>
              </a:prstGeom>
              <a:blipFill>
                <a:blip r:embed="rId7"/>
                <a:stretch>
                  <a:fillRect l="-241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8D38B-6EB5-2016-10AB-95621490D287}"/>
                  </a:ext>
                </a:extLst>
              </p:cNvPr>
              <p:cNvSpPr txBox="1"/>
              <p:nvPr/>
            </p:nvSpPr>
            <p:spPr>
              <a:xfrm>
                <a:off x="4426482" y="2441021"/>
                <a:ext cx="885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8D38B-6EB5-2016-10AB-95621490D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82" y="2441021"/>
                <a:ext cx="8850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66A16C-E90F-BA4F-303D-237CF1173386}"/>
                  </a:ext>
                </a:extLst>
              </p:cNvPr>
              <p:cNvSpPr txBox="1"/>
              <p:nvPr/>
            </p:nvSpPr>
            <p:spPr>
              <a:xfrm>
                <a:off x="7249584" y="3666583"/>
                <a:ext cx="1217083" cy="375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66A16C-E90F-BA4F-303D-237CF1173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584" y="3666583"/>
                <a:ext cx="1217083" cy="375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ECA826-84C3-D1AE-A228-FB681E24D865}"/>
                  </a:ext>
                </a:extLst>
              </p:cNvPr>
              <p:cNvSpPr txBox="1"/>
              <p:nvPr/>
            </p:nvSpPr>
            <p:spPr>
              <a:xfrm>
                <a:off x="3420100" y="2453772"/>
                <a:ext cx="574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ECA826-84C3-D1AE-A228-FB681E24D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00" y="2453772"/>
                <a:ext cx="5741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0D7EF-6E0F-FE92-A840-617C190D71CA}"/>
                  </a:ext>
                </a:extLst>
              </p:cNvPr>
              <p:cNvSpPr txBox="1"/>
              <p:nvPr/>
            </p:nvSpPr>
            <p:spPr>
              <a:xfrm>
                <a:off x="5311511" y="3666583"/>
                <a:ext cx="574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0D7EF-6E0F-FE92-A840-617C190D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11" y="3666583"/>
                <a:ext cx="5741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8226A-8DDC-7A56-511E-0F710F72B160}"/>
                  </a:ext>
                </a:extLst>
              </p:cNvPr>
              <p:cNvSpPr txBox="1"/>
              <p:nvPr/>
            </p:nvSpPr>
            <p:spPr>
              <a:xfrm>
                <a:off x="646604" y="3004419"/>
                <a:ext cx="1034108" cy="382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8226A-8DDC-7A56-511E-0F710F72B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4" y="3004419"/>
                <a:ext cx="1034108" cy="382082"/>
              </a:xfrm>
              <a:prstGeom prst="rect">
                <a:avLst/>
              </a:prstGeom>
              <a:blipFill>
                <a:blip r:embed="rId12"/>
                <a:stretch>
                  <a:fillRect l="-241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CC289D-3FCF-2DAE-C20C-417A4C8B91B0}"/>
                  </a:ext>
                </a:extLst>
              </p:cNvPr>
              <p:cNvSpPr txBox="1"/>
              <p:nvPr/>
            </p:nvSpPr>
            <p:spPr>
              <a:xfrm>
                <a:off x="511331" y="2745382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CC289D-3FCF-2DAE-C20C-417A4C8B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31" y="2745382"/>
                <a:ext cx="372100" cy="5134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1263F8-A08F-702D-D67D-18818EA10A37}"/>
                  </a:ext>
                </a:extLst>
              </p:cNvPr>
              <p:cNvSpPr txBox="1"/>
              <p:nvPr/>
            </p:nvSpPr>
            <p:spPr>
              <a:xfrm>
                <a:off x="3521123" y="3666583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1263F8-A08F-702D-D67D-18818EA10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23" y="3666583"/>
                <a:ext cx="372100" cy="5134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6AFAC8-26AA-F553-EC4D-0D9D139A8FB5}"/>
                  </a:ext>
                </a:extLst>
              </p:cNvPr>
              <p:cNvSpPr txBox="1"/>
              <p:nvPr/>
            </p:nvSpPr>
            <p:spPr>
              <a:xfrm>
                <a:off x="1499538" y="2451786"/>
                <a:ext cx="885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6AFAC8-26AA-F553-EC4D-0D9D139A8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38" y="2451786"/>
                <a:ext cx="8850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847880-6BB9-BA11-57F3-A05B547F2668}"/>
                  </a:ext>
                </a:extLst>
              </p:cNvPr>
              <p:cNvSpPr txBox="1"/>
              <p:nvPr/>
            </p:nvSpPr>
            <p:spPr>
              <a:xfrm>
                <a:off x="5125461" y="2421898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847880-6BB9-BA11-57F3-A05B547F2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461" y="2421898"/>
                <a:ext cx="372100" cy="5134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D09131-EC8F-A53D-4318-07F2585811D6}"/>
                  </a:ext>
                </a:extLst>
              </p:cNvPr>
              <p:cNvSpPr txBox="1"/>
              <p:nvPr/>
            </p:nvSpPr>
            <p:spPr>
              <a:xfrm>
                <a:off x="6723172" y="3679333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D09131-EC8F-A53D-4318-07F258581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72" y="3679333"/>
                <a:ext cx="372100" cy="5134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86627A-6438-A503-12CE-DAA9C04B6561}"/>
                  </a:ext>
                </a:extLst>
              </p:cNvPr>
              <p:cNvSpPr txBox="1"/>
              <p:nvPr/>
            </p:nvSpPr>
            <p:spPr>
              <a:xfrm>
                <a:off x="1252310" y="2734633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86627A-6438-A503-12CE-DAA9C04B6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10" y="2734633"/>
                <a:ext cx="372100" cy="5134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49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40A-6711-2CE0-5F2C-2273A70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C9AAD8-0DBA-DDED-BBBD-F220EF4C73A8}"/>
                  </a:ext>
                </a:extLst>
              </p:cNvPr>
              <p:cNvSpPr/>
              <p:nvPr/>
            </p:nvSpPr>
            <p:spPr>
              <a:xfrm>
                <a:off x="238317" y="2412699"/>
                <a:ext cx="1644649" cy="10821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C9AAD8-0DBA-DDED-BBBD-F220EF4C7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7" y="2412699"/>
                <a:ext cx="1644649" cy="1082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048ED9-CC01-D79E-25E3-6576FFCBB8CD}"/>
                  </a:ext>
                </a:extLst>
              </p:cNvPr>
              <p:cNvSpPr/>
              <p:nvPr/>
            </p:nvSpPr>
            <p:spPr>
              <a:xfrm>
                <a:off x="1882966" y="2412699"/>
                <a:ext cx="1104899" cy="1082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048ED9-CC01-D79E-25E3-6576FFCBB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66" y="2412699"/>
                <a:ext cx="1104899" cy="1082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08A103-403D-84C2-FCA1-9411F20C6672}"/>
                  </a:ext>
                </a:extLst>
              </p:cNvPr>
              <p:cNvSpPr/>
              <p:nvPr/>
            </p:nvSpPr>
            <p:spPr>
              <a:xfrm flipH="1">
                <a:off x="1882965" y="3494843"/>
                <a:ext cx="1104900" cy="10821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08A103-403D-84C2-FCA1-9411F20C6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82965" y="3494843"/>
                <a:ext cx="1104900" cy="1082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A06BFC-F92E-2B77-FBAE-C801A0FE6CC2}"/>
                  </a:ext>
                </a:extLst>
              </p:cNvPr>
              <p:cNvSpPr/>
              <p:nvPr/>
            </p:nvSpPr>
            <p:spPr>
              <a:xfrm flipH="1">
                <a:off x="2987865" y="3494843"/>
                <a:ext cx="1726819" cy="1082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A06BFC-F92E-2B77-FBAE-C801A0FE6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87865" y="3494843"/>
                <a:ext cx="1726819" cy="10821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66A16C-E90F-BA4F-303D-237CF1173386}"/>
                  </a:ext>
                </a:extLst>
              </p:cNvPr>
              <p:cNvSpPr txBox="1"/>
              <p:nvPr/>
            </p:nvSpPr>
            <p:spPr>
              <a:xfrm>
                <a:off x="7249584" y="3666583"/>
                <a:ext cx="1217083" cy="375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66A16C-E90F-BA4F-303D-237CF1173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584" y="3666583"/>
                <a:ext cx="1217083" cy="375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ECA826-84C3-D1AE-A228-FB681E24D865}"/>
                  </a:ext>
                </a:extLst>
              </p:cNvPr>
              <p:cNvSpPr txBox="1"/>
              <p:nvPr/>
            </p:nvSpPr>
            <p:spPr>
              <a:xfrm>
                <a:off x="3420100" y="2453772"/>
                <a:ext cx="574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ECA826-84C3-D1AE-A228-FB681E24D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00" y="2453772"/>
                <a:ext cx="574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0D7EF-6E0F-FE92-A840-617C190D71CA}"/>
                  </a:ext>
                </a:extLst>
              </p:cNvPr>
              <p:cNvSpPr txBox="1"/>
              <p:nvPr/>
            </p:nvSpPr>
            <p:spPr>
              <a:xfrm>
                <a:off x="5311511" y="3666583"/>
                <a:ext cx="574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0D7EF-6E0F-FE92-A840-617C190D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11" y="3666583"/>
                <a:ext cx="5741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1263F8-A08F-702D-D67D-18818EA10A37}"/>
                  </a:ext>
                </a:extLst>
              </p:cNvPr>
              <p:cNvSpPr txBox="1"/>
              <p:nvPr/>
            </p:nvSpPr>
            <p:spPr>
              <a:xfrm>
                <a:off x="5050896" y="2507227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1263F8-A08F-702D-D67D-18818EA10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896" y="2507227"/>
                <a:ext cx="372100" cy="5134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D09131-EC8F-A53D-4318-07F2585811D6}"/>
                  </a:ext>
                </a:extLst>
              </p:cNvPr>
              <p:cNvSpPr txBox="1"/>
              <p:nvPr/>
            </p:nvSpPr>
            <p:spPr>
              <a:xfrm>
                <a:off x="6723172" y="3679333"/>
                <a:ext cx="372100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D09131-EC8F-A53D-4318-07F258581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72" y="3679333"/>
                <a:ext cx="372100" cy="5134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164DC-8C45-C7B3-0D10-78F4B88FFEE7}"/>
                  </a:ext>
                </a:extLst>
              </p:cNvPr>
              <p:cNvSpPr txBox="1"/>
              <p:nvPr/>
            </p:nvSpPr>
            <p:spPr>
              <a:xfrm>
                <a:off x="1266729" y="3077960"/>
                <a:ext cx="1034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164DC-8C45-C7B3-0D10-78F4B88FF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29" y="3077960"/>
                <a:ext cx="103461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88CEC7-65AE-D3CB-AAA5-5203DD067465}"/>
                  </a:ext>
                </a:extLst>
              </p:cNvPr>
              <p:cNvSpPr txBox="1"/>
              <p:nvPr/>
            </p:nvSpPr>
            <p:spPr>
              <a:xfrm>
                <a:off x="2595082" y="3429000"/>
                <a:ext cx="1176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88CEC7-65AE-D3CB-AAA5-5203DD06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82" y="3429000"/>
                <a:ext cx="11764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B1DBA-2A13-CEC7-682A-ADDA5A579584}"/>
                  </a:ext>
                </a:extLst>
              </p:cNvPr>
              <p:cNvSpPr txBox="1"/>
              <p:nvPr/>
            </p:nvSpPr>
            <p:spPr>
              <a:xfrm>
                <a:off x="356231" y="2412698"/>
                <a:ext cx="1526733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B1DBA-2A13-CEC7-682A-ADDA5A57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1" y="2412698"/>
                <a:ext cx="1526733" cy="6399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E637A-B4CD-C4AA-F79E-4D8B6AA1A384}"/>
                  </a:ext>
                </a:extLst>
              </p:cNvPr>
              <p:cNvSpPr txBox="1"/>
              <p:nvPr/>
            </p:nvSpPr>
            <p:spPr>
              <a:xfrm>
                <a:off x="2944400" y="3937005"/>
                <a:ext cx="1948353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E637A-B4CD-C4AA-F79E-4D8B6AA1A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400" y="3937005"/>
                <a:ext cx="1948353" cy="6399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366508-C834-7521-1A48-6F52DBA758D8}"/>
                  </a:ext>
                </a:extLst>
              </p:cNvPr>
              <p:cNvSpPr txBox="1"/>
              <p:nvPr/>
            </p:nvSpPr>
            <p:spPr>
              <a:xfrm>
                <a:off x="472547" y="4768850"/>
                <a:ext cx="11264370" cy="147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In this picture each A or B of our trotter sequences consists of four (4) terms spanning five (5) sites. </a:t>
                </a:r>
              </a:p>
              <a:p>
                <a:pPr algn="l"/>
                <a:r>
                  <a:rPr lang="en-US" dirty="0"/>
                  <a:t>Our A and B are getting bigger.</a:t>
                </a:r>
              </a:p>
              <a:p>
                <a:pPr algn="l"/>
                <a:r>
                  <a:rPr lang="en-US" dirty="0"/>
                  <a:t>But their errors remain constant. (To zeroth approximation based on locality) </a:t>
                </a:r>
              </a:p>
              <a:p>
                <a:r>
                  <a:rPr lang="en-US" dirty="0"/>
                  <a:t>This relies on the ability to (approximately) exactly represent and synthesize the unitary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p>
                    </m:sSup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366508-C834-7521-1A48-6F52DBA7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7" y="4768850"/>
                <a:ext cx="11264370" cy="1478033"/>
              </a:xfrm>
              <a:prstGeom prst="rect">
                <a:avLst/>
              </a:prstGeom>
              <a:blipFill>
                <a:blip r:embed="rId15"/>
                <a:stretch>
                  <a:fillRect l="-450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78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6DE4-F725-FBF1-21B0-0D7C475A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21D1-1B2A-FFC4-6185-DBBE3467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A = H - one site’s interactions, and B = H – another site’s we still get the same commutator error 1x times. But we also only need to apply one A and one B (there are no longer smaller A’s or B’s in parallel) in series. </a:t>
            </a:r>
          </a:p>
          <a:p>
            <a:r>
              <a:rPr lang="en-US" dirty="0"/>
              <a:t>When A = H and B=H then we can just evolve by the full dynamics. Lie-Trotter factorization ceases to make sense as we are no longer factorizing. Full dynamics. </a:t>
            </a:r>
          </a:p>
          <a:p>
            <a:r>
              <a:rPr lang="en-US" dirty="0"/>
              <a:t>Global optimum work geodesic: </a:t>
            </a:r>
          </a:p>
          <a:p>
            <a:pPr lvl="1"/>
            <a:r>
              <a:rPr lang="en-US" dirty="0"/>
              <a:t>It’s probably too much work to really synthesize the perfect cases of the last two bullets. (Which involve many fewer in-series trotter steps to get to a target imaginary or real time)</a:t>
            </a:r>
          </a:p>
          <a:p>
            <a:pPr lvl="2"/>
            <a:r>
              <a:rPr lang="en-US" dirty="0"/>
              <a:t>In the worst case the work required to synthesize this may scale exponentially</a:t>
            </a:r>
          </a:p>
          <a:p>
            <a:pPr lvl="1"/>
            <a:r>
              <a:rPr lang="en-US" dirty="0"/>
              <a:t>Instead, a multi-layer series application of some moderate sized gates may actually land one in the “Goldilocks” optimum zone. </a:t>
            </a:r>
          </a:p>
          <a:p>
            <a:pPr lvl="2"/>
            <a:r>
              <a:rPr lang="en-US" dirty="0"/>
              <a:t>This is the original trotter idea. </a:t>
            </a:r>
          </a:p>
          <a:p>
            <a:pPr lvl="2"/>
            <a:r>
              <a:rPr lang="en-US" dirty="0"/>
              <a:t>But we are exploring a nuanced and important point. </a:t>
            </a:r>
          </a:p>
          <a:p>
            <a:pPr lvl="3"/>
            <a:r>
              <a:rPr lang="en-US" dirty="0"/>
              <a:t>Classical and quantum computers will excel at the different aspects of this generalized </a:t>
            </a:r>
            <a:r>
              <a:rPr lang="en-US" dirty="0" err="1"/>
              <a:t>Trotterization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094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929</Words>
  <Application>Microsoft Macintosh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Cambria Math</vt:lpstr>
      <vt:lpstr>Times New Roman</vt:lpstr>
      <vt:lpstr>Office Theme</vt:lpstr>
      <vt:lpstr>Error Scalings of   Product Factorizations For Imaginary Time evolution</vt:lpstr>
      <vt:lpstr>Scaling of Errors</vt:lpstr>
      <vt:lpstr>Scaling of Error w.r.t. Projector size/complexity</vt:lpstr>
      <vt:lpstr>Region interpolation</vt:lpstr>
      <vt:lpstr>Slide explaining Luke’s case. </vt:lpstr>
      <vt:lpstr>Slide Explaining Next Step. </vt:lpstr>
      <vt:lpstr>Still going</vt:lpstr>
      <vt:lpstr>Another one</vt:lpstr>
      <vt:lpstr>Last Limit</vt:lpstr>
      <vt:lpstr>Projection Strength </vt:lpstr>
      <vt:lpstr>Need 10 more slides to investigate projection strength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Network  =?=  Tensor Contraction</dc:title>
  <dc:creator>Dumitrescu, Eugene</dc:creator>
  <cp:lastModifiedBy>Bell, Luke</cp:lastModifiedBy>
  <cp:revision>6</cp:revision>
  <dcterms:created xsi:type="dcterms:W3CDTF">2023-08-22T21:03:34Z</dcterms:created>
  <dcterms:modified xsi:type="dcterms:W3CDTF">2024-01-24T17:19:15Z</dcterms:modified>
</cp:coreProperties>
</file>