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42"/>
  </p:notesMasterIdLst>
  <p:sldIdLst>
    <p:sldId id="369" r:id="rId2"/>
    <p:sldId id="368" r:id="rId3"/>
    <p:sldId id="305" r:id="rId4"/>
    <p:sldId id="358" r:id="rId5"/>
    <p:sldId id="357" r:id="rId6"/>
    <p:sldId id="356" r:id="rId7"/>
    <p:sldId id="354" r:id="rId8"/>
    <p:sldId id="353" r:id="rId9"/>
    <p:sldId id="352" r:id="rId10"/>
    <p:sldId id="351" r:id="rId11"/>
    <p:sldId id="350" r:id="rId12"/>
    <p:sldId id="349" r:id="rId13"/>
    <p:sldId id="348" r:id="rId14"/>
    <p:sldId id="346" r:id="rId15"/>
    <p:sldId id="345" r:id="rId16"/>
    <p:sldId id="344" r:id="rId17"/>
    <p:sldId id="343" r:id="rId18"/>
    <p:sldId id="342" r:id="rId19"/>
    <p:sldId id="341" r:id="rId20"/>
    <p:sldId id="340" r:id="rId21"/>
    <p:sldId id="339" r:id="rId22"/>
    <p:sldId id="338" r:id="rId23"/>
    <p:sldId id="337" r:id="rId24"/>
    <p:sldId id="336" r:id="rId25"/>
    <p:sldId id="335" r:id="rId26"/>
    <p:sldId id="334" r:id="rId27"/>
    <p:sldId id="333" r:id="rId28"/>
    <p:sldId id="332" r:id="rId29"/>
    <p:sldId id="331" r:id="rId30"/>
    <p:sldId id="324" r:id="rId31"/>
    <p:sldId id="323" r:id="rId32"/>
    <p:sldId id="362" r:id="rId33"/>
    <p:sldId id="363" r:id="rId34"/>
    <p:sldId id="364" r:id="rId35"/>
    <p:sldId id="365" r:id="rId36"/>
    <p:sldId id="367" r:id="rId37"/>
    <p:sldId id="366" r:id="rId38"/>
    <p:sldId id="359" r:id="rId39"/>
    <p:sldId id="360" r:id="rId40"/>
    <p:sldId id="3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9019"/>
    <p:restoredTop sz="97872"/>
  </p:normalViewPr>
  <p:slideViewPr>
    <p:cSldViewPr snapToGrid="0">
      <p:cViewPr varScale="1">
        <p:scale>
          <a:sx n="55" d="100"/>
          <a:sy n="55" d="100"/>
        </p:scale>
        <p:origin x="216" y="5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71" d="100"/>
          <a:sy n="171" d="100"/>
        </p:scale>
        <p:origin x="65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20:31:34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12790 8210 24575,'8'0'0,"3"0"0,-4 0 0,6 0 0,4 0 0,-5 2 0,12-1 0,-15 8 0,10-1 0,-7 4 0,2 2 0,-3-7 0,3 3 0,-7-4 0,2 1 0,1-1 0,-3 0 0,2 0 0,-3 0 0,0 0 0,-1-1 0,1 1 0,4 0 0,-4 0 0,4 1 0,-4-2 0,3 2 0,-2-1 0,3 0 0,-5 0 0,5-3 0,-3 2 0,2-2 0,-3 0 0,4 3 0,-4-3 0,4 1 0,0 2 0,-4-3 0,4 4 0,-4-4 0,-1-1 0,1-2 0,-3 0 0,0 0 0</inkml:trace>
  <inkml:trace contextRef="#ctx0" brushRef="#br0" timeOffset="1582">13218 8215 24575,'-5'5'0,"2"0"0,-3 0 0,3 1 0,-3 0 0,3-1 0,-2 1 0,2-1 0,-3 1 0,1 0 0,-1-1 0,3 1 0,-3 0 0,3-1 0,-3 5 0,2-3 0,-1 3 0,1-5 0,1 1 0,-2 0 0,4-1 0,-1 1 0,-1 0 0,1-1 0,-4 0 0,1 0 0,0 0 0,0 0 0,0-2 0,2 2 0,-2-5 0,1 5 0,-1-4 0,1 4 0,-1-4 0,5 4 0,-5-5 0,2 5 0,-2-5 0,-1 5 0,1-2 0,0 0 0,-1-1 0,3 0 0,-2-1 0,4 4 0,-4-4 0,3 3 0,-2-1 0,0 0 0,1 1 0,-2-4 0,2 5 0,-2-4 0,2 1 0,0 1 0,-1-3 0,1 3 0,0-1 0,-2-1 0,3 1 0,-1-2 0,1 0 0</inkml:trace>
  <inkml:trace contextRef="#ctx0" brushRef="#br0" timeOffset="2992">13378 8137 24575,'2'9'0,"0"-3"0,-2 7 0,0-6 0,0 3 0,0-1 0,0-2 0,0 7 0,0-3 0,3-1 0,-3 4 0,3-7 0,0 6 0,-2-6 0,2 7 0,-3-8 0,0 4 0,3-4 0,-3-1 0,3 1 0,-3 0 0,0-1 0,2 1 0,-1 0 0,2-1 0,-3 1 0,0 0 0,2-3 0,-1 2 0,1-5 0,-2 3 0</inkml:trace>
  <inkml:trace contextRef="#ctx0" brushRef="#br0" timeOffset="6158">13651 8145 24575,'0'8'0,"0"-1"0,0-2 0,-2 0 0,2-1 0,-5-1 0,4 1 0,-3-1 0,3 2 0,-1 0 0,-1-2 0,3 1 0,-3-1 0,3 2 0,0-1 0,0 1 0,0-1 0,0 1 0,0 0 0,0 0 0,0 0 0,0 0 0,0 1 0,0-1 0,0 1 0,0-1 0,0 0 0,0 1 0,2-1 0,1 1 0,0-1 0,2 1 0,-2-2 0,2 2 0,0-4 0,-2 3 0,1-4 0,-1 1 0,3 1 0,-1-1 0,1 1 0,-1 0 0,1-3 0,-3 2 0,2-1 0,-2 1 0,3 1 0,-1-3 0,1 3 0,-1-3 0,0 2 0,1-1 0,-1 1 0,1-2 0,-1 0 0,1 0 0,-1 0 0,1 0 0,-1 2 0,1-1 0,-1 1 0,1-2 0,-1 0 0,0 0 0,0 0 0,0 0 0,-1 0 0,-1-2 0,1 0 0,-4-3 0,2 0 0,-2 1 0,0-1 0,0 0 0,0 1 0,0-1 0,0 0 0,0 0 0,0 0 0,0 0 0,0 0 0,0 0 0,-2 2 0,-1-1 0,-3 1 0,1 0 0,2-2 0,-1 4 0,3-4 0,-4 5 0,2-3 0,-3 1 0,1 1 0,0-4 0,-1 5 0,1-5 0,-1 4 0,1-4 0,0 5 0,-1-3 0,2 3 0,-1 0 0,0 0 0,3 2 0,0 1 0,2 2 0,0 0 0,0 0 0,-2-3 0,1 3 0,-1-3 0,2 3 0,-2 0 0,2-1 0,-5-1 0,4 1 0,-3-4 0,1 3 0,1-3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0230-D8A1-9247-910D-812D1F0F56F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6C63A-486F-CE41-8752-E60D4553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7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06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5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4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7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6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8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7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8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0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0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7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2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1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0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9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4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32A3-C6FF-D696-7490-CCDEB5CEE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E9B5-F3D2-AEA2-62EC-48C0F299F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3FC3-A360-CA18-2409-8B2A858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A1EC-4790-0F15-8479-BA31C759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D462-0C7C-7ADB-311E-9A37789B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9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96E5-379D-2F45-4B40-78FA526B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A8FC8-A8ED-B4DB-55E3-E5A760EE7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EFFE-5230-F09F-9E6B-A7771F50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3571-DA21-0769-17B9-1DC1C9E4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1BA30-89AE-71BE-6043-799BEB14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6E640-C653-90D8-6C4F-21F1C0C0E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BAC24-BBA9-0F72-E79F-F94791A0B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8E6F-1755-1812-95A0-A1AAB48E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139B-E379-8049-1C81-5836F95C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EA41-EFE4-5491-AB78-BA5352A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56DA-459B-B5B0-3936-7520C303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79C7-29EA-ADF4-A6DD-4DF2826D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E1FF-429F-F6BE-8AC4-2E4B70C0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38C7-73C8-BB8C-5096-DF11DFF6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79BF-B74B-F1CA-A162-76594ECF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3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4EB2-0260-1B92-E295-F82D978F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D41A-1D7B-4123-999F-D173C3B7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0513-0F5F-9BC9-F40B-83CFEE51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D17C-F2DB-F334-8339-50A4576A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F1D3-72C2-46EC-C6EC-622E3B47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73E9-7047-7137-91CA-B1EF79C5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CE16-DE8E-588E-2C4F-2FE3742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9122D-7C39-5042-D7EF-5C26B0EE5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B2F6-94F2-24BA-7C0B-6FFB6C9B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7EA17-5E1D-5442-469B-B4864CDB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3EBE9-5F0D-8DA1-75AF-E8DF5729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990E-C7EA-F592-B55F-54E96FD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D539E-6F78-AF79-AD19-802E07B2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35DBF-9398-A129-73EA-183BA61E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78F07-32D1-C409-16C3-5B16E92C1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A0F18-DF90-B627-4597-1174F584E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5BD67-493B-263D-1F18-4F6D26DA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B3E5F-3F96-27B9-AC3E-8656DFE4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2F481-940E-EDF3-3BEB-3DD45449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C6F5-9356-7566-6483-90498E21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D5E16-524B-36CB-38C4-1440051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5C39C-CDD6-E8A6-1289-F8B37316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9CE8D-F802-E339-97D9-D39BEC7A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D45BB-140F-4289-77DD-32582AD9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CD68B-291B-AB4C-1C02-C995C6AD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998CE-B6D1-1270-6FAD-DBBFD16C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3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3FE-C8F9-0FBA-A190-51C8CC6F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44F2-42EE-E166-A15C-71E9C374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3EBA6-6356-EBD2-7F2A-E25F948B0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9EF52-7787-0902-4A9A-AE22D17F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578C5-F371-9076-A38C-E56C0D96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42D4A-B79A-F2C6-EB9A-F0819BE9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B889-6DB3-C064-F55A-5F254E1E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D08E1-61A1-487E-28FD-A200C8B2C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B6C05-E7AF-E1D6-22D0-B43C70241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3B4A-DEFF-E862-5ECF-367009B2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E7C1-7604-0CE4-2D62-6E6415DD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03A28-FBCC-B37B-527A-ECAE8E59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74139-7B2C-6D4A-CF3E-5273AC17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DE8F-C89C-BD14-2863-7FA0B12FD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E3EC-945E-3849-7532-FD7BE0A7E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1674-E7B7-F442-8F64-D3EE4BDA08E7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83BF-574E-09EA-367D-DFB1F017C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9774-0DAB-1B3C-B5ED-08263B2C9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826"/>
            <a:ext cx="892897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1F60"/>
                </a:solidFill>
              </a:rPr>
              <a:t>2/29 Boson Gang Meeting </a:t>
            </a:r>
            <a:br>
              <a:rPr lang="en-US" dirty="0">
                <a:solidFill>
                  <a:srgbClr val="001F60"/>
                </a:solidFill>
              </a:rPr>
            </a:br>
            <a:endParaRPr lang="en-US" i="1" dirty="0">
              <a:solidFill>
                <a:srgbClr val="001F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36994"/>
            <a:ext cx="9144000" cy="1655762"/>
          </a:xfrm>
        </p:spPr>
        <p:txBody>
          <a:bodyPr>
            <a:noAutofit/>
          </a:bodyPr>
          <a:lstStyle/>
          <a:p>
            <a:r>
              <a:rPr lang="en-US" dirty="0"/>
              <a:t>Luke, Kevin, Yuan, Yan, Eugene, Steve</a:t>
            </a:r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5" y="131701"/>
            <a:ext cx="1085219" cy="11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5130290"/>
            <a:ext cx="4181667" cy="211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2QA Quantum Thursday - Nathan Wiebe | Yale Quantum Institute">
            <a:extLst>
              <a:ext uri="{FF2B5EF4-FFF2-40B4-BE49-F238E27FC236}">
                <a16:creationId xmlns:a16="http://schemas.microsoft.com/office/drawing/2014/main" id="{E7BDDC85-C0C8-0FDD-9CD7-71E5D508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380" y="131701"/>
            <a:ext cx="3487239" cy="11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EDD8647-DAC6-BC91-A9AF-3E69796F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31" y="0"/>
            <a:ext cx="1426369" cy="169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02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98457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232132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334440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24726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312937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381672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78321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0060"/>
          <a:stretch/>
        </p:blipFill>
        <p:spPr>
          <a:xfrm>
            <a:off x="35347" y="6060162"/>
            <a:ext cx="4318000" cy="355171"/>
          </a:xfrm>
          <a:prstGeom prst="rect">
            <a:avLst/>
          </a:prstGeom>
        </p:spPr>
      </p:pic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59324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2320882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359653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826"/>
            <a:ext cx="892897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1F60"/>
                </a:solidFill>
              </a:rPr>
              <a:t>2/29 Boson Gang Meeting </a:t>
            </a:r>
            <a:br>
              <a:rPr lang="en-US" dirty="0">
                <a:solidFill>
                  <a:srgbClr val="001F60"/>
                </a:solidFill>
              </a:rPr>
            </a:br>
            <a:r>
              <a:rPr lang="en-US" i="1" dirty="0">
                <a:solidFill>
                  <a:srgbClr val="001F60"/>
                </a:solidFill>
              </a:rPr>
              <a:t>Leap Day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36994"/>
            <a:ext cx="9144000" cy="1655762"/>
          </a:xfrm>
        </p:spPr>
        <p:txBody>
          <a:bodyPr>
            <a:noAutofit/>
          </a:bodyPr>
          <a:lstStyle/>
          <a:p>
            <a:r>
              <a:rPr lang="en-US" dirty="0"/>
              <a:t>Luke, Kevin, Yuan, Yan, Eugene, Steve</a:t>
            </a:r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5" y="131701"/>
            <a:ext cx="1085219" cy="11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5130290"/>
            <a:ext cx="4181667" cy="211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2QA Quantum Thursday - Nathan Wiebe | Yale Quantum Institute">
            <a:extLst>
              <a:ext uri="{FF2B5EF4-FFF2-40B4-BE49-F238E27FC236}">
                <a16:creationId xmlns:a16="http://schemas.microsoft.com/office/drawing/2014/main" id="{E7BDDC85-C0C8-0FDD-9CD7-71E5D508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380" y="131701"/>
            <a:ext cx="3487239" cy="11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EDD8647-DAC6-BC91-A9AF-3E69796F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31" y="0"/>
            <a:ext cx="1426369" cy="169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6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337290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76080"/>
          <a:stretch/>
        </p:blipFill>
        <p:spPr>
          <a:xfrm>
            <a:off x="4419600" y="1538224"/>
            <a:ext cx="7772400" cy="266825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401435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3554"/>
          <a:stretch/>
        </p:blipFill>
        <p:spPr>
          <a:xfrm>
            <a:off x="4419600" y="1538224"/>
            <a:ext cx="7772400" cy="518101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3404797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1367"/>
          <a:stretch/>
        </p:blipFill>
        <p:spPr>
          <a:xfrm>
            <a:off x="4419600" y="1538224"/>
            <a:ext cx="7772400" cy="765589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58063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9600" y="1538224"/>
            <a:ext cx="7772400" cy="111548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2522598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9600" y="1538224"/>
            <a:ext cx="7772400" cy="111548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704E2E0-5538-3546-CAF2-11EF8593A648}"/>
              </a:ext>
            </a:extLst>
          </p:cNvPr>
          <p:cNvSpPr/>
          <p:nvPr/>
        </p:nvSpPr>
        <p:spPr>
          <a:xfrm>
            <a:off x="4378541" y="1484543"/>
            <a:ext cx="7772400" cy="12533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215585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9600" y="1538224"/>
            <a:ext cx="7772400" cy="111548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45A25C1-AFE2-153E-5B52-48B7EE84568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-1" b="88082"/>
          <a:stretch/>
        </p:blipFill>
        <p:spPr>
          <a:xfrm>
            <a:off x="4626191" y="3412750"/>
            <a:ext cx="7277100" cy="369332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704E2E0-5538-3546-CAF2-11EF8593A648}"/>
              </a:ext>
            </a:extLst>
          </p:cNvPr>
          <p:cNvSpPr/>
          <p:nvPr/>
        </p:nvSpPr>
        <p:spPr>
          <a:xfrm>
            <a:off x="4378541" y="1484543"/>
            <a:ext cx="7772400" cy="12533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EF5087-5130-A11B-A6BA-4AFF066745BD}"/>
              </a:ext>
            </a:extLst>
          </p:cNvPr>
          <p:cNvSpPr txBox="1"/>
          <p:nvPr/>
        </p:nvSpPr>
        <p:spPr>
          <a:xfrm>
            <a:off x="5217236" y="291535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Transition Amplitude of GSP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345029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9600" y="1538224"/>
            <a:ext cx="7772400" cy="111548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45A25C1-AFE2-153E-5B52-48B7EE84568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-1" b="61207"/>
          <a:stretch/>
        </p:blipFill>
        <p:spPr>
          <a:xfrm>
            <a:off x="4626191" y="3400873"/>
            <a:ext cx="7277100" cy="1202133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704E2E0-5538-3546-CAF2-11EF8593A648}"/>
              </a:ext>
            </a:extLst>
          </p:cNvPr>
          <p:cNvSpPr/>
          <p:nvPr/>
        </p:nvSpPr>
        <p:spPr>
          <a:xfrm>
            <a:off x="4378541" y="1484543"/>
            <a:ext cx="7772400" cy="12533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EF5087-5130-A11B-A6BA-4AFF066745BD}"/>
              </a:ext>
            </a:extLst>
          </p:cNvPr>
          <p:cNvSpPr txBox="1"/>
          <p:nvPr/>
        </p:nvSpPr>
        <p:spPr>
          <a:xfrm>
            <a:off x="5217236" y="291535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Transition Amplitude of GSP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268268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538224"/>
            <a:ext cx="7772400" cy="111548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45A25C1-AFE2-153E-5B52-48B7EE84568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29442"/>
          <a:stretch/>
        </p:blipFill>
        <p:spPr>
          <a:xfrm>
            <a:off x="4626191" y="3400873"/>
            <a:ext cx="7277100" cy="2186468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704E2E0-5538-3546-CAF2-11EF8593A648}"/>
              </a:ext>
            </a:extLst>
          </p:cNvPr>
          <p:cNvSpPr/>
          <p:nvPr/>
        </p:nvSpPr>
        <p:spPr>
          <a:xfrm>
            <a:off x="4378541" y="1484543"/>
            <a:ext cx="7772400" cy="12533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EF5087-5130-A11B-A6BA-4AFF066745BD}"/>
              </a:ext>
            </a:extLst>
          </p:cNvPr>
          <p:cNvSpPr txBox="1"/>
          <p:nvPr/>
        </p:nvSpPr>
        <p:spPr>
          <a:xfrm>
            <a:off x="5217236" y="291535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Transition Amplitude of GSP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3693848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538224"/>
            <a:ext cx="7772400" cy="111548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45A25C1-AFE2-153E-5B52-48B7EE84568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2420"/>
          <a:stretch/>
        </p:blipFill>
        <p:spPr>
          <a:xfrm>
            <a:off x="4626191" y="3400872"/>
            <a:ext cx="7277100" cy="2713929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704E2E0-5538-3546-CAF2-11EF8593A648}"/>
              </a:ext>
            </a:extLst>
          </p:cNvPr>
          <p:cNvSpPr/>
          <p:nvPr/>
        </p:nvSpPr>
        <p:spPr>
          <a:xfrm>
            <a:off x="4378541" y="1484543"/>
            <a:ext cx="7772400" cy="12533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EF5087-5130-A11B-A6BA-4AFF066745BD}"/>
              </a:ext>
            </a:extLst>
          </p:cNvPr>
          <p:cNvSpPr txBox="1"/>
          <p:nvPr/>
        </p:nvSpPr>
        <p:spPr>
          <a:xfrm>
            <a:off x="5217236" y="291535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Transition Amplitude of GSP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33585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826"/>
            <a:ext cx="892897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1F60"/>
                </a:solidFill>
              </a:rPr>
              <a:t>2/29 Boson Gang Meeting </a:t>
            </a:r>
            <a:br>
              <a:rPr lang="en-US" dirty="0">
                <a:solidFill>
                  <a:srgbClr val="001F60"/>
                </a:solidFill>
              </a:rPr>
            </a:br>
            <a:r>
              <a:rPr lang="en-US" i="1" dirty="0">
                <a:solidFill>
                  <a:srgbClr val="001F60"/>
                </a:solidFill>
              </a:rPr>
              <a:t>Leap Day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36994"/>
            <a:ext cx="9144000" cy="1655762"/>
          </a:xfrm>
        </p:spPr>
        <p:txBody>
          <a:bodyPr>
            <a:noAutofit/>
          </a:bodyPr>
          <a:lstStyle/>
          <a:p>
            <a:r>
              <a:rPr lang="en-US" dirty="0"/>
              <a:t>Luke, Kevin, Yuan, Yan, Eugene, Steve</a:t>
            </a:r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5" y="131701"/>
            <a:ext cx="1085219" cy="11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5130290"/>
            <a:ext cx="4181667" cy="211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2QA Quantum Thursday - Nathan Wiebe | Yale Quantum Institute">
            <a:extLst>
              <a:ext uri="{FF2B5EF4-FFF2-40B4-BE49-F238E27FC236}">
                <a16:creationId xmlns:a16="http://schemas.microsoft.com/office/drawing/2014/main" id="{E7BDDC85-C0C8-0FDD-9CD7-71E5D508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380" y="131701"/>
            <a:ext cx="3487239" cy="11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ap year Memes &amp; GIFs - Imgflip">
            <a:extLst>
              <a:ext uri="{FF2B5EF4-FFF2-40B4-BE49-F238E27FC236}">
                <a16:creationId xmlns:a16="http://schemas.microsoft.com/office/drawing/2014/main" id="{20DBE341-4149-3944-9318-4FAB9D55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51" y="4058986"/>
            <a:ext cx="4974449" cy="279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EDD8647-DAC6-BC91-A9AF-3E69796F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31" y="0"/>
            <a:ext cx="1426369" cy="169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152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538224"/>
            <a:ext cx="7772400" cy="111548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45A25C1-AFE2-153E-5B52-48B7EE8456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6191" y="3400872"/>
            <a:ext cx="7277100" cy="3098800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704E2E0-5538-3546-CAF2-11EF8593A648}"/>
              </a:ext>
            </a:extLst>
          </p:cNvPr>
          <p:cNvSpPr/>
          <p:nvPr/>
        </p:nvSpPr>
        <p:spPr>
          <a:xfrm>
            <a:off x="4378541" y="1484543"/>
            <a:ext cx="7772400" cy="12533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EF5087-5130-A11B-A6BA-4AFF066745BD}"/>
              </a:ext>
            </a:extLst>
          </p:cNvPr>
          <p:cNvSpPr txBox="1"/>
          <p:nvPr/>
        </p:nvSpPr>
        <p:spPr>
          <a:xfrm>
            <a:off x="5217236" y="291535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Transition Amplitude of GSP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2866713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9893C08-0071-454C-F23B-7A83B7AC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0" y="4855407"/>
            <a:ext cx="736600" cy="609600"/>
          </a:xfrm>
          <a:prstGeom prst="rect">
            <a:avLst/>
          </a:prstGeo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D79F187-FF15-C9D5-BF4F-9CF97FB19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29" y="5400137"/>
            <a:ext cx="787400" cy="317500"/>
          </a:xfrm>
          <a:prstGeom prst="rect">
            <a:avLst/>
          </a:prstGeom>
        </p:spPr>
      </p:pic>
      <p:pic>
        <p:nvPicPr>
          <p:cNvPr id="17" name="Picture 16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58AC423C-952F-FE9F-D618-CDAE1F5CA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891" y="3425754"/>
            <a:ext cx="1384300" cy="1130300"/>
          </a:xfrm>
          <a:prstGeom prst="rect">
            <a:avLst/>
          </a:prstGeom>
        </p:spPr>
      </p:pic>
      <p:pic>
        <p:nvPicPr>
          <p:cNvPr id="19" name="Picture 18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EEC66BAD-97C4-990B-B637-C46F84D83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87" y="4650411"/>
            <a:ext cx="14605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2CF1D-BC9D-0E44-75EE-A3CA1D5480F8}"/>
              </a:ext>
            </a:extLst>
          </p:cNvPr>
          <p:cNvSpPr txBox="1"/>
          <p:nvPr/>
        </p:nvSpPr>
        <p:spPr>
          <a:xfrm>
            <a:off x="2472424" y="2989177"/>
            <a:ext cx="141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Spectral Resolutions</a:t>
            </a:r>
          </a:p>
        </p:txBody>
      </p:sp>
      <p:pic>
        <p:nvPicPr>
          <p:cNvPr id="27" name="Picture 2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1A18C7E-8E2C-1E5B-52CA-FFA581AE8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1538224"/>
            <a:ext cx="7772400" cy="1115483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507C69-5860-7982-3ABA-E999C9E2DAA4}"/>
              </a:ext>
            </a:extLst>
          </p:cNvPr>
          <p:cNvSpPr/>
          <p:nvPr/>
        </p:nvSpPr>
        <p:spPr>
          <a:xfrm>
            <a:off x="478473" y="4821933"/>
            <a:ext cx="884712" cy="927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3B14A1-5773-18E8-68EC-B7DDE7D3E6BF}"/>
              </a:ext>
            </a:extLst>
          </p:cNvPr>
          <p:cNvSpPr/>
          <p:nvPr/>
        </p:nvSpPr>
        <p:spPr>
          <a:xfrm>
            <a:off x="2460566" y="3472707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C6383C0-3686-CD2C-57C3-5363F2D8E550}"/>
              </a:ext>
            </a:extLst>
          </p:cNvPr>
          <p:cNvSpPr/>
          <p:nvPr/>
        </p:nvSpPr>
        <p:spPr>
          <a:xfrm>
            <a:off x="2449987" y="4700373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45A25C1-AFE2-153E-5B52-48B7EE8456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6191" y="3400872"/>
            <a:ext cx="7277100" cy="3098800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704E2E0-5538-3546-CAF2-11EF8593A648}"/>
              </a:ext>
            </a:extLst>
          </p:cNvPr>
          <p:cNvSpPr/>
          <p:nvPr/>
        </p:nvSpPr>
        <p:spPr>
          <a:xfrm>
            <a:off x="4378541" y="1484543"/>
            <a:ext cx="7772400" cy="12533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99E9336-D68C-DD9C-82B2-CD648E1C98C9}"/>
              </a:ext>
            </a:extLst>
          </p:cNvPr>
          <p:cNvSpPr/>
          <p:nvPr/>
        </p:nvSpPr>
        <p:spPr>
          <a:xfrm>
            <a:off x="4556867" y="3323417"/>
            <a:ext cx="7493329" cy="3437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94D31-D0BA-7CFB-D335-370F1E3B8485}"/>
              </a:ext>
            </a:extLst>
          </p:cNvPr>
          <p:cNvSpPr txBox="1"/>
          <p:nvPr/>
        </p:nvSpPr>
        <p:spPr>
          <a:xfrm>
            <a:off x="1607421" y="5807024"/>
            <a:ext cx="1555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Time Ordering</a:t>
            </a:r>
          </a:p>
        </p:txBody>
      </p:sp>
      <p:pic>
        <p:nvPicPr>
          <p:cNvPr id="50" name="Picture 49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5057ABAD-FBF1-5BE1-100B-1845F33C8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47" y="6060162"/>
            <a:ext cx="4318000" cy="71120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63A67A-F82D-BB15-0223-743E6A03BDB6}"/>
              </a:ext>
            </a:extLst>
          </p:cNvPr>
          <p:cNvSpPr/>
          <p:nvPr/>
        </p:nvSpPr>
        <p:spPr>
          <a:xfrm>
            <a:off x="107258" y="6165739"/>
            <a:ext cx="4174178" cy="5955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6A729CF-9315-9BF3-99E5-2C78C332BA0D}"/>
              </a:ext>
            </a:extLst>
          </p:cNvPr>
          <p:cNvSpPr/>
          <p:nvPr/>
        </p:nvSpPr>
        <p:spPr>
          <a:xfrm>
            <a:off x="1449201" y="3985856"/>
            <a:ext cx="943475" cy="786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6BAB5D-C485-020B-C727-46629A1A026A}"/>
              </a:ext>
            </a:extLst>
          </p:cNvPr>
          <p:cNvSpPr/>
          <p:nvPr/>
        </p:nvSpPr>
        <p:spPr>
          <a:xfrm>
            <a:off x="1449201" y="5215561"/>
            <a:ext cx="943475" cy="7866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A76BDA-06EB-8E4E-4CD0-FB453E5AC350}"/>
              </a:ext>
            </a:extLst>
          </p:cNvPr>
          <p:cNvSpPr txBox="1"/>
          <p:nvPr/>
        </p:nvSpPr>
        <p:spPr>
          <a:xfrm>
            <a:off x="5097500" y="11152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Synthesized GSP Operator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EF5087-5130-A11B-A6BA-4AFF066745BD}"/>
              </a:ext>
            </a:extLst>
          </p:cNvPr>
          <p:cNvSpPr txBox="1"/>
          <p:nvPr/>
        </p:nvSpPr>
        <p:spPr>
          <a:xfrm>
            <a:off x="5217236" y="291535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Transition Amplitude of GSP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C8BE9-E106-C99B-A458-F2D65019D872}"/>
              </a:ext>
            </a:extLst>
          </p:cNvPr>
          <p:cNvSpPr txBox="1"/>
          <p:nvPr/>
        </p:nvSpPr>
        <p:spPr>
          <a:xfrm>
            <a:off x="1359936" y="3748476"/>
            <a:ext cx="1090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</a:t>
            </a:r>
            <a:r>
              <a:rPr lang="en-US" sz="1000" dirty="0" err="1"/>
              <a:t>Eigenkets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9948A-A3ED-7E1F-6D4F-06EE5995D80A}"/>
              </a:ext>
            </a:extLst>
          </p:cNvPr>
          <p:cNvSpPr txBox="1"/>
          <p:nvPr/>
        </p:nvSpPr>
        <p:spPr>
          <a:xfrm>
            <a:off x="1359936" y="4978094"/>
            <a:ext cx="10754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Eigenkets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B3903BE7-993E-B944-C324-9BC944F2B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6288" y="4058576"/>
            <a:ext cx="749300" cy="342900"/>
          </a:xfrm>
          <a:prstGeom prst="rect">
            <a:avLst/>
          </a:prstGeom>
        </p:spPr>
      </p:pic>
      <p:pic>
        <p:nvPicPr>
          <p:cNvPr id="15" name="Picture 14" descr="A black text with numbers and symbols&#10;&#10;Description automatically generated">
            <a:extLst>
              <a:ext uri="{FF2B5EF4-FFF2-40B4-BE49-F238E27FC236}">
                <a16:creationId xmlns:a16="http://schemas.microsoft.com/office/drawing/2014/main" id="{BCF08504-2B63-FC13-B2CD-B08A7F9CA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2248" y="5294222"/>
            <a:ext cx="736600" cy="444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A8F7B1-90BE-9E5E-E78F-CBD5CBD63C0C}"/>
              </a:ext>
            </a:extLst>
          </p:cNvPr>
          <p:cNvSpPr/>
          <p:nvPr/>
        </p:nvSpPr>
        <p:spPr>
          <a:xfrm>
            <a:off x="41059" y="1484543"/>
            <a:ext cx="4276941" cy="5331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524084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4A22-9B3A-66B7-3E84-DCD1771C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Gaussian Weight Tensor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5A5AD3-0008-CAD6-6DBF-7542C73B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48" y="2889514"/>
            <a:ext cx="7772400" cy="615968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5A87455-B87E-6137-77F7-F161A88F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346" y="3990439"/>
            <a:ext cx="2184400" cy="4064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4D8867A-EA9B-BA9E-B6C1-D135DD54525B}"/>
              </a:ext>
            </a:extLst>
          </p:cNvPr>
          <p:cNvSpPr/>
          <p:nvPr/>
        </p:nvSpPr>
        <p:spPr>
          <a:xfrm>
            <a:off x="2517569" y="2808382"/>
            <a:ext cx="7926779" cy="7601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4B06F66E-8A5C-D8CE-0B53-CE4ACB88F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813" y="3649667"/>
            <a:ext cx="1384300" cy="1130300"/>
          </a:xfrm>
          <a:prstGeom prst="rect">
            <a:avLst/>
          </a:prstGeom>
        </p:spPr>
      </p:pic>
      <p:pic>
        <p:nvPicPr>
          <p:cNvPr id="16" name="Picture 15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91EFFFEF-A667-768D-B6E6-53B2D1C0D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978" y="3718390"/>
            <a:ext cx="1460500" cy="11303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C92FD7F-3269-CC1F-D97C-E33E8C017D12}"/>
              </a:ext>
            </a:extLst>
          </p:cNvPr>
          <p:cNvSpPr/>
          <p:nvPr/>
        </p:nvSpPr>
        <p:spPr>
          <a:xfrm>
            <a:off x="3361488" y="3696620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B07C4D-9E0D-8471-3320-05BFB53965D8}"/>
              </a:ext>
            </a:extLst>
          </p:cNvPr>
          <p:cNvSpPr/>
          <p:nvPr/>
        </p:nvSpPr>
        <p:spPr>
          <a:xfrm>
            <a:off x="7747978" y="3768352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C02041-BC76-237F-FE26-D6C8C2B2A6DA}"/>
              </a:ext>
            </a:extLst>
          </p:cNvPr>
          <p:cNvSpPr/>
          <p:nvPr/>
        </p:nvSpPr>
        <p:spPr>
          <a:xfrm>
            <a:off x="5118265" y="3871356"/>
            <a:ext cx="2236481" cy="5878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E74BC22-B977-1CF6-5BF9-391187DD4A0B}"/>
              </a:ext>
            </a:extLst>
          </p:cNvPr>
          <p:cNvSpPr/>
          <p:nvPr/>
        </p:nvSpPr>
        <p:spPr>
          <a:xfrm>
            <a:off x="2364377" y="2592977"/>
            <a:ext cx="8255726" cy="2370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1BAA7B-B944-928C-963D-44183CAA9512}"/>
                  </a:ext>
                </a:extLst>
              </p14:cNvPr>
              <p14:cNvContentPartPr/>
              <p14:nvPr/>
            </p14:nvContentPartPr>
            <p14:xfrm>
              <a:off x="4604400" y="2929320"/>
              <a:ext cx="373320" cy="11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1BAA7B-B944-928C-963D-44183CAA95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5040" y="2919960"/>
                <a:ext cx="39204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960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4A22-9B3A-66B7-3E84-DCD1771C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Gaussian Weight Tensor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5A5AD3-0008-CAD6-6DBF-7542C73B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48" y="2889514"/>
            <a:ext cx="7772400" cy="615968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5A87455-B87E-6137-77F7-F161A88F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346" y="3990439"/>
            <a:ext cx="2184400" cy="4064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4D8867A-EA9B-BA9E-B6C1-D135DD54525B}"/>
              </a:ext>
            </a:extLst>
          </p:cNvPr>
          <p:cNvSpPr/>
          <p:nvPr/>
        </p:nvSpPr>
        <p:spPr>
          <a:xfrm>
            <a:off x="2517569" y="2808382"/>
            <a:ext cx="7926779" cy="7601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4B06F66E-8A5C-D8CE-0B53-CE4ACB88F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813" y="3649667"/>
            <a:ext cx="1384300" cy="1130300"/>
          </a:xfrm>
          <a:prstGeom prst="rect">
            <a:avLst/>
          </a:prstGeom>
        </p:spPr>
      </p:pic>
      <p:pic>
        <p:nvPicPr>
          <p:cNvPr id="16" name="Picture 15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91EFFFEF-A667-768D-B6E6-53B2D1C0D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978" y="3718390"/>
            <a:ext cx="1460500" cy="11303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C92FD7F-3269-CC1F-D97C-E33E8C017D12}"/>
              </a:ext>
            </a:extLst>
          </p:cNvPr>
          <p:cNvSpPr/>
          <p:nvPr/>
        </p:nvSpPr>
        <p:spPr>
          <a:xfrm>
            <a:off x="3361488" y="3696620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B07C4D-9E0D-8471-3320-05BFB53965D8}"/>
              </a:ext>
            </a:extLst>
          </p:cNvPr>
          <p:cNvSpPr/>
          <p:nvPr/>
        </p:nvSpPr>
        <p:spPr>
          <a:xfrm>
            <a:off x="7747978" y="3768352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C02041-BC76-237F-FE26-D6C8C2B2A6DA}"/>
              </a:ext>
            </a:extLst>
          </p:cNvPr>
          <p:cNvSpPr/>
          <p:nvPr/>
        </p:nvSpPr>
        <p:spPr>
          <a:xfrm>
            <a:off x="5118265" y="3871356"/>
            <a:ext cx="2236481" cy="5878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2618-B6FA-3BBC-FE19-D3A48F3FBB45}"/>
              </a:ext>
            </a:extLst>
          </p:cNvPr>
          <p:cNvSpPr txBox="1"/>
          <p:nvPr/>
        </p:nvSpPr>
        <p:spPr>
          <a:xfrm>
            <a:off x="162098" y="1587154"/>
            <a:ext cx="347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Exploit multiplicities of eigenvalues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6C39730-FF28-EB16-701F-121AE40D0EEE}"/>
              </a:ext>
            </a:extLst>
          </p:cNvPr>
          <p:cNvSpPr/>
          <p:nvPr/>
        </p:nvSpPr>
        <p:spPr>
          <a:xfrm>
            <a:off x="162097" y="1587154"/>
            <a:ext cx="3450971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E74BC22-B977-1CF6-5BF9-391187DD4A0B}"/>
              </a:ext>
            </a:extLst>
          </p:cNvPr>
          <p:cNvSpPr/>
          <p:nvPr/>
        </p:nvSpPr>
        <p:spPr>
          <a:xfrm>
            <a:off x="2364377" y="2592977"/>
            <a:ext cx="8255726" cy="2370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34BAAF3-D9CA-AFB0-33FE-1D959FD61EFB}"/>
              </a:ext>
            </a:extLst>
          </p:cNvPr>
          <p:cNvSpPr/>
          <p:nvPr/>
        </p:nvSpPr>
        <p:spPr>
          <a:xfrm rot="12828355">
            <a:off x="3720632" y="2100209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4A22-9B3A-66B7-3E84-DCD1771C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Gaussian Weight Tensor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5A5AD3-0008-CAD6-6DBF-7542C73B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48" y="2889514"/>
            <a:ext cx="7772400" cy="615968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5A87455-B87E-6137-77F7-F161A88F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346" y="3990439"/>
            <a:ext cx="2184400" cy="4064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4D8867A-EA9B-BA9E-B6C1-D135DD54525B}"/>
              </a:ext>
            </a:extLst>
          </p:cNvPr>
          <p:cNvSpPr/>
          <p:nvPr/>
        </p:nvSpPr>
        <p:spPr>
          <a:xfrm>
            <a:off x="2517569" y="2808382"/>
            <a:ext cx="7926779" cy="7601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4B06F66E-8A5C-D8CE-0B53-CE4ACB88F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813" y="3649667"/>
            <a:ext cx="1384300" cy="1130300"/>
          </a:xfrm>
          <a:prstGeom prst="rect">
            <a:avLst/>
          </a:prstGeom>
        </p:spPr>
      </p:pic>
      <p:pic>
        <p:nvPicPr>
          <p:cNvPr id="16" name="Picture 15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91EFFFEF-A667-768D-B6E6-53B2D1C0D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978" y="3718390"/>
            <a:ext cx="1460500" cy="11303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C92FD7F-3269-CC1F-D97C-E33E8C017D12}"/>
              </a:ext>
            </a:extLst>
          </p:cNvPr>
          <p:cNvSpPr/>
          <p:nvPr/>
        </p:nvSpPr>
        <p:spPr>
          <a:xfrm>
            <a:off x="3361488" y="3696620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B07C4D-9E0D-8471-3320-05BFB53965D8}"/>
              </a:ext>
            </a:extLst>
          </p:cNvPr>
          <p:cNvSpPr/>
          <p:nvPr/>
        </p:nvSpPr>
        <p:spPr>
          <a:xfrm>
            <a:off x="7747978" y="3768352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C02041-BC76-237F-FE26-D6C8C2B2A6DA}"/>
              </a:ext>
            </a:extLst>
          </p:cNvPr>
          <p:cNvSpPr/>
          <p:nvPr/>
        </p:nvSpPr>
        <p:spPr>
          <a:xfrm>
            <a:off x="5118265" y="3871356"/>
            <a:ext cx="2236481" cy="5878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2618-B6FA-3BBC-FE19-D3A48F3FBB45}"/>
              </a:ext>
            </a:extLst>
          </p:cNvPr>
          <p:cNvSpPr txBox="1"/>
          <p:nvPr/>
        </p:nvSpPr>
        <p:spPr>
          <a:xfrm>
            <a:off x="162098" y="1587154"/>
            <a:ext cx="347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Exploit multiplicities of eigenvalues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EC35F-2433-BB2E-571A-61D0D3C8ADBF}"/>
              </a:ext>
            </a:extLst>
          </p:cNvPr>
          <p:cNvSpPr txBox="1"/>
          <p:nvPr/>
        </p:nvSpPr>
        <p:spPr>
          <a:xfrm>
            <a:off x="10232769" y="1657433"/>
            <a:ext cx="229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Bethe Ansatz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6C39730-FF28-EB16-701F-121AE40D0EEE}"/>
              </a:ext>
            </a:extLst>
          </p:cNvPr>
          <p:cNvSpPr/>
          <p:nvPr/>
        </p:nvSpPr>
        <p:spPr>
          <a:xfrm>
            <a:off x="162097" y="1587154"/>
            <a:ext cx="3450971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7F7F01F-FDD7-45FE-3AB4-9E9FC246625F}"/>
              </a:ext>
            </a:extLst>
          </p:cNvPr>
          <p:cNvSpPr/>
          <p:nvPr/>
        </p:nvSpPr>
        <p:spPr>
          <a:xfrm>
            <a:off x="10207831" y="1637374"/>
            <a:ext cx="1430383" cy="4094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E74BC22-B977-1CF6-5BF9-391187DD4A0B}"/>
              </a:ext>
            </a:extLst>
          </p:cNvPr>
          <p:cNvSpPr/>
          <p:nvPr/>
        </p:nvSpPr>
        <p:spPr>
          <a:xfrm>
            <a:off x="2364377" y="2592977"/>
            <a:ext cx="8255726" cy="2370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34BAAF3-D9CA-AFB0-33FE-1D959FD61EFB}"/>
              </a:ext>
            </a:extLst>
          </p:cNvPr>
          <p:cNvSpPr/>
          <p:nvPr/>
        </p:nvSpPr>
        <p:spPr>
          <a:xfrm rot="12828355">
            <a:off x="3720632" y="2100209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0DC6718-45D6-8FEB-D633-93579ED30F81}"/>
              </a:ext>
            </a:extLst>
          </p:cNvPr>
          <p:cNvSpPr/>
          <p:nvPr/>
        </p:nvSpPr>
        <p:spPr>
          <a:xfrm rot="19580952">
            <a:off x="9328906" y="2186518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4A22-9B3A-66B7-3E84-DCD1771C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Gaussian Weight Tensor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5A5AD3-0008-CAD6-6DBF-7542C73B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48" y="2889514"/>
            <a:ext cx="7772400" cy="615968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5A87455-B87E-6137-77F7-F161A88F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346" y="3990439"/>
            <a:ext cx="2184400" cy="4064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4D8867A-EA9B-BA9E-B6C1-D135DD54525B}"/>
              </a:ext>
            </a:extLst>
          </p:cNvPr>
          <p:cNvSpPr/>
          <p:nvPr/>
        </p:nvSpPr>
        <p:spPr>
          <a:xfrm>
            <a:off x="2517569" y="2808382"/>
            <a:ext cx="7926779" cy="7601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4B06F66E-8A5C-D8CE-0B53-CE4ACB88F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813" y="3649667"/>
            <a:ext cx="1384300" cy="1130300"/>
          </a:xfrm>
          <a:prstGeom prst="rect">
            <a:avLst/>
          </a:prstGeom>
        </p:spPr>
      </p:pic>
      <p:pic>
        <p:nvPicPr>
          <p:cNvPr id="16" name="Picture 15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91EFFFEF-A667-768D-B6E6-53B2D1C0D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978" y="3718390"/>
            <a:ext cx="1460500" cy="11303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C92FD7F-3269-CC1F-D97C-E33E8C017D12}"/>
              </a:ext>
            </a:extLst>
          </p:cNvPr>
          <p:cNvSpPr/>
          <p:nvPr/>
        </p:nvSpPr>
        <p:spPr>
          <a:xfrm>
            <a:off x="3361488" y="3696620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B07C4D-9E0D-8471-3320-05BFB53965D8}"/>
              </a:ext>
            </a:extLst>
          </p:cNvPr>
          <p:cNvSpPr/>
          <p:nvPr/>
        </p:nvSpPr>
        <p:spPr>
          <a:xfrm>
            <a:off x="7747978" y="3768352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C02041-BC76-237F-FE26-D6C8C2B2A6DA}"/>
              </a:ext>
            </a:extLst>
          </p:cNvPr>
          <p:cNvSpPr/>
          <p:nvPr/>
        </p:nvSpPr>
        <p:spPr>
          <a:xfrm>
            <a:off x="5118265" y="3871356"/>
            <a:ext cx="2236481" cy="5878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2618-B6FA-3BBC-FE19-D3A48F3FBB45}"/>
              </a:ext>
            </a:extLst>
          </p:cNvPr>
          <p:cNvSpPr txBox="1"/>
          <p:nvPr/>
        </p:nvSpPr>
        <p:spPr>
          <a:xfrm>
            <a:off x="162098" y="1587154"/>
            <a:ext cx="347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Exploit multiplicities of eigenvalues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EC35F-2433-BB2E-571A-61D0D3C8ADBF}"/>
              </a:ext>
            </a:extLst>
          </p:cNvPr>
          <p:cNvSpPr txBox="1"/>
          <p:nvPr/>
        </p:nvSpPr>
        <p:spPr>
          <a:xfrm>
            <a:off x="10232769" y="1657433"/>
            <a:ext cx="229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Bethe Ansatz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E7CE2-ADA4-5CF6-7422-A22416A72022}"/>
              </a:ext>
            </a:extLst>
          </p:cNvPr>
          <p:cNvSpPr txBox="1"/>
          <p:nvPr/>
        </p:nvSpPr>
        <p:spPr>
          <a:xfrm>
            <a:off x="583375" y="5962145"/>
            <a:ext cx="840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DMRG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6C39730-FF28-EB16-701F-121AE40D0EEE}"/>
              </a:ext>
            </a:extLst>
          </p:cNvPr>
          <p:cNvSpPr/>
          <p:nvPr/>
        </p:nvSpPr>
        <p:spPr>
          <a:xfrm>
            <a:off x="162097" y="1587154"/>
            <a:ext cx="3450971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2416B05-F3E1-2FD8-F5C2-39CEF0C65DCF}"/>
              </a:ext>
            </a:extLst>
          </p:cNvPr>
          <p:cNvSpPr/>
          <p:nvPr/>
        </p:nvSpPr>
        <p:spPr>
          <a:xfrm>
            <a:off x="583375" y="5892077"/>
            <a:ext cx="777240" cy="5094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7F7F01F-FDD7-45FE-3AB4-9E9FC246625F}"/>
              </a:ext>
            </a:extLst>
          </p:cNvPr>
          <p:cNvSpPr/>
          <p:nvPr/>
        </p:nvSpPr>
        <p:spPr>
          <a:xfrm>
            <a:off x="10207831" y="1637374"/>
            <a:ext cx="1430383" cy="4094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E74BC22-B977-1CF6-5BF9-391187DD4A0B}"/>
              </a:ext>
            </a:extLst>
          </p:cNvPr>
          <p:cNvSpPr/>
          <p:nvPr/>
        </p:nvSpPr>
        <p:spPr>
          <a:xfrm>
            <a:off x="2364377" y="2592977"/>
            <a:ext cx="8255726" cy="2370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34BAAF3-D9CA-AFB0-33FE-1D959FD61EFB}"/>
              </a:ext>
            </a:extLst>
          </p:cNvPr>
          <p:cNvSpPr/>
          <p:nvPr/>
        </p:nvSpPr>
        <p:spPr>
          <a:xfrm rot="12828355">
            <a:off x="3720632" y="2100209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0DC6718-45D6-8FEB-D633-93579ED30F81}"/>
              </a:ext>
            </a:extLst>
          </p:cNvPr>
          <p:cNvSpPr/>
          <p:nvPr/>
        </p:nvSpPr>
        <p:spPr>
          <a:xfrm rot="19580952">
            <a:off x="9328906" y="2186518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991C58E-6745-63BD-4E0C-AFDD216BDDCC}"/>
              </a:ext>
            </a:extLst>
          </p:cNvPr>
          <p:cNvSpPr/>
          <p:nvPr/>
        </p:nvSpPr>
        <p:spPr>
          <a:xfrm rot="8014987">
            <a:off x="1439742" y="5334936"/>
            <a:ext cx="1059548" cy="81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7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4A22-9B3A-66B7-3E84-DCD1771C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Gaussian Weight Tensor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5A5AD3-0008-CAD6-6DBF-7542C73B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48" y="2889514"/>
            <a:ext cx="7772400" cy="615968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5A87455-B87E-6137-77F7-F161A88F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346" y="3990439"/>
            <a:ext cx="2184400" cy="4064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4D8867A-EA9B-BA9E-B6C1-D135DD54525B}"/>
              </a:ext>
            </a:extLst>
          </p:cNvPr>
          <p:cNvSpPr/>
          <p:nvPr/>
        </p:nvSpPr>
        <p:spPr>
          <a:xfrm>
            <a:off x="2517569" y="2808382"/>
            <a:ext cx="7926779" cy="7601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4B06F66E-8A5C-D8CE-0B53-CE4ACB88F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813" y="3649667"/>
            <a:ext cx="1384300" cy="1130300"/>
          </a:xfrm>
          <a:prstGeom prst="rect">
            <a:avLst/>
          </a:prstGeom>
        </p:spPr>
      </p:pic>
      <p:pic>
        <p:nvPicPr>
          <p:cNvPr id="16" name="Picture 15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91EFFFEF-A667-768D-B6E6-53B2D1C0D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978" y="3718390"/>
            <a:ext cx="1460500" cy="11303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C92FD7F-3269-CC1F-D97C-E33E8C017D12}"/>
              </a:ext>
            </a:extLst>
          </p:cNvPr>
          <p:cNvSpPr/>
          <p:nvPr/>
        </p:nvSpPr>
        <p:spPr>
          <a:xfrm>
            <a:off x="3361488" y="3696620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B07C4D-9E0D-8471-3320-05BFB53965D8}"/>
              </a:ext>
            </a:extLst>
          </p:cNvPr>
          <p:cNvSpPr/>
          <p:nvPr/>
        </p:nvSpPr>
        <p:spPr>
          <a:xfrm>
            <a:off x="7747978" y="3768352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C02041-BC76-237F-FE26-D6C8C2B2A6DA}"/>
              </a:ext>
            </a:extLst>
          </p:cNvPr>
          <p:cNvSpPr/>
          <p:nvPr/>
        </p:nvSpPr>
        <p:spPr>
          <a:xfrm>
            <a:off x="5118265" y="3871356"/>
            <a:ext cx="2236481" cy="5878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2618-B6FA-3BBC-FE19-D3A48F3FBB45}"/>
              </a:ext>
            </a:extLst>
          </p:cNvPr>
          <p:cNvSpPr txBox="1"/>
          <p:nvPr/>
        </p:nvSpPr>
        <p:spPr>
          <a:xfrm>
            <a:off x="162098" y="1587154"/>
            <a:ext cx="347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Exploit multiplicities of eigenvalues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EC35F-2433-BB2E-571A-61D0D3C8ADBF}"/>
              </a:ext>
            </a:extLst>
          </p:cNvPr>
          <p:cNvSpPr txBox="1"/>
          <p:nvPr/>
        </p:nvSpPr>
        <p:spPr>
          <a:xfrm>
            <a:off x="10232769" y="1657433"/>
            <a:ext cx="229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Bethe Ansatz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E7CE2-ADA4-5CF6-7422-A22416A72022}"/>
              </a:ext>
            </a:extLst>
          </p:cNvPr>
          <p:cNvSpPr txBox="1"/>
          <p:nvPr/>
        </p:nvSpPr>
        <p:spPr>
          <a:xfrm>
            <a:off x="583375" y="5962145"/>
            <a:ext cx="840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DMRG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00B60-0BD4-1500-3488-8A5E21F0D19A}"/>
              </a:ext>
            </a:extLst>
          </p:cNvPr>
          <p:cNvSpPr txBox="1"/>
          <p:nvPr/>
        </p:nvSpPr>
        <p:spPr>
          <a:xfrm>
            <a:off x="5755974" y="5962145"/>
            <a:ext cx="1102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Tensor Trains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6C39730-FF28-EB16-701F-121AE40D0EEE}"/>
              </a:ext>
            </a:extLst>
          </p:cNvPr>
          <p:cNvSpPr/>
          <p:nvPr/>
        </p:nvSpPr>
        <p:spPr>
          <a:xfrm>
            <a:off x="162097" y="1587154"/>
            <a:ext cx="3450971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2416B05-F3E1-2FD8-F5C2-39CEF0C65DCF}"/>
              </a:ext>
            </a:extLst>
          </p:cNvPr>
          <p:cNvSpPr/>
          <p:nvPr/>
        </p:nvSpPr>
        <p:spPr>
          <a:xfrm>
            <a:off x="583375" y="5892077"/>
            <a:ext cx="777240" cy="5094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7F7F01F-FDD7-45FE-3AB4-9E9FC246625F}"/>
              </a:ext>
            </a:extLst>
          </p:cNvPr>
          <p:cNvSpPr/>
          <p:nvPr/>
        </p:nvSpPr>
        <p:spPr>
          <a:xfrm>
            <a:off x="10207831" y="1637374"/>
            <a:ext cx="1430383" cy="4094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D3445FE-9C1D-5FBE-0168-2A90F41CDE43}"/>
              </a:ext>
            </a:extLst>
          </p:cNvPr>
          <p:cNvSpPr/>
          <p:nvPr/>
        </p:nvSpPr>
        <p:spPr>
          <a:xfrm>
            <a:off x="5755499" y="5962146"/>
            <a:ext cx="764474" cy="6463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E74BC22-B977-1CF6-5BF9-391187DD4A0B}"/>
              </a:ext>
            </a:extLst>
          </p:cNvPr>
          <p:cNvSpPr/>
          <p:nvPr/>
        </p:nvSpPr>
        <p:spPr>
          <a:xfrm>
            <a:off x="2364377" y="2592977"/>
            <a:ext cx="8255726" cy="2370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34BAAF3-D9CA-AFB0-33FE-1D959FD61EFB}"/>
              </a:ext>
            </a:extLst>
          </p:cNvPr>
          <p:cNvSpPr/>
          <p:nvPr/>
        </p:nvSpPr>
        <p:spPr>
          <a:xfrm rot="12828355">
            <a:off x="3720632" y="2100209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0DC6718-45D6-8FEB-D633-93579ED30F81}"/>
              </a:ext>
            </a:extLst>
          </p:cNvPr>
          <p:cNvSpPr/>
          <p:nvPr/>
        </p:nvSpPr>
        <p:spPr>
          <a:xfrm rot="19580952">
            <a:off x="9328906" y="2186518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991C58E-6745-63BD-4E0C-AFDD216BDDCC}"/>
              </a:ext>
            </a:extLst>
          </p:cNvPr>
          <p:cNvSpPr/>
          <p:nvPr/>
        </p:nvSpPr>
        <p:spPr>
          <a:xfrm rot="8014987">
            <a:off x="1439742" y="5334936"/>
            <a:ext cx="1059548" cy="81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B7896CEA-A5E4-2F51-C47C-375ED8511DC6}"/>
              </a:ext>
            </a:extLst>
          </p:cNvPr>
          <p:cNvSpPr/>
          <p:nvPr/>
        </p:nvSpPr>
        <p:spPr>
          <a:xfrm rot="5400000">
            <a:off x="5666051" y="5408418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0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4A22-9B3A-66B7-3E84-DCD1771C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Gaussian Weight Tensor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5A5AD3-0008-CAD6-6DBF-7542C73B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48" y="2889514"/>
            <a:ext cx="7772400" cy="615968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5A87455-B87E-6137-77F7-F161A88F4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346" y="3990439"/>
            <a:ext cx="2184400" cy="4064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4D8867A-EA9B-BA9E-B6C1-D135DD54525B}"/>
              </a:ext>
            </a:extLst>
          </p:cNvPr>
          <p:cNvSpPr/>
          <p:nvPr/>
        </p:nvSpPr>
        <p:spPr>
          <a:xfrm>
            <a:off x="2517569" y="2808382"/>
            <a:ext cx="7926779" cy="7601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4B06F66E-8A5C-D8CE-0B53-CE4ACB88F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813" y="3649667"/>
            <a:ext cx="1384300" cy="1130300"/>
          </a:xfrm>
          <a:prstGeom prst="rect">
            <a:avLst/>
          </a:prstGeom>
        </p:spPr>
      </p:pic>
      <p:pic>
        <p:nvPicPr>
          <p:cNvPr id="16" name="Picture 15" descr="A black and white math equations&#10;&#10;Description automatically generated with medium confidence">
            <a:extLst>
              <a:ext uri="{FF2B5EF4-FFF2-40B4-BE49-F238E27FC236}">
                <a16:creationId xmlns:a16="http://schemas.microsoft.com/office/drawing/2014/main" id="{91EFFFEF-A667-768D-B6E6-53B2D1C0D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978" y="3718390"/>
            <a:ext cx="1460500" cy="11303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C92FD7F-3269-CC1F-D97C-E33E8C017D12}"/>
              </a:ext>
            </a:extLst>
          </p:cNvPr>
          <p:cNvSpPr/>
          <p:nvPr/>
        </p:nvSpPr>
        <p:spPr>
          <a:xfrm>
            <a:off x="3361488" y="3696620"/>
            <a:ext cx="1415626" cy="113029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B07C4D-9E0D-8471-3320-05BFB53965D8}"/>
              </a:ext>
            </a:extLst>
          </p:cNvPr>
          <p:cNvSpPr/>
          <p:nvPr/>
        </p:nvSpPr>
        <p:spPr>
          <a:xfrm>
            <a:off x="7747978" y="3768352"/>
            <a:ext cx="1426204" cy="10803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C02041-BC76-237F-FE26-D6C8C2B2A6DA}"/>
              </a:ext>
            </a:extLst>
          </p:cNvPr>
          <p:cNvSpPr/>
          <p:nvPr/>
        </p:nvSpPr>
        <p:spPr>
          <a:xfrm>
            <a:off x="5118265" y="3871356"/>
            <a:ext cx="2236481" cy="5878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2618-B6FA-3BBC-FE19-D3A48F3FBB45}"/>
              </a:ext>
            </a:extLst>
          </p:cNvPr>
          <p:cNvSpPr txBox="1"/>
          <p:nvPr/>
        </p:nvSpPr>
        <p:spPr>
          <a:xfrm>
            <a:off x="162098" y="1587154"/>
            <a:ext cx="347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Exploit multiplicities of eigenvalues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0EC35F-2433-BB2E-571A-61D0D3C8ADBF}"/>
              </a:ext>
            </a:extLst>
          </p:cNvPr>
          <p:cNvSpPr txBox="1"/>
          <p:nvPr/>
        </p:nvSpPr>
        <p:spPr>
          <a:xfrm>
            <a:off x="10232769" y="1657433"/>
            <a:ext cx="229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Bethe Ansatz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E7CE2-ADA4-5CF6-7422-A22416A72022}"/>
              </a:ext>
            </a:extLst>
          </p:cNvPr>
          <p:cNvSpPr txBox="1"/>
          <p:nvPr/>
        </p:nvSpPr>
        <p:spPr>
          <a:xfrm>
            <a:off x="583375" y="5962145"/>
            <a:ext cx="840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DMRG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00B60-0BD4-1500-3488-8A5E21F0D19A}"/>
              </a:ext>
            </a:extLst>
          </p:cNvPr>
          <p:cNvSpPr txBox="1"/>
          <p:nvPr/>
        </p:nvSpPr>
        <p:spPr>
          <a:xfrm>
            <a:off x="5755974" y="5962145"/>
            <a:ext cx="1102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Tensor Trains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7A8C48-CB9E-587C-DAAE-DAB638125893}"/>
              </a:ext>
            </a:extLst>
          </p:cNvPr>
          <p:cNvSpPr txBox="1"/>
          <p:nvPr/>
        </p:nvSpPr>
        <p:spPr>
          <a:xfrm>
            <a:off x="9373787" y="5823644"/>
            <a:ext cx="2577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global </a:t>
            </a:r>
            <a:r>
              <a:rPr lang="en-US" dirty="0" err="1"/>
              <a:t>eigenkets</a:t>
            </a:r>
            <a:r>
              <a:rPr lang="en-US" dirty="0"/>
              <a:t> to find local correlations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6C39730-FF28-EB16-701F-121AE40D0EEE}"/>
              </a:ext>
            </a:extLst>
          </p:cNvPr>
          <p:cNvSpPr/>
          <p:nvPr/>
        </p:nvSpPr>
        <p:spPr>
          <a:xfrm>
            <a:off x="162097" y="1587154"/>
            <a:ext cx="3450971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2416B05-F3E1-2FD8-F5C2-39CEF0C65DCF}"/>
              </a:ext>
            </a:extLst>
          </p:cNvPr>
          <p:cNvSpPr/>
          <p:nvPr/>
        </p:nvSpPr>
        <p:spPr>
          <a:xfrm>
            <a:off x="583375" y="5892077"/>
            <a:ext cx="777240" cy="5094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7F7F01F-FDD7-45FE-3AB4-9E9FC246625F}"/>
              </a:ext>
            </a:extLst>
          </p:cNvPr>
          <p:cNvSpPr/>
          <p:nvPr/>
        </p:nvSpPr>
        <p:spPr>
          <a:xfrm>
            <a:off x="10207831" y="1637374"/>
            <a:ext cx="1430383" cy="4094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D3445FE-9C1D-5FBE-0168-2A90F41CDE43}"/>
              </a:ext>
            </a:extLst>
          </p:cNvPr>
          <p:cNvSpPr/>
          <p:nvPr/>
        </p:nvSpPr>
        <p:spPr>
          <a:xfrm>
            <a:off x="5755499" y="5962146"/>
            <a:ext cx="764474" cy="6463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FFD588E-7F3A-F448-97E3-D872836CFE8F}"/>
              </a:ext>
            </a:extLst>
          </p:cNvPr>
          <p:cNvSpPr/>
          <p:nvPr/>
        </p:nvSpPr>
        <p:spPr>
          <a:xfrm>
            <a:off x="9373787" y="5823644"/>
            <a:ext cx="2492631" cy="6415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E74BC22-B977-1CF6-5BF9-391187DD4A0B}"/>
              </a:ext>
            </a:extLst>
          </p:cNvPr>
          <p:cNvSpPr/>
          <p:nvPr/>
        </p:nvSpPr>
        <p:spPr>
          <a:xfrm>
            <a:off x="2364377" y="2592977"/>
            <a:ext cx="8255726" cy="2370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34BAAF3-D9CA-AFB0-33FE-1D959FD61EFB}"/>
              </a:ext>
            </a:extLst>
          </p:cNvPr>
          <p:cNvSpPr/>
          <p:nvPr/>
        </p:nvSpPr>
        <p:spPr>
          <a:xfrm rot="12828355">
            <a:off x="3720632" y="2100209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0DC6718-45D6-8FEB-D633-93579ED30F81}"/>
              </a:ext>
            </a:extLst>
          </p:cNvPr>
          <p:cNvSpPr/>
          <p:nvPr/>
        </p:nvSpPr>
        <p:spPr>
          <a:xfrm rot="19580952">
            <a:off x="9328906" y="2186518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991C58E-6745-63BD-4E0C-AFDD216BDDCC}"/>
              </a:ext>
            </a:extLst>
          </p:cNvPr>
          <p:cNvSpPr/>
          <p:nvPr/>
        </p:nvSpPr>
        <p:spPr>
          <a:xfrm rot="8014987">
            <a:off x="1439742" y="5334936"/>
            <a:ext cx="1059548" cy="81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B7896CEA-A5E4-2F51-C47C-375ED8511DC6}"/>
              </a:ext>
            </a:extLst>
          </p:cNvPr>
          <p:cNvSpPr/>
          <p:nvPr/>
        </p:nvSpPr>
        <p:spPr>
          <a:xfrm rot="5400000">
            <a:off x="5666051" y="5408418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88242529-25EF-23F5-D5E7-BC670074F0E8}"/>
              </a:ext>
            </a:extLst>
          </p:cNvPr>
          <p:cNvSpPr/>
          <p:nvPr/>
        </p:nvSpPr>
        <p:spPr>
          <a:xfrm rot="2726733">
            <a:off x="9665487" y="5319240"/>
            <a:ext cx="859898" cy="98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07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B7E8-68CB-8695-D319-86B68684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054C-3A2C-6907-28A1-C3118A40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4C5B-0684-B384-954D-AA062CBB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F494-44F0-7F47-3244-A6163545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5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</p:spTree>
    <p:extLst>
      <p:ext uri="{BB962C8B-B14F-4D97-AF65-F5344CB8AC3E}">
        <p14:creationId xmlns:p14="http://schemas.microsoft.com/office/powerpoint/2010/main" val="19298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BD62-1B09-4EA9-7742-66D052AD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A585-1273-CB8D-B5F7-CEE71362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8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84663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054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81610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283897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CD14-2C73-C775-0A17-051774F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22" y="-17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Schema for VTA when N = 4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3228FE5-BA9D-2808-F5A9-75A3819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89" y="3620627"/>
            <a:ext cx="723900" cy="558800"/>
          </a:xfrm>
        </p:spPr>
      </p:pic>
      <p:pic>
        <p:nvPicPr>
          <p:cNvPr id="11" name="Picture 1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13847E4-7071-5DA2-5E2B-DF6A6D95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0" y="4159562"/>
            <a:ext cx="774700" cy="317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40D7D-03E5-13F4-4EFC-1995C7AC8A91}"/>
              </a:ext>
            </a:extLst>
          </p:cNvPr>
          <p:cNvSpPr txBox="1"/>
          <p:nvPr/>
        </p:nvSpPr>
        <p:spPr>
          <a:xfrm>
            <a:off x="288709" y="3045510"/>
            <a:ext cx="141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Hamiltonians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2C1431F-E935-56EE-3A34-1E1009F074B0}"/>
              </a:ext>
            </a:extLst>
          </p:cNvPr>
          <p:cNvSpPr/>
          <p:nvPr/>
        </p:nvSpPr>
        <p:spPr>
          <a:xfrm>
            <a:off x="478473" y="3588310"/>
            <a:ext cx="884712" cy="9491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76A12C9-0140-4157-52DC-9774A7E6DC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4" t="12033" r="12159" b="13380"/>
          <a:stretch/>
        </p:blipFill>
        <p:spPr>
          <a:xfrm>
            <a:off x="815910" y="2056325"/>
            <a:ext cx="2427851" cy="90498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4821A96-610B-6C6E-94BB-7B4206605FBA}"/>
              </a:ext>
            </a:extLst>
          </p:cNvPr>
          <p:cNvSpPr txBox="1"/>
          <p:nvPr/>
        </p:nvSpPr>
        <p:spPr>
          <a:xfrm>
            <a:off x="815910" y="1716455"/>
            <a:ext cx="2544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4-site Spin Chain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02CCF-BC98-60A0-8602-8D076FE98445}"/>
              </a:ext>
            </a:extLst>
          </p:cNvPr>
          <p:cNvSpPr txBox="1"/>
          <p:nvPr/>
        </p:nvSpPr>
        <p:spPr>
          <a:xfrm>
            <a:off x="214601" y="1059638"/>
            <a:ext cx="363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418904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13030</TotalTime>
  <Words>698</Words>
  <Application>Microsoft Macintosh PowerPoint</Application>
  <PresentationFormat>Widescreen</PresentationFormat>
  <Paragraphs>253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2/29 Boson Gang Meeting  </vt:lpstr>
      <vt:lpstr>2/29 Boson Gang Meeting  Leap Day Edition</vt:lpstr>
      <vt:lpstr>2/29 Boson Gang Meeting  Leap Day Edition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Schema for VTA when N = 4</vt:lpstr>
      <vt:lpstr>Gaussian Weight Tensor</vt:lpstr>
      <vt:lpstr>Gaussian Weight Tensor</vt:lpstr>
      <vt:lpstr>Gaussian Weight Tensor</vt:lpstr>
      <vt:lpstr>Gaussian Weight Tensor</vt:lpstr>
      <vt:lpstr>Gaussian Weight Tensor</vt:lpstr>
      <vt:lpstr>Gaussian Weight Tensor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Boson Gang Meeting</dc:title>
  <dc:creator>Bell, Luke</dc:creator>
  <cp:lastModifiedBy>Bell, Luke</cp:lastModifiedBy>
  <cp:revision>4</cp:revision>
  <dcterms:created xsi:type="dcterms:W3CDTF">2024-01-26T18:49:21Z</dcterms:created>
  <dcterms:modified xsi:type="dcterms:W3CDTF">2024-03-05T14:23:25Z</dcterms:modified>
</cp:coreProperties>
</file>