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31"/>
  </p:notesMasterIdLst>
  <p:sldIdLst>
    <p:sldId id="273" r:id="rId2"/>
    <p:sldId id="272" r:id="rId3"/>
    <p:sldId id="266" r:id="rId4"/>
    <p:sldId id="274" r:id="rId5"/>
    <p:sldId id="278" r:id="rId6"/>
    <p:sldId id="279" r:id="rId7"/>
    <p:sldId id="280" r:id="rId8"/>
    <p:sldId id="282" r:id="rId9"/>
    <p:sldId id="283" r:id="rId10"/>
    <p:sldId id="281" r:id="rId11"/>
    <p:sldId id="284" r:id="rId12"/>
    <p:sldId id="285" r:id="rId13"/>
    <p:sldId id="286" r:id="rId14"/>
    <p:sldId id="294" r:id="rId15"/>
    <p:sldId id="287" r:id="rId16"/>
    <p:sldId id="290" r:id="rId17"/>
    <p:sldId id="293" r:id="rId18"/>
    <p:sldId id="264" r:id="rId19"/>
    <p:sldId id="295" r:id="rId20"/>
    <p:sldId id="297" r:id="rId21"/>
    <p:sldId id="298" r:id="rId22"/>
    <p:sldId id="299" r:id="rId23"/>
    <p:sldId id="304" r:id="rId24"/>
    <p:sldId id="300" r:id="rId25"/>
    <p:sldId id="301" r:id="rId26"/>
    <p:sldId id="302" r:id="rId27"/>
    <p:sldId id="303" r:id="rId28"/>
    <p:sldId id="258" r:id="rId29"/>
    <p:sldId id="2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94"/>
  </p:normalViewPr>
  <p:slideViewPr>
    <p:cSldViewPr snapToGrid="0">
      <p:cViewPr>
        <p:scale>
          <a:sx n="101" d="100"/>
          <a:sy n="101" d="100"/>
        </p:scale>
        <p:origin x="15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0230-D8A1-9247-910D-812D1F0F56F8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6C63A-486F-CE41-8752-E60D45539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0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6C63A-486F-CE41-8752-E60D45539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32A3-C6FF-D696-7490-CCDEB5CEE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E9B5-F3D2-AEA2-62EC-48C0F299F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3FC3-A360-CA18-2409-8B2A858E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CA1EC-4790-0F15-8479-BA31C759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D462-0C7C-7ADB-311E-9A37789B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9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96E5-379D-2F45-4B40-78FA526B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A8FC8-A8ED-B4DB-55E3-E5A760EE7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EEFFE-5230-F09F-9E6B-A7771F50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3571-DA21-0769-17B9-1DC1C9E4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1BA30-89AE-71BE-6043-799BEB14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6E640-C653-90D8-6C4F-21F1C0C0E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BAC24-BBA9-0F72-E79F-F94791A0B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8E6F-1755-1812-95A0-A1AAB48E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A139B-E379-8049-1C81-5836F95C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EA41-EFE4-5491-AB78-BA5352A1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7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56DA-459B-B5B0-3936-7520C303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79C7-29EA-ADF4-A6DD-4DF2826D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BE1FF-429F-F6BE-8AC4-2E4B70C0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38C7-73C8-BB8C-5096-DF11DFF6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A79BF-B74B-F1CA-A162-76594ECF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3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4EB2-0260-1B92-E295-F82D978F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D41A-1D7B-4123-999F-D173C3B7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0513-0F5F-9BC9-F40B-83CFEE51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BD17C-F2DB-F334-8339-50A4576A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F1D3-72C2-46EC-C6EC-622E3B47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7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73E9-7047-7137-91CA-B1EF79C5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0CE16-DE8E-588E-2C4F-2FE3742FB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9122D-7C39-5042-D7EF-5C26B0EE5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6B2F6-94F2-24BA-7C0B-6FFB6C9B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7EA17-5E1D-5442-469B-B4864CDB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3EBE9-5F0D-8DA1-75AF-E8DF5729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990E-C7EA-F592-B55F-54E96FDE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D539E-6F78-AF79-AD19-802E07B2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35DBF-9398-A129-73EA-183BA61E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78F07-32D1-C409-16C3-5B16E92C1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A0F18-DF90-B627-4597-1174F584E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5BD67-493B-263D-1F18-4F6D26DA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B3E5F-3F96-27B9-AC3E-8656DFE4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2F481-940E-EDF3-3BEB-3DD45449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C6F5-9356-7566-6483-90498E21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D5E16-524B-36CB-38C4-1440051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5C39C-CDD6-E8A6-1289-F8B37316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9CE8D-F802-E339-97D9-D39BEC7A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6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D45BB-140F-4289-77DD-32582AD9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CD68B-291B-AB4C-1C02-C995C6AD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998CE-B6D1-1270-6FAD-DBBFD16C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3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C3FE-C8F9-0FBA-A190-51C8CC6F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44F2-42EE-E166-A15C-71E9C3746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3EBA6-6356-EBD2-7F2A-E25F948B0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9EF52-7787-0902-4A9A-AE22D17F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578C5-F371-9076-A38C-E56C0D96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42D4A-B79A-F2C6-EB9A-F0819BE9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6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B889-6DB3-C064-F55A-5F254E1E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D08E1-61A1-487E-28FD-A200C8B2C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B6C05-E7AF-E1D6-22D0-B43C70241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33B4A-DEFF-E862-5ECF-367009B2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1674-E7B7-F442-8F64-D3EE4BDA08E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CE7C1-7604-0CE4-2D62-6E6415DD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03A28-FBCC-B37B-527A-ECAE8E59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74139-7B2C-6D4A-CF3E-5273AC17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DE8F-C89C-BD14-2863-7FA0B12FD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0E3EC-945E-3849-7532-FD7BE0A7E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1674-E7B7-F442-8F64-D3EE4BDA08E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83BF-574E-09EA-367D-DFB1F017C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9774-0DAB-1B3C-B5ED-08263B2C9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B495C-8BBF-C241-B81D-3D144104F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543-9200-3AF3-53B4-A6FC3406C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8826"/>
            <a:ext cx="892897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1F60"/>
                </a:solidFill>
              </a:rPr>
              <a:t>1/31 Boson Gang Meeting </a:t>
            </a:r>
            <a:br>
              <a:rPr lang="en-US" dirty="0">
                <a:solidFill>
                  <a:srgbClr val="001F60"/>
                </a:solidFill>
              </a:rPr>
            </a:br>
            <a:endParaRPr lang="en-US" dirty="0">
              <a:solidFill>
                <a:srgbClr val="001F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D95B-5C29-C490-504D-AE2DAF733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36994"/>
            <a:ext cx="9144000" cy="1655762"/>
          </a:xfrm>
        </p:spPr>
        <p:txBody>
          <a:bodyPr>
            <a:noAutofit/>
          </a:bodyPr>
          <a:lstStyle/>
          <a:p>
            <a:r>
              <a:rPr lang="en-US" dirty="0"/>
              <a:t>Luke, Kevin, Yuan, Yan, Eugene, Steve</a:t>
            </a:r>
          </a:p>
        </p:txBody>
      </p:sp>
      <p:pic>
        <p:nvPicPr>
          <p:cNvPr id="5" name="Picture 4" descr="YaleClr.eps">
            <a:extLst>
              <a:ext uri="{FF2B5EF4-FFF2-40B4-BE49-F238E27FC236}">
                <a16:creationId xmlns:a16="http://schemas.microsoft.com/office/drawing/2014/main" id="{E66F44D6-FBDD-1E91-B394-3DA0BC0C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65" y="131701"/>
            <a:ext cx="1085219" cy="11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Download Massachusetts Institute of Technology (MIT) Logo in SVG Vector or  PNG File Format - Logo.wine">
            <a:extLst>
              <a:ext uri="{FF2B5EF4-FFF2-40B4-BE49-F238E27FC236}">
                <a16:creationId xmlns:a16="http://schemas.microsoft.com/office/drawing/2014/main" id="{819C3A49-E2C6-4437-AE64-6368942AC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93" y="-30765"/>
            <a:ext cx="2190781" cy="14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ak Ridge National Laboratory | Drupal.org">
            <a:extLst>
              <a:ext uri="{FF2B5EF4-FFF2-40B4-BE49-F238E27FC236}">
                <a16:creationId xmlns:a16="http://schemas.microsoft.com/office/drawing/2014/main" id="{CAE25CB1-22D2-2977-E567-D2BFD92D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" y="5130290"/>
            <a:ext cx="4181667" cy="211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2QA Quantum Thursday - Nathan Wiebe | Yale Quantum Institute">
            <a:extLst>
              <a:ext uri="{FF2B5EF4-FFF2-40B4-BE49-F238E27FC236}">
                <a16:creationId xmlns:a16="http://schemas.microsoft.com/office/drawing/2014/main" id="{E7BDDC85-C0C8-0FDD-9CD7-71E5D508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380" y="131701"/>
            <a:ext cx="3487239" cy="11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47392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95D8-04F9-FA91-0432-1CE373A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Trotter Error vs Vacuum Transition Amplitude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E79CF-F8F4-E5D9-3249-6B3A6A13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329" y="2465423"/>
            <a:ext cx="2082800" cy="495300"/>
          </a:xfrm>
        </p:spPr>
      </p:pic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3AD42785-ECEA-7002-5FF5-8A1261A8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" y="2346981"/>
            <a:ext cx="3670300" cy="812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D6E50E-85C6-64FB-2D8A-DB8D8F52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81" y="4249639"/>
            <a:ext cx="5549900" cy="1028700"/>
          </a:xfrm>
          <a:prstGeom prst="rect">
            <a:avLst/>
          </a:prstGeom>
        </p:spPr>
      </p:pic>
      <p:pic>
        <p:nvPicPr>
          <p:cNvPr id="23" name="Picture 22" descr="A group of symbols on a white background&#10;&#10;Description automatically generated">
            <a:extLst>
              <a:ext uri="{FF2B5EF4-FFF2-40B4-BE49-F238E27FC236}">
                <a16:creationId xmlns:a16="http://schemas.microsoft.com/office/drawing/2014/main" id="{E9844D7C-6C2A-D2CA-66F2-2CA66A4FF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950" y="6312658"/>
            <a:ext cx="3479800" cy="4572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620185E5-AAAC-45EC-AC64-49AC8061D3DD}"/>
              </a:ext>
            </a:extLst>
          </p:cNvPr>
          <p:cNvSpPr/>
          <p:nvPr/>
        </p:nvSpPr>
        <p:spPr>
          <a:xfrm>
            <a:off x="3127108" y="3184577"/>
            <a:ext cx="181484" cy="10154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46FBF01-F671-4195-C311-4FB5E0B7D5D5}"/>
              </a:ext>
            </a:extLst>
          </p:cNvPr>
          <p:cNvSpPr/>
          <p:nvPr/>
        </p:nvSpPr>
        <p:spPr>
          <a:xfrm>
            <a:off x="3127108" y="5286194"/>
            <a:ext cx="181484" cy="9529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180638E-F497-3C02-752C-0827B5E2A059}"/>
              </a:ext>
            </a:extLst>
          </p:cNvPr>
          <p:cNvSpPr/>
          <p:nvPr/>
        </p:nvSpPr>
        <p:spPr>
          <a:xfrm>
            <a:off x="134118" y="2412337"/>
            <a:ext cx="5799012" cy="730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338232-AA64-6D9B-300D-2DEF02462078}"/>
              </a:ext>
            </a:extLst>
          </p:cNvPr>
          <p:cNvSpPr/>
          <p:nvPr/>
        </p:nvSpPr>
        <p:spPr>
          <a:xfrm>
            <a:off x="134118" y="4274674"/>
            <a:ext cx="5600163" cy="966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571FF6E-CC79-5DDE-80D3-9104D939DAA2}"/>
              </a:ext>
            </a:extLst>
          </p:cNvPr>
          <p:cNvSpPr/>
          <p:nvPr/>
        </p:nvSpPr>
        <p:spPr>
          <a:xfrm>
            <a:off x="1371599" y="6312658"/>
            <a:ext cx="3692502" cy="4315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F0006860-F412-2270-C853-D71B7E9A4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100" y="1865843"/>
            <a:ext cx="3949700" cy="774700"/>
          </a:xfrm>
          <a:prstGeom prst="rect">
            <a:avLst/>
          </a:prstGeom>
        </p:spPr>
      </p:pic>
      <p:pic>
        <p:nvPicPr>
          <p:cNvPr id="39" name="Picture 38" descr="A black text with a x&#10;&#10;Description automatically generated">
            <a:extLst>
              <a:ext uri="{FF2B5EF4-FFF2-40B4-BE49-F238E27FC236}">
                <a16:creationId xmlns:a16="http://schemas.microsoft.com/office/drawing/2014/main" id="{25690BF3-565E-D031-495F-FB39D3013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289" y="2529836"/>
            <a:ext cx="2387600" cy="4953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315E75E-3DA7-A8ED-744E-E4E6D34D71D7}"/>
              </a:ext>
            </a:extLst>
          </p:cNvPr>
          <p:cNvSpPr txBox="1"/>
          <p:nvPr/>
        </p:nvSpPr>
        <p:spPr>
          <a:xfrm>
            <a:off x="134118" y="1203070"/>
            <a:ext cx="579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Algorithm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CBE4283-DE11-239C-15EE-9939D036CE6F}"/>
              </a:ext>
            </a:extLst>
          </p:cNvPr>
          <p:cNvSpPr/>
          <p:nvPr/>
        </p:nvSpPr>
        <p:spPr>
          <a:xfrm>
            <a:off x="40039" y="1779939"/>
            <a:ext cx="5995951" cy="50396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1D4C48-3472-90DD-9CAB-9E369FD716C2}"/>
              </a:ext>
            </a:extLst>
          </p:cNvPr>
          <p:cNvSpPr txBox="1"/>
          <p:nvPr/>
        </p:nvSpPr>
        <p:spPr>
          <a:xfrm>
            <a:off x="6330369" y="1314980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Trotter Error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8CBDFDA-6913-596C-0E61-0646FB01C40E}"/>
              </a:ext>
            </a:extLst>
          </p:cNvPr>
          <p:cNvSpPr/>
          <p:nvPr/>
        </p:nvSpPr>
        <p:spPr>
          <a:xfrm>
            <a:off x="7404100" y="1865843"/>
            <a:ext cx="4008450" cy="11635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8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95D8-04F9-FA91-0432-1CE373A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Trotter Error vs Vacuum Transition Amplitude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E79CF-F8F4-E5D9-3249-6B3A6A13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329" y="2465423"/>
            <a:ext cx="2082800" cy="495300"/>
          </a:xfrm>
        </p:spPr>
      </p:pic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3AD42785-ECEA-7002-5FF5-8A1261A8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" y="2346981"/>
            <a:ext cx="3670300" cy="812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D6E50E-85C6-64FB-2D8A-DB8D8F52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81" y="4249639"/>
            <a:ext cx="5549900" cy="1028700"/>
          </a:xfrm>
          <a:prstGeom prst="rect">
            <a:avLst/>
          </a:prstGeom>
        </p:spPr>
      </p:pic>
      <p:pic>
        <p:nvPicPr>
          <p:cNvPr id="23" name="Picture 22" descr="A group of symbols on a white background&#10;&#10;Description automatically generated">
            <a:extLst>
              <a:ext uri="{FF2B5EF4-FFF2-40B4-BE49-F238E27FC236}">
                <a16:creationId xmlns:a16="http://schemas.microsoft.com/office/drawing/2014/main" id="{E9844D7C-6C2A-D2CA-66F2-2CA66A4FF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950" y="6312658"/>
            <a:ext cx="3479800" cy="4572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620185E5-AAAC-45EC-AC64-49AC8061D3DD}"/>
              </a:ext>
            </a:extLst>
          </p:cNvPr>
          <p:cNvSpPr/>
          <p:nvPr/>
        </p:nvSpPr>
        <p:spPr>
          <a:xfrm>
            <a:off x="3127108" y="3184577"/>
            <a:ext cx="181484" cy="10154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46FBF01-F671-4195-C311-4FB5E0B7D5D5}"/>
              </a:ext>
            </a:extLst>
          </p:cNvPr>
          <p:cNvSpPr/>
          <p:nvPr/>
        </p:nvSpPr>
        <p:spPr>
          <a:xfrm>
            <a:off x="3127108" y="5286194"/>
            <a:ext cx="181484" cy="9529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180638E-F497-3C02-752C-0827B5E2A059}"/>
              </a:ext>
            </a:extLst>
          </p:cNvPr>
          <p:cNvSpPr/>
          <p:nvPr/>
        </p:nvSpPr>
        <p:spPr>
          <a:xfrm>
            <a:off x="134118" y="2412337"/>
            <a:ext cx="5799012" cy="730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338232-AA64-6D9B-300D-2DEF02462078}"/>
              </a:ext>
            </a:extLst>
          </p:cNvPr>
          <p:cNvSpPr/>
          <p:nvPr/>
        </p:nvSpPr>
        <p:spPr>
          <a:xfrm>
            <a:off x="134118" y="4274674"/>
            <a:ext cx="5600163" cy="966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571FF6E-CC79-5DDE-80D3-9104D939DAA2}"/>
              </a:ext>
            </a:extLst>
          </p:cNvPr>
          <p:cNvSpPr/>
          <p:nvPr/>
        </p:nvSpPr>
        <p:spPr>
          <a:xfrm>
            <a:off x="1371599" y="6312658"/>
            <a:ext cx="3692502" cy="4315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F0006860-F412-2270-C853-D71B7E9A4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100" y="1865843"/>
            <a:ext cx="3949700" cy="774700"/>
          </a:xfrm>
          <a:prstGeom prst="rect">
            <a:avLst/>
          </a:prstGeom>
        </p:spPr>
      </p:pic>
      <p:pic>
        <p:nvPicPr>
          <p:cNvPr id="39" name="Picture 38" descr="A black text with a x&#10;&#10;Description automatically generated">
            <a:extLst>
              <a:ext uri="{FF2B5EF4-FFF2-40B4-BE49-F238E27FC236}">
                <a16:creationId xmlns:a16="http://schemas.microsoft.com/office/drawing/2014/main" id="{25690BF3-565E-D031-495F-FB39D3013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289" y="2529836"/>
            <a:ext cx="2387600" cy="4953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315E75E-3DA7-A8ED-744E-E4E6D34D71D7}"/>
              </a:ext>
            </a:extLst>
          </p:cNvPr>
          <p:cNvSpPr txBox="1"/>
          <p:nvPr/>
        </p:nvSpPr>
        <p:spPr>
          <a:xfrm>
            <a:off x="134118" y="1203070"/>
            <a:ext cx="579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Algorithm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CBE4283-DE11-239C-15EE-9939D036CE6F}"/>
              </a:ext>
            </a:extLst>
          </p:cNvPr>
          <p:cNvSpPr/>
          <p:nvPr/>
        </p:nvSpPr>
        <p:spPr>
          <a:xfrm>
            <a:off x="40039" y="1779939"/>
            <a:ext cx="5995951" cy="50396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1D4C48-3472-90DD-9CAB-9E369FD716C2}"/>
              </a:ext>
            </a:extLst>
          </p:cNvPr>
          <p:cNvSpPr txBox="1"/>
          <p:nvPr/>
        </p:nvSpPr>
        <p:spPr>
          <a:xfrm>
            <a:off x="6330369" y="1314980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Trotter Error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8CBDFDA-6913-596C-0E61-0646FB01C40E}"/>
              </a:ext>
            </a:extLst>
          </p:cNvPr>
          <p:cNvSpPr/>
          <p:nvPr/>
        </p:nvSpPr>
        <p:spPr>
          <a:xfrm>
            <a:off x="7404100" y="1865843"/>
            <a:ext cx="4008450" cy="11635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A23E17-1F8D-15A7-5CC9-982E382D6137}"/>
              </a:ext>
            </a:extLst>
          </p:cNvPr>
          <p:cNvSpPr txBox="1"/>
          <p:nvPr/>
        </p:nvSpPr>
        <p:spPr>
          <a:xfrm>
            <a:off x="6631387" y="3315399"/>
            <a:ext cx="5553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Vacuum Transition Amplitude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7C78687-C00B-5660-8F02-440EF373A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5922" y="3951081"/>
            <a:ext cx="5201960" cy="1149907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44C31C6-39F8-FD91-8815-F963DF99A226}"/>
              </a:ext>
            </a:extLst>
          </p:cNvPr>
          <p:cNvSpPr/>
          <p:nvPr/>
        </p:nvSpPr>
        <p:spPr>
          <a:xfrm>
            <a:off x="8808953" y="4348635"/>
            <a:ext cx="3248929" cy="8027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95D8-04F9-FA91-0432-1CE373A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Trotter Error vs Vacuum Transition Amplitude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E79CF-F8F4-E5D9-3249-6B3A6A13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329" y="2465423"/>
            <a:ext cx="2082800" cy="495300"/>
          </a:xfrm>
        </p:spPr>
      </p:pic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3AD42785-ECEA-7002-5FF5-8A1261A8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" y="2346981"/>
            <a:ext cx="3670300" cy="812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D6E50E-85C6-64FB-2D8A-DB8D8F52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81" y="4249639"/>
            <a:ext cx="5549900" cy="1028700"/>
          </a:xfrm>
          <a:prstGeom prst="rect">
            <a:avLst/>
          </a:prstGeom>
        </p:spPr>
      </p:pic>
      <p:pic>
        <p:nvPicPr>
          <p:cNvPr id="23" name="Picture 22" descr="A group of symbols on a white background&#10;&#10;Description automatically generated">
            <a:extLst>
              <a:ext uri="{FF2B5EF4-FFF2-40B4-BE49-F238E27FC236}">
                <a16:creationId xmlns:a16="http://schemas.microsoft.com/office/drawing/2014/main" id="{E9844D7C-6C2A-D2CA-66F2-2CA66A4FF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950" y="6312658"/>
            <a:ext cx="3479800" cy="4572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620185E5-AAAC-45EC-AC64-49AC8061D3DD}"/>
              </a:ext>
            </a:extLst>
          </p:cNvPr>
          <p:cNvSpPr/>
          <p:nvPr/>
        </p:nvSpPr>
        <p:spPr>
          <a:xfrm>
            <a:off x="3127108" y="3184577"/>
            <a:ext cx="181484" cy="10154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46FBF01-F671-4195-C311-4FB5E0B7D5D5}"/>
              </a:ext>
            </a:extLst>
          </p:cNvPr>
          <p:cNvSpPr/>
          <p:nvPr/>
        </p:nvSpPr>
        <p:spPr>
          <a:xfrm>
            <a:off x="3127108" y="5286194"/>
            <a:ext cx="181484" cy="9529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180638E-F497-3C02-752C-0827B5E2A059}"/>
              </a:ext>
            </a:extLst>
          </p:cNvPr>
          <p:cNvSpPr/>
          <p:nvPr/>
        </p:nvSpPr>
        <p:spPr>
          <a:xfrm>
            <a:off x="134118" y="2412337"/>
            <a:ext cx="5799012" cy="730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338232-AA64-6D9B-300D-2DEF02462078}"/>
              </a:ext>
            </a:extLst>
          </p:cNvPr>
          <p:cNvSpPr/>
          <p:nvPr/>
        </p:nvSpPr>
        <p:spPr>
          <a:xfrm>
            <a:off x="134118" y="4274674"/>
            <a:ext cx="5600163" cy="966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571FF6E-CC79-5DDE-80D3-9104D939DAA2}"/>
              </a:ext>
            </a:extLst>
          </p:cNvPr>
          <p:cNvSpPr/>
          <p:nvPr/>
        </p:nvSpPr>
        <p:spPr>
          <a:xfrm>
            <a:off x="1371599" y="6312658"/>
            <a:ext cx="3692502" cy="4315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F0006860-F412-2270-C853-D71B7E9A4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100" y="1865843"/>
            <a:ext cx="3949700" cy="774700"/>
          </a:xfrm>
          <a:prstGeom prst="rect">
            <a:avLst/>
          </a:prstGeom>
        </p:spPr>
      </p:pic>
      <p:pic>
        <p:nvPicPr>
          <p:cNvPr id="39" name="Picture 38" descr="A black text with a x&#10;&#10;Description automatically generated">
            <a:extLst>
              <a:ext uri="{FF2B5EF4-FFF2-40B4-BE49-F238E27FC236}">
                <a16:creationId xmlns:a16="http://schemas.microsoft.com/office/drawing/2014/main" id="{25690BF3-565E-D031-495F-FB39D3013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289" y="2529836"/>
            <a:ext cx="2387600" cy="4953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315E75E-3DA7-A8ED-744E-E4E6D34D71D7}"/>
              </a:ext>
            </a:extLst>
          </p:cNvPr>
          <p:cNvSpPr txBox="1"/>
          <p:nvPr/>
        </p:nvSpPr>
        <p:spPr>
          <a:xfrm>
            <a:off x="134118" y="1203070"/>
            <a:ext cx="579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Algorithm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CBE4283-DE11-239C-15EE-9939D036CE6F}"/>
              </a:ext>
            </a:extLst>
          </p:cNvPr>
          <p:cNvSpPr/>
          <p:nvPr/>
        </p:nvSpPr>
        <p:spPr>
          <a:xfrm>
            <a:off x="40039" y="1779939"/>
            <a:ext cx="5995951" cy="50396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1D4C48-3472-90DD-9CAB-9E369FD716C2}"/>
              </a:ext>
            </a:extLst>
          </p:cNvPr>
          <p:cNvSpPr txBox="1"/>
          <p:nvPr/>
        </p:nvSpPr>
        <p:spPr>
          <a:xfrm>
            <a:off x="6330369" y="1314980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Trotter Error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8CBDFDA-6913-596C-0E61-0646FB01C40E}"/>
              </a:ext>
            </a:extLst>
          </p:cNvPr>
          <p:cNvSpPr/>
          <p:nvPr/>
        </p:nvSpPr>
        <p:spPr>
          <a:xfrm>
            <a:off x="7404100" y="1865843"/>
            <a:ext cx="4008450" cy="11635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A23E17-1F8D-15A7-5CC9-982E382D6137}"/>
              </a:ext>
            </a:extLst>
          </p:cNvPr>
          <p:cNvSpPr txBox="1"/>
          <p:nvPr/>
        </p:nvSpPr>
        <p:spPr>
          <a:xfrm>
            <a:off x="6631387" y="3315399"/>
            <a:ext cx="5553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Vacuum Transition Amplitude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7C78687-C00B-5660-8F02-440EF373A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5922" y="3951081"/>
            <a:ext cx="5201960" cy="114990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099CDE9-E6E5-ADE5-11B2-815CBA7D39D7}"/>
              </a:ext>
            </a:extLst>
          </p:cNvPr>
          <p:cNvSpPr/>
          <p:nvPr/>
        </p:nvSpPr>
        <p:spPr>
          <a:xfrm>
            <a:off x="8843853" y="4732544"/>
            <a:ext cx="2080086" cy="4257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3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95D8-04F9-FA91-0432-1CE373A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Trotter Error vs Vacuum Transition Amplitude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E79CF-F8F4-E5D9-3249-6B3A6A13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329" y="2465423"/>
            <a:ext cx="2082800" cy="495300"/>
          </a:xfrm>
        </p:spPr>
      </p:pic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3AD42785-ECEA-7002-5FF5-8A1261A8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" y="2346981"/>
            <a:ext cx="3670300" cy="812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D6E50E-85C6-64FB-2D8A-DB8D8F52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81" y="4249639"/>
            <a:ext cx="5549900" cy="1028700"/>
          </a:xfrm>
          <a:prstGeom prst="rect">
            <a:avLst/>
          </a:prstGeom>
        </p:spPr>
      </p:pic>
      <p:pic>
        <p:nvPicPr>
          <p:cNvPr id="23" name="Picture 22" descr="A group of symbols on a white background&#10;&#10;Description automatically generated">
            <a:extLst>
              <a:ext uri="{FF2B5EF4-FFF2-40B4-BE49-F238E27FC236}">
                <a16:creationId xmlns:a16="http://schemas.microsoft.com/office/drawing/2014/main" id="{E9844D7C-6C2A-D2CA-66F2-2CA66A4FF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950" y="6312658"/>
            <a:ext cx="3479800" cy="4572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620185E5-AAAC-45EC-AC64-49AC8061D3DD}"/>
              </a:ext>
            </a:extLst>
          </p:cNvPr>
          <p:cNvSpPr/>
          <p:nvPr/>
        </p:nvSpPr>
        <p:spPr>
          <a:xfrm>
            <a:off x="3127108" y="3184577"/>
            <a:ext cx="181484" cy="10154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46FBF01-F671-4195-C311-4FB5E0B7D5D5}"/>
              </a:ext>
            </a:extLst>
          </p:cNvPr>
          <p:cNvSpPr/>
          <p:nvPr/>
        </p:nvSpPr>
        <p:spPr>
          <a:xfrm>
            <a:off x="3127108" y="5286194"/>
            <a:ext cx="181484" cy="9529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180638E-F497-3C02-752C-0827B5E2A059}"/>
              </a:ext>
            </a:extLst>
          </p:cNvPr>
          <p:cNvSpPr/>
          <p:nvPr/>
        </p:nvSpPr>
        <p:spPr>
          <a:xfrm>
            <a:off x="134118" y="2412337"/>
            <a:ext cx="5799012" cy="730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338232-AA64-6D9B-300D-2DEF02462078}"/>
              </a:ext>
            </a:extLst>
          </p:cNvPr>
          <p:cNvSpPr/>
          <p:nvPr/>
        </p:nvSpPr>
        <p:spPr>
          <a:xfrm>
            <a:off x="134118" y="4274674"/>
            <a:ext cx="5600163" cy="966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571FF6E-CC79-5DDE-80D3-9104D939DAA2}"/>
              </a:ext>
            </a:extLst>
          </p:cNvPr>
          <p:cNvSpPr/>
          <p:nvPr/>
        </p:nvSpPr>
        <p:spPr>
          <a:xfrm>
            <a:off x="1371599" y="6312658"/>
            <a:ext cx="3692502" cy="4315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F0006860-F412-2270-C853-D71B7E9A4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100" y="1865843"/>
            <a:ext cx="3949700" cy="774700"/>
          </a:xfrm>
          <a:prstGeom prst="rect">
            <a:avLst/>
          </a:prstGeom>
        </p:spPr>
      </p:pic>
      <p:pic>
        <p:nvPicPr>
          <p:cNvPr id="39" name="Picture 38" descr="A black text with a x&#10;&#10;Description automatically generated">
            <a:extLst>
              <a:ext uri="{FF2B5EF4-FFF2-40B4-BE49-F238E27FC236}">
                <a16:creationId xmlns:a16="http://schemas.microsoft.com/office/drawing/2014/main" id="{25690BF3-565E-D031-495F-FB39D3013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289" y="2529836"/>
            <a:ext cx="2387600" cy="4953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315E75E-3DA7-A8ED-744E-E4E6D34D71D7}"/>
              </a:ext>
            </a:extLst>
          </p:cNvPr>
          <p:cNvSpPr txBox="1"/>
          <p:nvPr/>
        </p:nvSpPr>
        <p:spPr>
          <a:xfrm>
            <a:off x="134118" y="1203070"/>
            <a:ext cx="579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Algorithm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CBE4283-DE11-239C-15EE-9939D036CE6F}"/>
              </a:ext>
            </a:extLst>
          </p:cNvPr>
          <p:cNvSpPr/>
          <p:nvPr/>
        </p:nvSpPr>
        <p:spPr>
          <a:xfrm>
            <a:off x="40039" y="1779939"/>
            <a:ext cx="5995951" cy="50396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1D4C48-3472-90DD-9CAB-9E369FD716C2}"/>
              </a:ext>
            </a:extLst>
          </p:cNvPr>
          <p:cNvSpPr txBox="1"/>
          <p:nvPr/>
        </p:nvSpPr>
        <p:spPr>
          <a:xfrm>
            <a:off x="6330369" y="1314980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Trotter Error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8CBDFDA-6913-596C-0E61-0646FB01C40E}"/>
              </a:ext>
            </a:extLst>
          </p:cNvPr>
          <p:cNvSpPr/>
          <p:nvPr/>
        </p:nvSpPr>
        <p:spPr>
          <a:xfrm>
            <a:off x="7404100" y="1865843"/>
            <a:ext cx="4008450" cy="11635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A23E17-1F8D-15A7-5CC9-982E382D6137}"/>
              </a:ext>
            </a:extLst>
          </p:cNvPr>
          <p:cNvSpPr txBox="1"/>
          <p:nvPr/>
        </p:nvSpPr>
        <p:spPr>
          <a:xfrm>
            <a:off x="6631387" y="3315399"/>
            <a:ext cx="5553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Vacuum Transition Amplitude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7C78687-C00B-5660-8F02-440EF373A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5922" y="3951081"/>
            <a:ext cx="5201960" cy="114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2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95D8-04F9-FA91-0432-1CE373A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Trotter Error vs Vacuum Transition Amplitude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E79CF-F8F4-E5D9-3249-6B3A6A13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329" y="2465423"/>
            <a:ext cx="2082800" cy="495300"/>
          </a:xfrm>
        </p:spPr>
      </p:pic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3AD42785-ECEA-7002-5FF5-8A1261A8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" y="2346981"/>
            <a:ext cx="3670300" cy="812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D6E50E-85C6-64FB-2D8A-DB8D8F52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81" y="4249639"/>
            <a:ext cx="5549900" cy="1028700"/>
          </a:xfrm>
          <a:prstGeom prst="rect">
            <a:avLst/>
          </a:prstGeom>
        </p:spPr>
      </p:pic>
      <p:pic>
        <p:nvPicPr>
          <p:cNvPr id="23" name="Picture 22" descr="A group of symbols on a white background&#10;&#10;Description automatically generated">
            <a:extLst>
              <a:ext uri="{FF2B5EF4-FFF2-40B4-BE49-F238E27FC236}">
                <a16:creationId xmlns:a16="http://schemas.microsoft.com/office/drawing/2014/main" id="{E9844D7C-6C2A-D2CA-66F2-2CA66A4FF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950" y="6312658"/>
            <a:ext cx="3479800" cy="4572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620185E5-AAAC-45EC-AC64-49AC8061D3DD}"/>
              </a:ext>
            </a:extLst>
          </p:cNvPr>
          <p:cNvSpPr/>
          <p:nvPr/>
        </p:nvSpPr>
        <p:spPr>
          <a:xfrm>
            <a:off x="3127108" y="3184577"/>
            <a:ext cx="181484" cy="10154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46FBF01-F671-4195-C311-4FB5E0B7D5D5}"/>
              </a:ext>
            </a:extLst>
          </p:cNvPr>
          <p:cNvSpPr/>
          <p:nvPr/>
        </p:nvSpPr>
        <p:spPr>
          <a:xfrm>
            <a:off x="3127108" y="5286194"/>
            <a:ext cx="181484" cy="9529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180638E-F497-3C02-752C-0827B5E2A059}"/>
              </a:ext>
            </a:extLst>
          </p:cNvPr>
          <p:cNvSpPr/>
          <p:nvPr/>
        </p:nvSpPr>
        <p:spPr>
          <a:xfrm>
            <a:off x="134118" y="2412337"/>
            <a:ext cx="5799012" cy="730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338232-AA64-6D9B-300D-2DEF02462078}"/>
              </a:ext>
            </a:extLst>
          </p:cNvPr>
          <p:cNvSpPr/>
          <p:nvPr/>
        </p:nvSpPr>
        <p:spPr>
          <a:xfrm>
            <a:off x="134118" y="4274674"/>
            <a:ext cx="5600163" cy="966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571FF6E-CC79-5DDE-80D3-9104D939DAA2}"/>
              </a:ext>
            </a:extLst>
          </p:cNvPr>
          <p:cNvSpPr/>
          <p:nvPr/>
        </p:nvSpPr>
        <p:spPr>
          <a:xfrm>
            <a:off x="1371599" y="6312658"/>
            <a:ext cx="3692502" cy="4315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F0006860-F412-2270-C853-D71B7E9A4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100" y="1865843"/>
            <a:ext cx="3949700" cy="774700"/>
          </a:xfrm>
          <a:prstGeom prst="rect">
            <a:avLst/>
          </a:prstGeom>
        </p:spPr>
      </p:pic>
      <p:pic>
        <p:nvPicPr>
          <p:cNvPr id="39" name="Picture 38" descr="A black text with a x&#10;&#10;Description automatically generated">
            <a:extLst>
              <a:ext uri="{FF2B5EF4-FFF2-40B4-BE49-F238E27FC236}">
                <a16:creationId xmlns:a16="http://schemas.microsoft.com/office/drawing/2014/main" id="{25690BF3-565E-D031-495F-FB39D3013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289" y="2529836"/>
            <a:ext cx="2387600" cy="4953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315E75E-3DA7-A8ED-744E-E4E6D34D71D7}"/>
              </a:ext>
            </a:extLst>
          </p:cNvPr>
          <p:cNvSpPr txBox="1"/>
          <p:nvPr/>
        </p:nvSpPr>
        <p:spPr>
          <a:xfrm>
            <a:off x="134118" y="1203070"/>
            <a:ext cx="579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Algorithm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CBE4283-DE11-239C-15EE-9939D036CE6F}"/>
              </a:ext>
            </a:extLst>
          </p:cNvPr>
          <p:cNvSpPr/>
          <p:nvPr/>
        </p:nvSpPr>
        <p:spPr>
          <a:xfrm>
            <a:off x="40039" y="1779939"/>
            <a:ext cx="5995951" cy="50396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1D4C48-3472-90DD-9CAB-9E369FD716C2}"/>
              </a:ext>
            </a:extLst>
          </p:cNvPr>
          <p:cNvSpPr txBox="1"/>
          <p:nvPr/>
        </p:nvSpPr>
        <p:spPr>
          <a:xfrm>
            <a:off x="6330369" y="1314980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Trotter Error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8CBDFDA-6913-596C-0E61-0646FB01C40E}"/>
              </a:ext>
            </a:extLst>
          </p:cNvPr>
          <p:cNvSpPr/>
          <p:nvPr/>
        </p:nvSpPr>
        <p:spPr>
          <a:xfrm>
            <a:off x="7404100" y="1865843"/>
            <a:ext cx="4008450" cy="11635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A23E17-1F8D-15A7-5CC9-982E382D6137}"/>
              </a:ext>
            </a:extLst>
          </p:cNvPr>
          <p:cNvSpPr txBox="1"/>
          <p:nvPr/>
        </p:nvSpPr>
        <p:spPr>
          <a:xfrm>
            <a:off x="6631387" y="3315399"/>
            <a:ext cx="5553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Vacuum Transition Amplitude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7C78687-C00B-5660-8F02-440EF373A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5922" y="3951081"/>
            <a:ext cx="5201960" cy="11499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F90019-E711-294C-B3BD-6D5F7EB826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8056" y="5216050"/>
            <a:ext cx="3837692" cy="4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5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95D8-04F9-FA91-0432-1CE373A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Trotter Error vs Vacuum Transition Amplitude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E79CF-F8F4-E5D9-3249-6B3A6A13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329" y="2465423"/>
            <a:ext cx="2082800" cy="495300"/>
          </a:xfrm>
        </p:spPr>
      </p:pic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3AD42785-ECEA-7002-5FF5-8A1261A8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" y="2346981"/>
            <a:ext cx="3670300" cy="812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D6E50E-85C6-64FB-2D8A-DB8D8F52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81" y="4249639"/>
            <a:ext cx="5549900" cy="1028700"/>
          </a:xfrm>
          <a:prstGeom prst="rect">
            <a:avLst/>
          </a:prstGeom>
        </p:spPr>
      </p:pic>
      <p:pic>
        <p:nvPicPr>
          <p:cNvPr id="23" name="Picture 22" descr="A group of symbols on a white background&#10;&#10;Description automatically generated">
            <a:extLst>
              <a:ext uri="{FF2B5EF4-FFF2-40B4-BE49-F238E27FC236}">
                <a16:creationId xmlns:a16="http://schemas.microsoft.com/office/drawing/2014/main" id="{E9844D7C-6C2A-D2CA-66F2-2CA66A4FF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950" y="6312658"/>
            <a:ext cx="3479800" cy="4572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620185E5-AAAC-45EC-AC64-49AC8061D3DD}"/>
              </a:ext>
            </a:extLst>
          </p:cNvPr>
          <p:cNvSpPr/>
          <p:nvPr/>
        </p:nvSpPr>
        <p:spPr>
          <a:xfrm>
            <a:off x="3127108" y="3184577"/>
            <a:ext cx="181484" cy="10154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46FBF01-F671-4195-C311-4FB5E0B7D5D5}"/>
              </a:ext>
            </a:extLst>
          </p:cNvPr>
          <p:cNvSpPr/>
          <p:nvPr/>
        </p:nvSpPr>
        <p:spPr>
          <a:xfrm>
            <a:off x="3127108" y="5286194"/>
            <a:ext cx="181484" cy="9529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180638E-F497-3C02-752C-0827B5E2A059}"/>
              </a:ext>
            </a:extLst>
          </p:cNvPr>
          <p:cNvSpPr/>
          <p:nvPr/>
        </p:nvSpPr>
        <p:spPr>
          <a:xfrm>
            <a:off x="134118" y="2412337"/>
            <a:ext cx="5799012" cy="730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338232-AA64-6D9B-300D-2DEF02462078}"/>
              </a:ext>
            </a:extLst>
          </p:cNvPr>
          <p:cNvSpPr/>
          <p:nvPr/>
        </p:nvSpPr>
        <p:spPr>
          <a:xfrm>
            <a:off x="134118" y="4274674"/>
            <a:ext cx="5600163" cy="966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571FF6E-CC79-5DDE-80D3-9104D939DAA2}"/>
              </a:ext>
            </a:extLst>
          </p:cNvPr>
          <p:cNvSpPr/>
          <p:nvPr/>
        </p:nvSpPr>
        <p:spPr>
          <a:xfrm>
            <a:off x="1371599" y="6312658"/>
            <a:ext cx="3692502" cy="4315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F0006860-F412-2270-C853-D71B7E9A4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100" y="1865843"/>
            <a:ext cx="3949700" cy="774700"/>
          </a:xfrm>
          <a:prstGeom prst="rect">
            <a:avLst/>
          </a:prstGeom>
        </p:spPr>
      </p:pic>
      <p:pic>
        <p:nvPicPr>
          <p:cNvPr id="39" name="Picture 38" descr="A black text with a x&#10;&#10;Description automatically generated">
            <a:extLst>
              <a:ext uri="{FF2B5EF4-FFF2-40B4-BE49-F238E27FC236}">
                <a16:creationId xmlns:a16="http://schemas.microsoft.com/office/drawing/2014/main" id="{25690BF3-565E-D031-495F-FB39D3013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289" y="2529836"/>
            <a:ext cx="2387600" cy="4953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315E75E-3DA7-A8ED-744E-E4E6D34D71D7}"/>
              </a:ext>
            </a:extLst>
          </p:cNvPr>
          <p:cNvSpPr txBox="1"/>
          <p:nvPr/>
        </p:nvSpPr>
        <p:spPr>
          <a:xfrm>
            <a:off x="134118" y="1203070"/>
            <a:ext cx="579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Algorithm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CBE4283-DE11-239C-15EE-9939D036CE6F}"/>
              </a:ext>
            </a:extLst>
          </p:cNvPr>
          <p:cNvSpPr/>
          <p:nvPr/>
        </p:nvSpPr>
        <p:spPr>
          <a:xfrm>
            <a:off x="40039" y="1779939"/>
            <a:ext cx="5995951" cy="50396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1D4C48-3472-90DD-9CAB-9E369FD716C2}"/>
              </a:ext>
            </a:extLst>
          </p:cNvPr>
          <p:cNvSpPr txBox="1"/>
          <p:nvPr/>
        </p:nvSpPr>
        <p:spPr>
          <a:xfrm>
            <a:off x="6330369" y="1314980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Trotter Error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8CBDFDA-6913-596C-0E61-0646FB01C40E}"/>
              </a:ext>
            </a:extLst>
          </p:cNvPr>
          <p:cNvSpPr/>
          <p:nvPr/>
        </p:nvSpPr>
        <p:spPr>
          <a:xfrm>
            <a:off x="7404100" y="1865843"/>
            <a:ext cx="4008450" cy="11635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A23E17-1F8D-15A7-5CC9-982E382D6137}"/>
              </a:ext>
            </a:extLst>
          </p:cNvPr>
          <p:cNvSpPr txBox="1"/>
          <p:nvPr/>
        </p:nvSpPr>
        <p:spPr>
          <a:xfrm>
            <a:off x="6631387" y="3315399"/>
            <a:ext cx="5553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Vacuum Transition Amplitude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7C78687-C00B-5660-8F02-440EF373A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5922" y="3951081"/>
            <a:ext cx="5201960" cy="11499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F90019-E711-294C-B3BD-6D5F7EB826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8056" y="5216050"/>
            <a:ext cx="3837692" cy="46003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59A620-59A5-6015-E516-74A0E9A3BCDF}"/>
              </a:ext>
            </a:extLst>
          </p:cNvPr>
          <p:cNvSpPr/>
          <p:nvPr/>
        </p:nvSpPr>
        <p:spPr>
          <a:xfrm>
            <a:off x="7475744" y="5151353"/>
            <a:ext cx="3878056" cy="57935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95D8-04F9-FA91-0432-1CE373A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Trotter Error vs Vacuum Transition Amplitude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E79CF-F8F4-E5D9-3249-6B3A6A13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329" y="2465423"/>
            <a:ext cx="2082800" cy="495300"/>
          </a:xfrm>
        </p:spPr>
      </p:pic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3AD42785-ECEA-7002-5FF5-8A1261A8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" y="2346981"/>
            <a:ext cx="3670300" cy="812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D6E50E-85C6-64FB-2D8A-DB8D8F52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81" y="4249639"/>
            <a:ext cx="5549900" cy="1028700"/>
          </a:xfrm>
          <a:prstGeom prst="rect">
            <a:avLst/>
          </a:prstGeom>
        </p:spPr>
      </p:pic>
      <p:pic>
        <p:nvPicPr>
          <p:cNvPr id="23" name="Picture 22" descr="A group of symbols on a white background&#10;&#10;Description automatically generated">
            <a:extLst>
              <a:ext uri="{FF2B5EF4-FFF2-40B4-BE49-F238E27FC236}">
                <a16:creationId xmlns:a16="http://schemas.microsoft.com/office/drawing/2014/main" id="{E9844D7C-6C2A-D2CA-66F2-2CA66A4FF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950" y="6312658"/>
            <a:ext cx="3479800" cy="4572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620185E5-AAAC-45EC-AC64-49AC8061D3DD}"/>
              </a:ext>
            </a:extLst>
          </p:cNvPr>
          <p:cNvSpPr/>
          <p:nvPr/>
        </p:nvSpPr>
        <p:spPr>
          <a:xfrm>
            <a:off x="3127108" y="3184577"/>
            <a:ext cx="181484" cy="10154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46FBF01-F671-4195-C311-4FB5E0B7D5D5}"/>
              </a:ext>
            </a:extLst>
          </p:cNvPr>
          <p:cNvSpPr/>
          <p:nvPr/>
        </p:nvSpPr>
        <p:spPr>
          <a:xfrm>
            <a:off x="3127108" y="5286194"/>
            <a:ext cx="181484" cy="9529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180638E-F497-3C02-752C-0827B5E2A059}"/>
              </a:ext>
            </a:extLst>
          </p:cNvPr>
          <p:cNvSpPr/>
          <p:nvPr/>
        </p:nvSpPr>
        <p:spPr>
          <a:xfrm>
            <a:off x="134118" y="2412337"/>
            <a:ext cx="5799012" cy="730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338232-AA64-6D9B-300D-2DEF02462078}"/>
              </a:ext>
            </a:extLst>
          </p:cNvPr>
          <p:cNvSpPr/>
          <p:nvPr/>
        </p:nvSpPr>
        <p:spPr>
          <a:xfrm>
            <a:off x="134118" y="4274674"/>
            <a:ext cx="5600163" cy="966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571FF6E-CC79-5DDE-80D3-9104D939DAA2}"/>
              </a:ext>
            </a:extLst>
          </p:cNvPr>
          <p:cNvSpPr/>
          <p:nvPr/>
        </p:nvSpPr>
        <p:spPr>
          <a:xfrm>
            <a:off x="1371599" y="6312658"/>
            <a:ext cx="3692502" cy="4315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F0006860-F412-2270-C853-D71B7E9A4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100" y="1865843"/>
            <a:ext cx="3949700" cy="774700"/>
          </a:xfrm>
          <a:prstGeom prst="rect">
            <a:avLst/>
          </a:prstGeom>
        </p:spPr>
      </p:pic>
      <p:pic>
        <p:nvPicPr>
          <p:cNvPr id="39" name="Picture 38" descr="A black text with a x&#10;&#10;Description automatically generated">
            <a:extLst>
              <a:ext uri="{FF2B5EF4-FFF2-40B4-BE49-F238E27FC236}">
                <a16:creationId xmlns:a16="http://schemas.microsoft.com/office/drawing/2014/main" id="{25690BF3-565E-D031-495F-FB39D3013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289" y="2529836"/>
            <a:ext cx="2387600" cy="4953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315E75E-3DA7-A8ED-744E-E4E6D34D71D7}"/>
              </a:ext>
            </a:extLst>
          </p:cNvPr>
          <p:cNvSpPr txBox="1"/>
          <p:nvPr/>
        </p:nvSpPr>
        <p:spPr>
          <a:xfrm>
            <a:off x="134118" y="1203070"/>
            <a:ext cx="579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Algorithm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CBE4283-DE11-239C-15EE-9939D036CE6F}"/>
              </a:ext>
            </a:extLst>
          </p:cNvPr>
          <p:cNvSpPr/>
          <p:nvPr/>
        </p:nvSpPr>
        <p:spPr>
          <a:xfrm>
            <a:off x="40039" y="1779939"/>
            <a:ext cx="5995951" cy="50396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1D4C48-3472-90DD-9CAB-9E369FD716C2}"/>
              </a:ext>
            </a:extLst>
          </p:cNvPr>
          <p:cNvSpPr txBox="1"/>
          <p:nvPr/>
        </p:nvSpPr>
        <p:spPr>
          <a:xfrm>
            <a:off x="6330369" y="1314980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Trotter Error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8CBDFDA-6913-596C-0E61-0646FB01C40E}"/>
              </a:ext>
            </a:extLst>
          </p:cNvPr>
          <p:cNvSpPr/>
          <p:nvPr/>
        </p:nvSpPr>
        <p:spPr>
          <a:xfrm>
            <a:off x="7404100" y="1865843"/>
            <a:ext cx="4008450" cy="11635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A23E17-1F8D-15A7-5CC9-982E382D6137}"/>
              </a:ext>
            </a:extLst>
          </p:cNvPr>
          <p:cNvSpPr txBox="1"/>
          <p:nvPr/>
        </p:nvSpPr>
        <p:spPr>
          <a:xfrm>
            <a:off x="6631387" y="3315399"/>
            <a:ext cx="5553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Vacuum Transition Amplitude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7C78687-C00B-5660-8F02-440EF373A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5922" y="3951081"/>
            <a:ext cx="5201960" cy="11499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F90019-E711-294C-B3BD-6D5F7EB826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8056" y="5216050"/>
            <a:ext cx="3837692" cy="46003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59A620-59A5-6015-E516-74A0E9A3BCDF}"/>
              </a:ext>
            </a:extLst>
          </p:cNvPr>
          <p:cNvSpPr/>
          <p:nvPr/>
        </p:nvSpPr>
        <p:spPr>
          <a:xfrm>
            <a:off x="7475744" y="5151353"/>
            <a:ext cx="3878056" cy="57935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9D8FDC5-269B-7360-A716-39360F8EBF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2727" y="5919598"/>
            <a:ext cx="14732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7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95D8-04F9-FA91-0432-1CE373A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Trotter Error vs Vacuum Transition Amplitude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E79CF-F8F4-E5D9-3249-6B3A6A13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329" y="2465423"/>
            <a:ext cx="2082800" cy="495300"/>
          </a:xfrm>
        </p:spPr>
      </p:pic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3AD42785-ECEA-7002-5FF5-8A1261A8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" y="2346981"/>
            <a:ext cx="3670300" cy="812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D6E50E-85C6-64FB-2D8A-DB8D8F52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81" y="4249639"/>
            <a:ext cx="5549900" cy="1028700"/>
          </a:xfrm>
          <a:prstGeom prst="rect">
            <a:avLst/>
          </a:prstGeom>
        </p:spPr>
      </p:pic>
      <p:pic>
        <p:nvPicPr>
          <p:cNvPr id="23" name="Picture 22" descr="A group of symbols on a white background&#10;&#10;Description automatically generated">
            <a:extLst>
              <a:ext uri="{FF2B5EF4-FFF2-40B4-BE49-F238E27FC236}">
                <a16:creationId xmlns:a16="http://schemas.microsoft.com/office/drawing/2014/main" id="{E9844D7C-6C2A-D2CA-66F2-2CA66A4FF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950" y="6312658"/>
            <a:ext cx="3479800" cy="4572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620185E5-AAAC-45EC-AC64-49AC8061D3DD}"/>
              </a:ext>
            </a:extLst>
          </p:cNvPr>
          <p:cNvSpPr/>
          <p:nvPr/>
        </p:nvSpPr>
        <p:spPr>
          <a:xfrm>
            <a:off x="3127108" y="3184577"/>
            <a:ext cx="181484" cy="10154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46FBF01-F671-4195-C311-4FB5E0B7D5D5}"/>
              </a:ext>
            </a:extLst>
          </p:cNvPr>
          <p:cNvSpPr/>
          <p:nvPr/>
        </p:nvSpPr>
        <p:spPr>
          <a:xfrm>
            <a:off x="3127108" y="5286194"/>
            <a:ext cx="181484" cy="9529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180638E-F497-3C02-752C-0827B5E2A059}"/>
              </a:ext>
            </a:extLst>
          </p:cNvPr>
          <p:cNvSpPr/>
          <p:nvPr/>
        </p:nvSpPr>
        <p:spPr>
          <a:xfrm>
            <a:off x="134118" y="2412337"/>
            <a:ext cx="5799012" cy="730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338232-AA64-6D9B-300D-2DEF02462078}"/>
              </a:ext>
            </a:extLst>
          </p:cNvPr>
          <p:cNvSpPr/>
          <p:nvPr/>
        </p:nvSpPr>
        <p:spPr>
          <a:xfrm>
            <a:off x="134118" y="4274674"/>
            <a:ext cx="5600163" cy="966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571FF6E-CC79-5DDE-80D3-9104D939DAA2}"/>
              </a:ext>
            </a:extLst>
          </p:cNvPr>
          <p:cNvSpPr/>
          <p:nvPr/>
        </p:nvSpPr>
        <p:spPr>
          <a:xfrm>
            <a:off x="1371599" y="6312658"/>
            <a:ext cx="3692502" cy="4315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F0006860-F412-2270-C853-D71B7E9A4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100" y="1865843"/>
            <a:ext cx="3949700" cy="774700"/>
          </a:xfrm>
          <a:prstGeom prst="rect">
            <a:avLst/>
          </a:prstGeom>
        </p:spPr>
      </p:pic>
      <p:pic>
        <p:nvPicPr>
          <p:cNvPr id="39" name="Picture 38" descr="A black text with a x&#10;&#10;Description automatically generated">
            <a:extLst>
              <a:ext uri="{FF2B5EF4-FFF2-40B4-BE49-F238E27FC236}">
                <a16:creationId xmlns:a16="http://schemas.microsoft.com/office/drawing/2014/main" id="{25690BF3-565E-D031-495F-FB39D3013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289" y="2529836"/>
            <a:ext cx="2387600" cy="4953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315E75E-3DA7-A8ED-744E-E4E6D34D71D7}"/>
              </a:ext>
            </a:extLst>
          </p:cNvPr>
          <p:cNvSpPr txBox="1"/>
          <p:nvPr/>
        </p:nvSpPr>
        <p:spPr>
          <a:xfrm>
            <a:off x="134118" y="1203070"/>
            <a:ext cx="579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Algorithm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CBE4283-DE11-239C-15EE-9939D036CE6F}"/>
              </a:ext>
            </a:extLst>
          </p:cNvPr>
          <p:cNvSpPr/>
          <p:nvPr/>
        </p:nvSpPr>
        <p:spPr>
          <a:xfrm>
            <a:off x="40039" y="1779939"/>
            <a:ext cx="5995951" cy="50396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1D4C48-3472-90DD-9CAB-9E369FD716C2}"/>
              </a:ext>
            </a:extLst>
          </p:cNvPr>
          <p:cNvSpPr txBox="1"/>
          <p:nvPr/>
        </p:nvSpPr>
        <p:spPr>
          <a:xfrm>
            <a:off x="6330369" y="1314980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Trotter Error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8CBDFDA-6913-596C-0E61-0646FB01C40E}"/>
              </a:ext>
            </a:extLst>
          </p:cNvPr>
          <p:cNvSpPr/>
          <p:nvPr/>
        </p:nvSpPr>
        <p:spPr>
          <a:xfrm>
            <a:off x="7404100" y="1865843"/>
            <a:ext cx="4008450" cy="11635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A23E17-1F8D-15A7-5CC9-982E382D6137}"/>
              </a:ext>
            </a:extLst>
          </p:cNvPr>
          <p:cNvSpPr txBox="1"/>
          <p:nvPr/>
        </p:nvSpPr>
        <p:spPr>
          <a:xfrm>
            <a:off x="6631387" y="3315399"/>
            <a:ext cx="5553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Vacuum Transition Amplitude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7C78687-C00B-5660-8F02-440EF373A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5922" y="3951081"/>
            <a:ext cx="5201960" cy="11499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4F90019-E711-294C-B3BD-6D5F7EB826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8056" y="5216050"/>
            <a:ext cx="3837692" cy="46003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59A620-59A5-6015-E516-74A0E9A3BCDF}"/>
              </a:ext>
            </a:extLst>
          </p:cNvPr>
          <p:cNvSpPr/>
          <p:nvPr/>
        </p:nvSpPr>
        <p:spPr>
          <a:xfrm>
            <a:off x="7475744" y="5151353"/>
            <a:ext cx="3878056" cy="57935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E9D8FDC5-269B-7360-A716-39360F8EBF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2727" y="5919598"/>
            <a:ext cx="1473200" cy="508000"/>
          </a:xfrm>
          <a:prstGeom prst="rect">
            <a:avLst/>
          </a:prstGeom>
        </p:spPr>
      </p:pic>
      <p:pic>
        <p:nvPicPr>
          <p:cNvPr id="4098" name="Picture 2" descr="Checkmark PNG, Checkmark Transparent Background - FreeIconsPNG">
            <a:extLst>
              <a:ext uri="{FF2B5EF4-FFF2-40B4-BE49-F238E27FC236}">
                <a16:creationId xmlns:a16="http://schemas.microsoft.com/office/drawing/2014/main" id="{14AB19D5-B4C0-1291-7E88-5B1A33D12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927" y="5845074"/>
            <a:ext cx="466119" cy="4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56C4D0-9D7D-1670-00F3-9AD7683F1319}"/>
              </a:ext>
            </a:extLst>
          </p:cNvPr>
          <p:cNvSpPr/>
          <p:nvPr/>
        </p:nvSpPr>
        <p:spPr>
          <a:xfrm>
            <a:off x="6855922" y="3838619"/>
            <a:ext cx="5142960" cy="258897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31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5960-4A51-523D-1467-E29C28E8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VTA for Displacement Operators </a:t>
            </a:r>
          </a:p>
        </p:txBody>
      </p:sp>
      <p:pic>
        <p:nvPicPr>
          <p:cNvPr id="14" name="Picture 13" descr="A mathematical equation with numbers&#10;&#10;Description automatically generated">
            <a:extLst>
              <a:ext uri="{FF2B5EF4-FFF2-40B4-BE49-F238E27FC236}">
                <a16:creationId xmlns:a16="http://schemas.microsoft.com/office/drawing/2014/main" id="{F2575D57-EBD5-EEE6-D784-1953DE06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73" y="2494612"/>
            <a:ext cx="1117600" cy="558800"/>
          </a:xfrm>
          <a:prstGeom prst="rect">
            <a:avLst/>
          </a:prstGeom>
        </p:spPr>
      </p:pic>
      <p:pic>
        <p:nvPicPr>
          <p:cNvPr id="18" name="Picture 17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714B05E7-5CE1-F0FC-8AF7-C682C64F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06" y="3349586"/>
            <a:ext cx="1612900" cy="584200"/>
          </a:xfrm>
          <a:prstGeom prst="rect">
            <a:avLst/>
          </a:prstGeom>
        </p:spPr>
      </p:pic>
      <p:pic>
        <p:nvPicPr>
          <p:cNvPr id="22" name="Picture 21" descr="A mathematical equation with exclamation marks&#10;&#10;Description automatically generated">
            <a:extLst>
              <a:ext uri="{FF2B5EF4-FFF2-40B4-BE49-F238E27FC236}">
                <a16:creationId xmlns:a16="http://schemas.microsoft.com/office/drawing/2014/main" id="{D74B9900-D581-7B77-D120-9E95C01F0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81" y="5020205"/>
            <a:ext cx="1355783" cy="584199"/>
          </a:xfrm>
          <a:prstGeom prst="rect">
            <a:avLst/>
          </a:prstGeom>
        </p:spPr>
      </p:pic>
      <p:pic>
        <p:nvPicPr>
          <p:cNvPr id="28" name="Picture 27" descr="A close-up of a number&#10;&#10;Description automatically generated">
            <a:extLst>
              <a:ext uri="{FF2B5EF4-FFF2-40B4-BE49-F238E27FC236}">
                <a16:creationId xmlns:a16="http://schemas.microsoft.com/office/drawing/2014/main" id="{C3E9B0F6-F6F3-07CF-B961-377DA9749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48" y="4184896"/>
            <a:ext cx="2099160" cy="584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AA9ADDE-5286-67E6-6081-EE77C3EFF385}"/>
              </a:ext>
            </a:extLst>
          </p:cNvPr>
          <p:cNvSpPr txBox="1"/>
          <p:nvPr/>
        </p:nvSpPr>
        <p:spPr>
          <a:xfrm>
            <a:off x="483648" y="1898655"/>
            <a:ext cx="209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Recall the following: 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FC4DCF-82DC-5305-5642-0A010ABA0222}"/>
              </a:ext>
            </a:extLst>
          </p:cNvPr>
          <p:cNvSpPr/>
          <p:nvPr/>
        </p:nvSpPr>
        <p:spPr>
          <a:xfrm>
            <a:off x="314107" y="3349586"/>
            <a:ext cx="2505875" cy="25765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6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5960-4A51-523D-1467-E29C28E8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VTA for Displacement Operators </a:t>
            </a:r>
          </a:p>
        </p:txBody>
      </p:sp>
      <p:pic>
        <p:nvPicPr>
          <p:cNvPr id="14" name="Picture 13" descr="A mathematical equation with numbers&#10;&#10;Description automatically generated">
            <a:extLst>
              <a:ext uri="{FF2B5EF4-FFF2-40B4-BE49-F238E27FC236}">
                <a16:creationId xmlns:a16="http://schemas.microsoft.com/office/drawing/2014/main" id="{F2575D57-EBD5-EEE6-D784-1953DE06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73" y="2494612"/>
            <a:ext cx="1117600" cy="558800"/>
          </a:xfrm>
          <a:prstGeom prst="rect">
            <a:avLst/>
          </a:prstGeom>
        </p:spPr>
      </p:pic>
      <p:pic>
        <p:nvPicPr>
          <p:cNvPr id="18" name="Picture 17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714B05E7-5CE1-F0FC-8AF7-C682C64F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06" y="3349586"/>
            <a:ext cx="1612900" cy="584200"/>
          </a:xfrm>
          <a:prstGeom prst="rect">
            <a:avLst/>
          </a:prstGeom>
        </p:spPr>
      </p:pic>
      <p:pic>
        <p:nvPicPr>
          <p:cNvPr id="28" name="Picture 27" descr="A close-up of a number&#10;&#10;Description automatically generated">
            <a:extLst>
              <a:ext uri="{FF2B5EF4-FFF2-40B4-BE49-F238E27FC236}">
                <a16:creationId xmlns:a16="http://schemas.microsoft.com/office/drawing/2014/main" id="{C3E9B0F6-F6F3-07CF-B961-377DA9749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48" y="4184896"/>
            <a:ext cx="2099160" cy="584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AA9ADDE-5286-67E6-6081-EE77C3EFF385}"/>
              </a:ext>
            </a:extLst>
          </p:cNvPr>
          <p:cNvSpPr txBox="1"/>
          <p:nvPr/>
        </p:nvSpPr>
        <p:spPr>
          <a:xfrm>
            <a:off x="483648" y="1898655"/>
            <a:ext cx="209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Recall the following: </a:t>
            </a:r>
          </a:p>
        </p:txBody>
      </p:sp>
    </p:spTree>
    <p:extLst>
      <p:ext uri="{BB962C8B-B14F-4D97-AF65-F5344CB8AC3E}">
        <p14:creationId xmlns:p14="http://schemas.microsoft.com/office/powerpoint/2010/main" val="163737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543-9200-3AF3-53B4-A6FC3406C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8826"/>
            <a:ext cx="892897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1F60"/>
                </a:solidFill>
              </a:rPr>
              <a:t>1/31 Boson Gang Meeting </a:t>
            </a:r>
            <a:br>
              <a:rPr lang="en-US" dirty="0">
                <a:solidFill>
                  <a:srgbClr val="001F60"/>
                </a:solidFill>
              </a:rPr>
            </a:br>
            <a:r>
              <a:rPr lang="en-US" i="1" dirty="0">
                <a:solidFill>
                  <a:srgbClr val="001F60"/>
                </a:solidFill>
              </a:rPr>
              <a:t>Error Analysis Edition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D95B-5C29-C490-504D-AE2DAF733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36994"/>
            <a:ext cx="9144000" cy="1655762"/>
          </a:xfrm>
        </p:spPr>
        <p:txBody>
          <a:bodyPr>
            <a:noAutofit/>
          </a:bodyPr>
          <a:lstStyle/>
          <a:p>
            <a:r>
              <a:rPr lang="en-US" dirty="0"/>
              <a:t>Luke, Kevin, Yuan, Yan, Eugene, Steve</a:t>
            </a:r>
          </a:p>
        </p:txBody>
      </p:sp>
      <p:pic>
        <p:nvPicPr>
          <p:cNvPr id="5" name="Picture 4" descr="YaleClr.eps">
            <a:extLst>
              <a:ext uri="{FF2B5EF4-FFF2-40B4-BE49-F238E27FC236}">
                <a16:creationId xmlns:a16="http://schemas.microsoft.com/office/drawing/2014/main" id="{E66F44D6-FBDD-1E91-B394-3DA0BC0C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65" y="131701"/>
            <a:ext cx="1085219" cy="113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Download Massachusetts Institute of Technology (MIT) Logo in SVG Vector or  PNG File Format - Logo.wine">
            <a:extLst>
              <a:ext uri="{FF2B5EF4-FFF2-40B4-BE49-F238E27FC236}">
                <a16:creationId xmlns:a16="http://schemas.microsoft.com/office/drawing/2014/main" id="{819C3A49-E2C6-4437-AE64-6368942AC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93" y="-30765"/>
            <a:ext cx="2190781" cy="14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ak Ridge National Laboratory | Drupal.org">
            <a:extLst>
              <a:ext uri="{FF2B5EF4-FFF2-40B4-BE49-F238E27FC236}">
                <a16:creationId xmlns:a16="http://schemas.microsoft.com/office/drawing/2014/main" id="{CAE25CB1-22D2-2977-E567-D2BFD92D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" y="5130290"/>
            <a:ext cx="4181667" cy="211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 Introduction to Error Analysis: The Study of Uncertainties in Physical  Measurements: John Taylor: 9781940380087: Amazon.com: Books">
            <a:extLst>
              <a:ext uri="{FF2B5EF4-FFF2-40B4-BE49-F238E27FC236}">
                <a16:creationId xmlns:a16="http://schemas.microsoft.com/office/drawing/2014/main" id="{1F351DD8-4175-E989-3F29-A67612EE7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445" y="2851492"/>
            <a:ext cx="2804556" cy="400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2QA Quantum Thursday - Nathan Wiebe | Yale Quantum Institute">
            <a:extLst>
              <a:ext uri="{FF2B5EF4-FFF2-40B4-BE49-F238E27FC236}">
                <a16:creationId xmlns:a16="http://schemas.microsoft.com/office/drawing/2014/main" id="{E7BDDC85-C0C8-0FDD-9CD7-71E5D508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380" y="131701"/>
            <a:ext cx="3487239" cy="11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31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5960-4A51-523D-1467-E29C28E8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VTA for Displacement Operators </a:t>
            </a:r>
          </a:p>
        </p:txBody>
      </p:sp>
      <p:pic>
        <p:nvPicPr>
          <p:cNvPr id="14" name="Picture 13" descr="A mathematical equation with numbers&#10;&#10;Description automatically generated">
            <a:extLst>
              <a:ext uri="{FF2B5EF4-FFF2-40B4-BE49-F238E27FC236}">
                <a16:creationId xmlns:a16="http://schemas.microsoft.com/office/drawing/2014/main" id="{F2575D57-EBD5-EEE6-D784-1953DE06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73" y="2494612"/>
            <a:ext cx="1117600" cy="558800"/>
          </a:xfrm>
          <a:prstGeom prst="rect">
            <a:avLst/>
          </a:prstGeom>
        </p:spPr>
      </p:pic>
      <p:pic>
        <p:nvPicPr>
          <p:cNvPr id="18" name="Picture 17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714B05E7-5CE1-F0FC-8AF7-C682C64F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06" y="3349586"/>
            <a:ext cx="1612900" cy="584200"/>
          </a:xfrm>
          <a:prstGeom prst="rect">
            <a:avLst/>
          </a:prstGeom>
        </p:spPr>
      </p:pic>
      <p:pic>
        <p:nvPicPr>
          <p:cNvPr id="22" name="Picture 21" descr="A mathematical equation with exclamation marks&#10;&#10;Description automatically generated">
            <a:extLst>
              <a:ext uri="{FF2B5EF4-FFF2-40B4-BE49-F238E27FC236}">
                <a16:creationId xmlns:a16="http://schemas.microsoft.com/office/drawing/2014/main" id="{D74B9900-D581-7B77-D120-9E95C01F0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81" y="5020205"/>
            <a:ext cx="1355783" cy="584199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72C2D15-3B39-1FBA-8F69-2DBAF7613B30}"/>
              </a:ext>
            </a:extLst>
          </p:cNvPr>
          <p:cNvSpPr/>
          <p:nvPr/>
        </p:nvSpPr>
        <p:spPr>
          <a:xfrm>
            <a:off x="217826" y="2334431"/>
            <a:ext cx="2535298" cy="3441216"/>
          </a:xfrm>
          <a:prstGeom prst="round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A close-up of a number&#10;&#10;Description automatically generated">
            <a:extLst>
              <a:ext uri="{FF2B5EF4-FFF2-40B4-BE49-F238E27FC236}">
                <a16:creationId xmlns:a16="http://schemas.microsoft.com/office/drawing/2014/main" id="{C3E9B0F6-F6F3-07CF-B961-377DA9749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48" y="4184896"/>
            <a:ext cx="2099160" cy="584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AA9ADDE-5286-67E6-6081-EE77C3EFF385}"/>
              </a:ext>
            </a:extLst>
          </p:cNvPr>
          <p:cNvSpPr txBox="1"/>
          <p:nvPr/>
        </p:nvSpPr>
        <p:spPr>
          <a:xfrm>
            <a:off x="483648" y="1898655"/>
            <a:ext cx="209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Recall the following: </a:t>
            </a:r>
          </a:p>
        </p:txBody>
      </p:sp>
    </p:spTree>
    <p:extLst>
      <p:ext uri="{BB962C8B-B14F-4D97-AF65-F5344CB8AC3E}">
        <p14:creationId xmlns:p14="http://schemas.microsoft.com/office/powerpoint/2010/main" val="2517046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5960-4A51-523D-1467-E29C28E8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VTA for Displacement Operators </a:t>
            </a:r>
          </a:p>
        </p:txBody>
      </p:sp>
      <p:pic>
        <p:nvPicPr>
          <p:cNvPr id="12" name="Picture 11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C0B5BCA-6E3F-7B40-ECE5-8C212C27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50" y="1649626"/>
            <a:ext cx="3742113" cy="5201302"/>
          </a:xfrm>
          <a:prstGeom prst="rect">
            <a:avLst/>
          </a:prstGeom>
        </p:spPr>
      </p:pic>
      <p:pic>
        <p:nvPicPr>
          <p:cNvPr id="14" name="Picture 13" descr="A mathematical equation with numbers&#10;&#10;Description automatically generated">
            <a:extLst>
              <a:ext uri="{FF2B5EF4-FFF2-40B4-BE49-F238E27FC236}">
                <a16:creationId xmlns:a16="http://schemas.microsoft.com/office/drawing/2014/main" id="{F2575D57-EBD5-EEE6-D784-1953DE065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73" y="2494612"/>
            <a:ext cx="1117600" cy="558800"/>
          </a:xfrm>
          <a:prstGeom prst="rect">
            <a:avLst/>
          </a:prstGeom>
        </p:spPr>
      </p:pic>
      <p:pic>
        <p:nvPicPr>
          <p:cNvPr id="18" name="Picture 17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714B05E7-5CE1-F0FC-8AF7-C682C64FD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06" y="3349586"/>
            <a:ext cx="1612900" cy="584200"/>
          </a:xfrm>
          <a:prstGeom prst="rect">
            <a:avLst/>
          </a:prstGeom>
        </p:spPr>
      </p:pic>
      <p:pic>
        <p:nvPicPr>
          <p:cNvPr id="22" name="Picture 21" descr="A mathematical equation with exclamation marks&#10;&#10;Description automatically generated">
            <a:extLst>
              <a:ext uri="{FF2B5EF4-FFF2-40B4-BE49-F238E27FC236}">
                <a16:creationId xmlns:a16="http://schemas.microsoft.com/office/drawing/2014/main" id="{D74B9900-D581-7B77-D120-9E95C01F0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81" y="5020205"/>
            <a:ext cx="1355783" cy="584199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72C2D15-3B39-1FBA-8F69-2DBAF7613B30}"/>
              </a:ext>
            </a:extLst>
          </p:cNvPr>
          <p:cNvSpPr/>
          <p:nvPr/>
        </p:nvSpPr>
        <p:spPr>
          <a:xfrm>
            <a:off x="217826" y="2334431"/>
            <a:ext cx="2535298" cy="3441216"/>
          </a:xfrm>
          <a:prstGeom prst="round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A close-up of a number&#10;&#10;Description automatically generated">
            <a:extLst>
              <a:ext uri="{FF2B5EF4-FFF2-40B4-BE49-F238E27FC236}">
                <a16:creationId xmlns:a16="http://schemas.microsoft.com/office/drawing/2014/main" id="{C3E9B0F6-F6F3-07CF-B961-377DA9749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48" y="4184896"/>
            <a:ext cx="2099160" cy="584200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573B93A-7C3E-9177-F894-5CD95A7D846C}"/>
              </a:ext>
            </a:extLst>
          </p:cNvPr>
          <p:cNvSpPr/>
          <p:nvPr/>
        </p:nvSpPr>
        <p:spPr>
          <a:xfrm>
            <a:off x="3067353" y="1547509"/>
            <a:ext cx="4203908" cy="52747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A9ADDE-5286-67E6-6081-EE77C3EFF385}"/>
              </a:ext>
            </a:extLst>
          </p:cNvPr>
          <p:cNvSpPr txBox="1"/>
          <p:nvPr/>
        </p:nvSpPr>
        <p:spPr>
          <a:xfrm>
            <a:off x="483648" y="1898655"/>
            <a:ext cx="209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Recall the following: </a:t>
            </a:r>
          </a:p>
        </p:txBody>
      </p:sp>
    </p:spTree>
    <p:extLst>
      <p:ext uri="{BB962C8B-B14F-4D97-AF65-F5344CB8AC3E}">
        <p14:creationId xmlns:p14="http://schemas.microsoft.com/office/powerpoint/2010/main" val="3651895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5960-4A51-523D-1467-E29C28E8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VTA for Displacement Operators </a:t>
            </a:r>
          </a:p>
        </p:txBody>
      </p:sp>
      <p:pic>
        <p:nvPicPr>
          <p:cNvPr id="12" name="Picture 11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C0B5BCA-6E3F-7B40-ECE5-8C212C27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50" y="1649626"/>
            <a:ext cx="3742113" cy="5201302"/>
          </a:xfrm>
          <a:prstGeom prst="rect">
            <a:avLst/>
          </a:prstGeom>
        </p:spPr>
      </p:pic>
      <p:pic>
        <p:nvPicPr>
          <p:cNvPr id="14" name="Picture 13" descr="A mathematical equation with numbers&#10;&#10;Description automatically generated">
            <a:extLst>
              <a:ext uri="{FF2B5EF4-FFF2-40B4-BE49-F238E27FC236}">
                <a16:creationId xmlns:a16="http://schemas.microsoft.com/office/drawing/2014/main" id="{F2575D57-EBD5-EEE6-D784-1953DE065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73" y="2494612"/>
            <a:ext cx="1117600" cy="558800"/>
          </a:xfrm>
          <a:prstGeom prst="rect">
            <a:avLst/>
          </a:prstGeom>
        </p:spPr>
      </p:pic>
      <p:pic>
        <p:nvPicPr>
          <p:cNvPr id="18" name="Picture 17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714B05E7-5CE1-F0FC-8AF7-C682C64FD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06" y="3349586"/>
            <a:ext cx="1612900" cy="584200"/>
          </a:xfrm>
          <a:prstGeom prst="rect">
            <a:avLst/>
          </a:prstGeom>
        </p:spPr>
      </p:pic>
      <p:pic>
        <p:nvPicPr>
          <p:cNvPr id="22" name="Picture 21" descr="A mathematical equation with exclamation marks&#10;&#10;Description automatically generated">
            <a:extLst>
              <a:ext uri="{FF2B5EF4-FFF2-40B4-BE49-F238E27FC236}">
                <a16:creationId xmlns:a16="http://schemas.microsoft.com/office/drawing/2014/main" id="{D74B9900-D581-7B77-D120-9E95C01F0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81" y="5020205"/>
            <a:ext cx="1355783" cy="584199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72C2D15-3B39-1FBA-8F69-2DBAF7613B30}"/>
              </a:ext>
            </a:extLst>
          </p:cNvPr>
          <p:cNvSpPr/>
          <p:nvPr/>
        </p:nvSpPr>
        <p:spPr>
          <a:xfrm>
            <a:off x="217826" y="2334431"/>
            <a:ext cx="2535298" cy="3441216"/>
          </a:xfrm>
          <a:prstGeom prst="round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A close-up of a number&#10;&#10;Description automatically generated">
            <a:extLst>
              <a:ext uri="{FF2B5EF4-FFF2-40B4-BE49-F238E27FC236}">
                <a16:creationId xmlns:a16="http://schemas.microsoft.com/office/drawing/2014/main" id="{C3E9B0F6-F6F3-07CF-B961-377DA9749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48" y="4184896"/>
            <a:ext cx="2099160" cy="584200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573B93A-7C3E-9177-F894-5CD95A7D846C}"/>
              </a:ext>
            </a:extLst>
          </p:cNvPr>
          <p:cNvSpPr/>
          <p:nvPr/>
        </p:nvSpPr>
        <p:spPr>
          <a:xfrm>
            <a:off x="3067353" y="1547509"/>
            <a:ext cx="4203908" cy="52747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Content Placeholder 3" descr="A black text with a cross and a x&#10;&#10;Description automatically generated">
            <a:extLst>
              <a:ext uri="{FF2B5EF4-FFF2-40B4-BE49-F238E27FC236}">
                <a16:creationId xmlns:a16="http://schemas.microsoft.com/office/drawing/2014/main" id="{88E2592A-8B05-08D8-83E8-FD7FA5FBC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408059" y="2893163"/>
            <a:ext cx="2451100" cy="4191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F119318-17D3-3D01-647F-D7752A671027}"/>
              </a:ext>
            </a:extLst>
          </p:cNvPr>
          <p:cNvSpPr txBox="1"/>
          <p:nvPr/>
        </p:nvSpPr>
        <p:spPr>
          <a:xfrm>
            <a:off x="7842315" y="1923290"/>
            <a:ext cx="357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VTA for one Hamiltonian-weighted displacement operator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491CB1D-D458-AD52-6C4E-5BD7D9D0BEE7}"/>
              </a:ext>
            </a:extLst>
          </p:cNvPr>
          <p:cNvSpPr/>
          <p:nvPr/>
        </p:nvSpPr>
        <p:spPr>
          <a:xfrm>
            <a:off x="8341283" y="2893163"/>
            <a:ext cx="2617558" cy="4564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A9ADDE-5286-67E6-6081-EE77C3EFF385}"/>
              </a:ext>
            </a:extLst>
          </p:cNvPr>
          <p:cNvSpPr txBox="1"/>
          <p:nvPr/>
        </p:nvSpPr>
        <p:spPr>
          <a:xfrm>
            <a:off x="483648" y="1898655"/>
            <a:ext cx="209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Recall the following: </a:t>
            </a:r>
          </a:p>
        </p:txBody>
      </p:sp>
    </p:spTree>
    <p:extLst>
      <p:ext uri="{BB962C8B-B14F-4D97-AF65-F5344CB8AC3E}">
        <p14:creationId xmlns:p14="http://schemas.microsoft.com/office/powerpoint/2010/main" val="3262767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5960-4A51-523D-1467-E29C28E8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VTA for Displacement Operators </a:t>
            </a:r>
          </a:p>
        </p:txBody>
      </p:sp>
      <p:pic>
        <p:nvPicPr>
          <p:cNvPr id="12" name="Picture 11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C0B5BCA-6E3F-7B40-ECE5-8C212C27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50" y="1649626"/>
            <a:ext cx="3742113" cy="5201302"/>
          </a:xfrm>
          <a:prstGeom prst="rect">
            <a:avLst/>
          </a:prstGeom>
        </p:spPr>
      </p:pic>
      <p:pic>
        <p:nvPicPr>
          <p:cNvPr id="14" name="Picture 13" descr="A mathematical equation with numbers&#10;&#10;Description automatically generated">
            <a:extLst>
              <a:ext uri="{FF2B5EF4-FFF2-40B4-BE49-F238E27FC236}">
                <a16:creationId xmlns:a16="http://schemas.microsoft.com/office/drawing/2014/main" id="{F2575D57-EBD5-EEE6-D784-1953DE065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73" y="2494612"/>
            <a:ext cx="1117600" cy="558800"/>
          </a:xfrm>
          <a:prstGeom prst="rect">
            <a:avLst/>
          </a:prstGeom>
        </p:spPr>
      </p:pic>
      <p:pic>
        <p:nvPicPr>
          <p:cNvPr id="18" name="Picture 17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714B05E7-5CE1-F0FC-8AF7-C682C64FD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06" y="3349586"/>
            <a:ext cx="1612900" cy="584200"/>
          </a:xfrm>
          <a:prstGeom prst="rect">
            <a:avLst/>
          </a:prstGeom>
        </p:spPr>
      </p:pic>
      <p:pic>
        <p:nvPicPr>
          <p:cNvPr id="22" name="Picture 21" descr="A mathematical equation with exclamation marks&#10;&#10;Description automatically generated">
            <a:extLst>
              <a:ext uri="{FF2B5EF4-FFF2-40B4-BE49-F238E27FC236}">
                <a16:creationId xmlns:a16="http://schemas.microsoft.com/office/drawing/2014/main" id="{D74B9900-D581-7B77-D120-9E95C01F0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81" y="5020205"/>
            <a:ext cx="1355783" cy="584199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72C2D15-3B39-1FBA-8F69-2DBAF7613B30}"/>
              </a:ext>
            </a:extLst>
          </p:cNvPr>
          <p:cNvSpPr/>
          <p:nvPr/>
        </p:nvSpPr>
        <p:spPr>
          <a:xfrm>
            <a:off x="217826" y="2334431"/>
            <a:ext cx="2535298" cy="3441216"/>
          </a:xfrm>
          <a:prstGeom prst="round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A close-up of a number&#10;&#10;Description automatically generated">
            <a:extLst>
              <a:ext uri="{FF2B5EF4-FFF2-40B4-BE49-F238E27FC236}">
                <a16:creationId xmlns:a16="http://schemas.microsoft.com/office/drawing/2014/main" id="{C3E9B0F6-F6F3-07CF-B961-377DA9749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48" y="4184896"/>
            <a:ext cx="2099160" cy="584200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573B93A-7C3E-9177-F894-5CD95A7D846C}"/>
              </a:ext>
            </a:extLst>
          </p:cNvPr>
          <p:cNvSpPr/>
          <p:nvPr/>
        </p:nvSpPr>
        <p:spPr>
          <a:xfrm>
            <a:off x="3067353" y="1547509"/>
            <a:ext cx="4203908" cy="52747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Content Placeholder 3" descr="A black text with a cross and a x&#10;&#10;Description automatically generated">
            <a:extLst>
              <a:ext uri="{FF2B5EF4-FFF2-40B4-BE49-F238E27FC236}">
                <a16:creationId xmlns:a16="http://schemas.microsoft.com/office/drawing/2014/main" id="{88E2592A-8B05-08D8-83E8-FD7FA5FBC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408059" y="2893163"/>
            <a:ext cx="2451100" cy="419100"/>
          </a:xfrm>
          <a:prstGeom prst="rect">
            <a:avLst/>
          </a:prstGeom>
        </p:spPr>
      </p:pic>
      <p:pic>
        <p:nvPicPr>
          <p:cNvPr id="39" name="Picture 38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AA9CC0A9-FF35-CC47-2971-953CF446C0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1512" y="4707418"/>
            <a:ext cx="4479784" cy="59051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F119318-17D3-3D01-647F-D7752A671027}"/>
              </a:ext>
            </a:extLst>
          </p:cNvPr>
          <p:cNvSpPr txBox="1"/>
          <p:nvPr/>
        </p:nvSpPr>
        <p:spPr>
          <a:xfrm>
            <a:off x="7842315" y="1923290"/>
            <a:ext cx="357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VTA for one Hamiltonian-weighted displacement operator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F4CC02-215F-E177-4116-2F7B1CB6117D}"/>
              </a:ext>
            </a:extLst>
          </p:cNvPr>
          <p:cNvSpPr txBox="1"/>
          <p:nvPr/>
        </p:nvSpPr>
        <p:spPr>
          <a:xfrm>
            <a:off x="7846691" y="3705337"/>
            <a:ext cx="357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VTA for two Hamiltonian-weighted displacement operators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491CB1D-D458-AD52-6C4E-5BD7D9D0BEE7}"/>
              </a:ext>
            </a:extLst>
          </p:cNvPr>
          <p:cNvSpPr/>
          <p:nvPr/>
        </p:nvSpPr>
        <p:spPr>
          <a:xfrm>
            <a:off x="8341283" y="2893163"/>
            <a:ext cx="2617558" cy="4564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A9ADDE-5286-67E6-6081-EE77C3EFF385}"/>
              </a:ext>
            </a:extLst>
          </p:cNvPr>
          <p:cNvSpPr txBox="1"/>
          <p:nvPr/>
        </p:nvSpPr>
        <p:spPr>
          <a:xfrm>
            <a:off x="483648" y="1898655"/>
            <a:ext cx="209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Recall the following: 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B81581A-A154-1EA3-540A-DF8B289CBBC9}"/>
              </a:ext>
            </a:extLst>
          </p:cNvPr>
          <p:cNvSpPr/>
          <p:nvPr/>
        </p:nvSpPr>
        <p:spPr>
          <a:xfrm>
            <a:off x="7585490" y="4651604"/>
            <a:ext cx="4546015" cy="6323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98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9C99-004E-1814-990A-EC6DF1A7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 of VTA Approach when N = 4 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676FD6E-F3B3-987D-DC33-8FD4DF6AF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49" y="1862202"/>
            <a:ext cx="9197272" cy="784440"/>
          </a:xfrm>
        </p:spPr>
      </p:pic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0B7BE303-9D90-1CA4-18A5-D38974952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6" t="5935" r="10066" b="18471"/>
          <a:stretch/>
        </p:blipFill>
        <p:spPr>
          <a:xfrm>
            <a:off x="8258740" y="3938451"/>
            <a:ext cx="3800491" cy="24553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E11437-F370-923A-8326-7842EC7D4CB7}"/>
              </a:ext>
            </a:extLst>
          </p:cNvPr>
          <p:cNvSpPr txBox="1"/>
          <p:nvPr/>
        </p:nvSpPr>
        <p:spPr>
          <a:xfrm>
            <a:off x="3296983" y="1419903"/>
            <a:ext cx="47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GSP and VTA for 4-site spin chain</a:t>
            </a:r>
          </a:p>
        </p:txBody>
      </p:sp>
    </p:spTree>
    <p:extLst>
      <p:ext uri="{BB962C8B-B14F-4D97-AF65-F5344CB8AC3E}">
        <p14:creationId xmlns:p14="http://schemas.microsoft.com/office/powerpoint/2010/main" val="967426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9C99-004E-1814-990A-EC6DF1A7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 of VTA Approach when N = 4 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676FD6E-F3B3-987D-DC33-8FD4DF6AF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49" y="1862202"/>
            <a:ext cx="9197272" cy="784440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B55A7C-B66C-24C8-CF8F-DEF129B53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9" y="2715700"/>
            <a:ext cx="9007612" cy="49467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4CF4A32-7CA8-4C77-5C88-82189EBD6BA0}"/>
              </a:ext>
            </a:extLst>
          </p:cNvPr>
          <p:cNvSpPr/>
          <p:nvPr/>
        </p:nvSpPr>
        <p:spPr>
          <a:xfrm>
            <a:off x="83762" y="1776095"/>
            <a:ext cx="9253259" cy="1516291"/>
          </a:xfrm>
          <a:prstGeom prst="round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0B7BE303-9D90-1CA4-18A5-D389749527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96" t="5935" r="10066" b="18471"/>
          <a:stretch/>
        </p:blipFill>
        <p:spPr>
          <a:xfrm>
            <a:off x="8258740" y="3938451"/>
            <a:ext cx="3800491" cy="24553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E11437-F370-923A-8326-7842EC7D4CB7}"/>
              </a:ext>
            </a:extLst>
          </p:cNvPr>
          <p:cNvSpPr txBox="1"/>
          <p:nvPr/>
        </p:nvSpPr>
        <p:spPr>
          <a:xfrm>
            <a:off x="3296983" y="1419903"/>
            <a:ext cx="47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GSP and VTA for 4-site spin chain</a:t>
            </a:r>
          </a:p>
        </p:txBody>
      </p:sp>
    </p:spTree>
    <p:extLst>
      <p:ext uri="{BB962C8B-B14F-4D97-AF65-F5344CB8AC3E}">
        <p14:creationId xmlns:p14="http://schemas.microsoft.com/office/powerpoint/2010/main" val="82481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9C99-004E-1814-990A-EC6DF1A7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 of VTA Approach when N = 4 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676FD6E-F3B3-987D-DC33-8FD4DF6AF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49" y="1862202"/>
            <a:ext cx="9197272" cy="784440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B55A7C-B66C-24C8-CF8F-DEF129B53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9" y="2715700"/>
            <a:ext cx="9007612" cy="494670"/>
          </a:xfrm>
          <a:prstGeom prst="rect">
            <a:avLst/>
          </a:prstGeom>
        </p:spPr>
      </p:pic>
      <p:pic>
        <p:nvPicPr>
          <p:cNvPr id="23" name="Picture 2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D186A536-DA07-AED5-DB0A-BF871E932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" y="3819789"/>
            <a:ext cx="7772400" cy="1516291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4CF4A32-7CA8-4C77-5C88-82189EBD6BA0}"/>
              </a:ext>
            </a:extLst>
          </p:cNvPr>
          <p:cNvSpPr/>
          <p:nvPr/>
        </p:nvSpPr>
        <p:spPr>
          <a:xfrm>
            <a:off x="83762" y="1776095"/>
            <a:ext cx="9253259" cy="1516291"/>
          </a:xfrm>
          <a:prstGeom prst="round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0B7BE303-9D90-1CA4-18A5-D389749527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96" t="5935" r="10066" b="18471"/>
          <a:stretch/>
        </p:blipFill>
        <p:spPr>
          <a:xfrm>
            <a:off x="8258740" y="3938451"/>
            <a:ext cx="3800491" cy="2455369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87DC9FF-6C4B-AEFD-46DD-FD29C0E69D82}"/>
              </a:ext>
            </a:extLst>
          </p:cNvPr>
          <p:cNvSpPr/>
          <p:nvPr/>
        </p:nvSpPr>
        <p:spPr>
          <a:xfrm>
            <a:off x="83762" y="3734382"/>
            <a:ext cx="7852526" cy="16333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E11437-F370-923A-8326-7842EC7D4CB7}"/>
              </a:ext>
            </a:extLst>
          </p:cNvPr>
          <p:cNvSpPr txBox="1"/>
          <p:nvPr/>
        </p:nvSpPr>
        <p:spPr>
          <a:xfrm>
            <a:off x="3296983" y="1419903"/>
            <a:ext cx="47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GSP and VTA for 4-site spin chain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D726A4-4F67-4E68-82E8-8349B51C8744}"/>
              </a:ext>
            </a:extLst>
          </p:cNvPr>
          <p:cNvSpPr txBox="1"/>
          <p:nvPr/>
        </p:nvSpPr>
        <p:spPr>
          <a:xfrm>
            <a:off x="83762" y="3335195"/>
            <a:ext cx="7852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VTA of first blue displacements </a:t>
            </a:r>
          </a:p>
        </p:txBody>
      </p:sp>
    </p:spTree>
    <p:extLst>
      <p:ext uri="{BB962C8B-B14F-4D97-AF65-F5344CB8AC3E}">
        <p14:creationId xmlns:p14="http://schemas.microsoft.com/office/powerpoint/2010/main" val="1199999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9C99-004E-1814-990A-EC6DF1A7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 of VTA Approach when N = 4 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676FD6E-F3B3-987D-DC33-8FD4DF6AF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49" y="1862202"/>
            <a:ext cx="9197272" cy="784440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B55A7C-B66C-24C8-CF8F-DEF129B53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9" y="2715700"/>
            <a:ext cx="9007612" cy="494670"/>
          </a:xfrm>
          <a:prstGeom prst="rect">
            <a:avLst/>
          </a:prstGeom>
        </p:spPr>
      </p:pic>
      <p:pic>
        <p:nvPicPr>
          <p:cNvPr id="23" name="Picture 2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D186A536-DA07-AED5-DB0A-BF871E932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" y="3819789"/>
            <a:ext cx="7772400" cy="1516291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4CF4A32-7CA8-4C77-5C88-82189EBD6BA0}"/>
              </a:ext>
            </a:extLst>
          </p:cNvPr>
          <p:cNvSpPr/>
          <p:nvPr/>
        </p:nvSpPr>
        <p:spPr>
          <a:xfrm>
            <a:off x="83762" y="1776095"/>
            <a:ext cx="9253259" cy="1516291"/>
          </a:xfrm>
          <a:prstGeom prst="round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0B7BE303-9D90-1CA4-18A5-D389749527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96" t="5935" r="10066" b="18471"/>
          <a:stretch/>
        </p:blipFill>
        <p:spPr>
          <a:xfrm>
            <a:off x="8258740" y="3938451"/>
            <a:ext cx="3800491" cy="2455369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87DC9FF-6C4B-AEFD-46DD-FD29C0E69D82}"/>
              </a:ext>
            </a:extLst>
          </p:cNvPr>
          <p:cNvSpPr/>
          <p:nvPr/>
        </p:nvSpPr>
        <p:spPr>
          <a:xfrm>
            <a:off x="83762" y="3734382"/>
            <a:ext cx="7852526" cy="16333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995D638-6465-5CAD-8D63-543045085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832" y="5967595"/>
            <a:ext cx="5580777" cy="71899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E11437-F370-923A-8326-7842EC7D4CB7}"/>
              </a:ext>
            </a:extLst>
          </p:cNvPr>
          <p:cNvSpPr txBox="1"/>
          <p:nvPr/>
        </p:nvSpPr>
        <p:spPr>
          <a:xfrm>
            <a:off x="3296983" y="1419903"/>
            <a:ext cx="47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GSP and VTA for 4-site spin chain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D726A4-4F67-4E68-82E8-8349B51C8744}"/>
              </a:ext>
            </a:extLst>
          </p:cNvPr>
          <p:cNvSpPr txBox="1"/>
          <p:nvPr/>
        </p:nvSpPr>
        <p:spPr>
          <a:xfrm>
            <a:off x="83762" y="3335195"/>
            <a:ext cx="7852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VTA of first blue displacements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37364E-F518-1CB5-5FF9-28B5899D21AC}"/>
              </a:ext>
            </a:extLst>
          </p:cNvPr>
          <p:cNvSpPr txBox="1"/>
          <p:nvPr/>
        </p:nvSpPr>
        <p:spPr>
          <a:xfrm>
            <a:off x="6998" y="5483000"/>
            <a:ext cx="7852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VTA of first blue and red displacements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EB77CE9-DB29-3D88-DFB2-1B687D371F6A}"/>
              </a:ext>
            </a:extLst>
          </p:cNvPr>
          <p:cNvSpPr/>
          <p:nvPr/>
        </p:nvSpPr>
        <p:spPr>
          <a:xfrm>
            <a:off x="1151725" y="5895141"/>
            <a:ext cx="5730706" cy="826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31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8A41-9458-4E2C-7D50-01C10472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899F-E233-541D-426D-BA2F724CA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3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06BE-51DE-0A8F-17D9-52362E66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6BF8-37F8-3CC1-8CDD-AED3FB43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5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CA7E-4AB5-9E25-7067-27C5DAE9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21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Refresher on GSP Algorithm </a:t>
            </a:r>
          </a:p>
        </p:txBody>
      </p:sp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8763AD2-64A9-D952-A842-82DEACE22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57" y="2017981"/>
            <a:ext cx="3771987" cy="730952"/>
          </a:xfrm>
          <a:prstGeom prst="rect">
            <a:avLst/>
          </a:prstGeom>
        </p:spPr>
      </p:pic>
      <p:pic>
        <p:nvPicPr>
          <p:cNvPr id="14" name="Picture 1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428DA05-B2E1-8F26-60E3-F67A5F141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796" y="2859436"/>
            <a:ext cx="3683000" cy="6876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84A0CC-A33D-5F8F-12E8-B6FCD973B241}"/>
              </a:ext>
            </a:extLst>
          </p:cNvPr>
          <p:cNvSpPr txBox="1"/>
          <p:nvPr/>
        </p:nvSpPr>
        <p:spPr>
          <a:xfrm>
            <a:off x="1954134" y="1408405"/>
            <a:ext cx="191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Ingredients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9E27CE-2088-452C-4051-625966057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57" y="3708599"/>
            <a:ext cx="2781386" cy="294581"/>
          </a:xfrm>
          <a:prstGeom prst="rect">
            <a:avLst/>
          </a:prstGeom>
        </p:spPr>
      </p:pic>
      <p:pic>
        <p:nvPicPr>
          <p:cNvPr id="20" name="Picture 19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70DB9A9D-5520-56D3-AFB6-ACFE5E151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57" y="4164673"/>
            <a:ext cx="2716669" cy="649773"/>
          </a:xfrm>
          <a:prstGeom prst="rect">
            <a:avLst/>
          </a:prstGeo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264F04FC-9F5B-4296-4A0D-7F24FB1F1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769165" y="1334056"/>
            <a:ext cx="5584634" cy="4017723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B1DEEF6-B5BA-977D-696B-FFAAC15C50A7}"/>
              </a:ext>
            </a:extLst>
          </p:cNvPr>
          <p:cNvSpPr/>
          <p:nvPr/>
        </p:nvSpPr>
        <p:spPr>
          <a:xfrm>
            <a:off x="1047023" y="1870070"/>
            <a:ext cx="4090369" cy="31765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CA7E-4AB5-9E25-7067-27C5DAE9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21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Refresher on GSP Algorithm </a:t>
            </a:r>
          </a:p>
        </p:txBody>
      </p:sp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8763AD2-64A9-D952-A842-82DEACE22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57" y="2017981"/>
            <a:ext cx="3771987" cy="730952"/>
          </a:xfrm>
          <a:prstGeom prst="rect">
            <a:avLst/>
          </a:prstGeom>
        </p:spPr>
      </p:pic>
      <p:pic>
        <p:nvPicPr>
          <p:cNvPr id="14" name="Picture 1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428DA05-B2E1-8F26-60E3-F67A5F141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796" y="2859436"/>
            <a:ext cx="3683000" cy="6876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84A0CC-A33D-5F8F-12E8-B6FCD973B241}"/>
              </a:ext>
            </a:extLst>
          </p:cNvPr>
          <p:cNvSpPr txBox="1"/>
          <p:nvPr/>
        </p:nvSpPr>
        <p:spPr>
          <a:xfrm>
            <a:off x="1954134" y="1408405"/>
            <a:ext cx="191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Ingredients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9E27CE-2088-452C-4051-625966057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757" y="3708599"/>
            <a:ext cx="2781386" cy="294581"/>
          </a:xfrm>
          <a:prstGeom prst="rect">
            <a:avLst/>
          </a:prstGeom>
        </p:spPr>
      </p:pic>
      <p:pic>
        <p:nvPicPr>
          <p:cNvPr id="20" name="Picture 19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70DB9A9D-5520-56D3-AFB6-ACFE5E151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57" y="4164673"/>
            <a:ext cx="2716669" cy="6497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85CD31-6A1C-9EEE-0EFE-9A4F56956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857" y="5582932"/>
            <a:ext cx="7772400" cy="768492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BCA93C3-4C0F-2AB2-E858-0EF2358875FE}"/>
              </a:ext>
            </a:extLst>
          </p:cNvPr>
          <p:cNvSpPr/>
          <p:nvPr/>
        </p:nvSpPr>
        <p:spPr>
          <a:xfrm>
            <a:off x="2317315" y="5511607"/>
            <a:ext cx="7922712" cy="83981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264F04FC-9F5B-4296-4A0D-7F24FB1F1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5769165" y="1334056"/>
            <a:ext cx="5584634" cy="4017723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B1DEEF6-B5BA-977D-696B-FFAAC15C50A7}"/>
              </a:ext>
            </a:extLst>
          </p:cNvPr>
          <p:cNvSpPr/>
          <p:nvPr/>
        </p:nvSpPr>
        <p:spPr>
          <a:xfrm>
            <a:off x="1047023" y="1870070"/>
            <a:ext cx="4090369" cy="31765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95D8-04F9-FA91-0432-1CE373A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Trotter Error vs Vacuum Transition Amplitude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E79CF-F8F4-E5D9-3249-6B3A6A13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329" y="2465423"/>
            <a:ext cx="2082800" cy="495300"/>
          </a:xfrm>
        </p:spPr>
      </p:pic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3AD42785-ECEA-7002-5FF5-8A1261A8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" y="2346981"/>
            <a:ext cx="3670300" cy="812800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180638E-F497-3C02-752C-0827B5E2A059}"/>
              </a:ext>
            </a:extLst>
          </p:cNvPr>
          <p:cNvSpPr/>
          <p:nvPr/>
        </p:nvSpPr>
        <p:spPr>
          <a:xfrm>
            <a:off x="134118" y="2412337"/>
            <a:ext cx="5799012" cy="730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15E75E-3DA7-A8ED-744E-E4E6D34D71D7}"/>
              </a:ext>
            </a:extLst>
          </p:cNvPr>
          <p:cNvSpPr txBox="1"/>
          <p:nvPr/>
        </p:nvSpPr>
        <p:spPr>
          <a:xfrm>
            <a:off x="134118" y="1203070"/>
            <a:ext cx="579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Algorithm </a:t>
            </a:r>
          </a:p>
        </p:txBody>
      </p:sp>
    </p:spTree>
    <p:extLst>
      <p:ext uri="{BB962C8B-B14F-4D97-AF65-F5344CB8AC3E}">
        <p14:creationId xmlns:p14="http://schemas.microsoft.com/office/powerpoint/2010/main" val="8315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95D8-04F9-FA91-0432-1CE373A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Trotter Error vs Vacuum Transition Amplitude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E79CF-F8F4-E5D9-3249-6B3A6A13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329" y="2465423"/>
            <a:ext cx="2082800" cy="495300"/>
          </a:xfrm>
        </p:spPr>
      </p:pic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3AD42785-ECEA-7002-5FF5-8A1261A8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" y="2346981"/>
            <a:ext cx="3670300" cy="812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D6E50E-85C6-64FB-2D8A-DB8D8F52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81" y="4249639"/>
            <a:ext cx="5549900" cy="10287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620185E5-AAAC-45EC-AC64-49AC8061D3DD}"/>
              </a:ext>
            </a:extLst>
          </p:cNvPr>
          <p:cNvSpPr/>
          <p:nvPr/>
        </p:nvSpPr>
        <p:spPr>
          <a:xfrm>
            <a:off x="3127108" y="3184577"/>
            <a:ext cx="181484" cy="10154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180638E-F497-3C02-752C-0827B5E2A059}"/>
              </a:ext>
            </a:extLst>
          </p:cNvPr>
          <p:cNvSpPr/>
          <p:nvPr/>
        </p:nvSpPr>
        <p:spPr>
          <a:xfrm>
            <a:off x="134118" y="2412337"/>
            <a:ext cx="5799012" cy="730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338232-AA64-6D9B-300D-2DEF02462078}"/>
              </a:ext>
            </a:extLst>
          </p:cNvPr>
          <p:cNvSpPr/>
          <p:nvPr/>
        </p:nvSpPr>
        <p:spPr>
          <a:xfrm>
            <a:off x="134118" y="4274674"/>
            <a:ext cx="5600163" cy="966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15E75E-3DA7-A8ED-744E-E4E6D34D71D7}"/>
              </a:ext>
            </a:extLst>
          </p:cNvPr>
          <p:cNvSpPr txBox="1"/>
          <p:nvPr/>
        </p:nvSpPr>
        <p:spPr>
          <a:xfrm>
            <a:off x="134118" y="1203070"/>
            <a:ext cx="579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Algorithm </a:t>
            </a:r>
          </a:p>
        </p:txBody>
      </p:sp>
    </p:spTree>
    <p:extLst>
      <p:ext uri="{BB962C8B-B14F-4D97-AF65-F5344CB8AC3E}">
        <p14:creationId xmlns:p14="http://schemas.microsoft.com/office/powerpoint/2010/main" val="225927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95D8-04F9-FA91-0432-1CE373A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Trotter Error vs Vacuum Transition Amplitude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E79CF-F8F4-E5D9-3249-6B3A6A13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329" y="2465423"/>
            <a:ext cx="2082800" cy="495300"/>
          </a:xfrm>
        </p:spPr>
      </p:pic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3AD42785-ECEA-7002-5FF5-8A1261A8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" y="2346981"/>
            <a:ext cx="3670300" cy="812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D6E50E-85C6-64FB-2D8A-DB8D8F52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81" y="4249639"/>
            <a:ext cx="5549900" cy="1028700"/>
          </a:xfrm>
          <a:prstGeom prst="rect">
            <a:avLst/>
          </a:prstGeom>
        </p:spPr>
      </p:pic>
      <p:pic>
        <p:nvPicPr>
          <p:cNvPr id="23" name="Picture 22" descr="A group of symbols on a white background&#10;&#10;Description automatically generated">
            <a:extLst>
              <a:ext uri="{FF2B5EF4-FFF2-40B4-BE49-F238E27FC236}">
                <a16:creationId xmlns:a16="http://schemas.microsoft.com/office/drawing/2014/main" id="{E9844D7C-6C2A-D2CA-66F2-2CA66A4FF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950" y="6312658"/>
            <a:ext cx="3479800" cy="4572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620185E5-AAAC-45EC-AC64-49AC8061D3DD}"/>
              </a:ext>
            </a:extLst>
          </p:cNvPr>
          <p:cNvSpPr/>
          <p:nvPr/>
        </p:nvSpPr>
        <p:spPr>
          <a:xfrm>
            <a:off x="3127108" y="3184577"/>
            <a:ext cx="181484" cy="10154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46FBF01-F671-4195-C311-4FB5E0B7D5D5}"/>
              </a:ext>
            </a:extLst>
          </p:cNvPr>
          <p:cNvSpPr/>
          <p:nvPr/>
        </p:nvSpPr>
        <p:spPr>
          <a:xfrm>
            <a:off x="3127108" y="5286194"/>
            <a:ext cx="181484" cy="9529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180638E-F497-3C02-752C-0827B5E2A059}"/>
              </a:ext>
            </a:extLst>
          </p:cNvPr>
          <p:cNvSpPr/>
          <p:nvPr/>
        </p:nvSpPr>
        <p:spPr>
          <a:xfrm>
            <a:off x="134118" y="2412337"/>
            <a:ext cx="5799012" cy="730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338232-AA64-6D9B-300D-2DEF02462078}"/>
              </a:ext>
            </a:extLst>
          </p:cNvPr>
          <p:cNvSpPr/>
          <p:nvPr/>
        </p:nvSpPr>
        <p:spPr>
          <a:xfrm>
            <a:off x="134118" y="4274674"/>
            <a:ext cx="5600163" cy="966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571FF6E-CC79-5DDE-80D3-9104D939DAA2}"/>
              </a:ext>
            </a:extLst>
          </p:cNvPr>
          <p:cNvSpPr/>
          <p:nvPr/>
        </p:nvSpPr>
        <p:spPr>
          <a:xfrm>
            <a:off x="1371599" y="6312658"/>
            <a:ext cx="3692502" cy="4315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15E75E-3DA7-A8ED-744E-E4E6D34D71D7}"/>
              </a:ext>
            </a:extLst>
          </p:cNvPr>
          <p:cNvSpPr txBox="1"/>
          <p:nvPr/>
        </p:nvSpPr>
        <p:spPr>
          <a:xfrm>
            <a:off x="134118" y="1203070"/>
            <a:ext cx="579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Algorithm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CBE4283-DE11-239C-15EE-9939D036CE6F}"/>
              </a:ext>
            </a:extLst>
          </p:cNvPr>
          <p:cNvSpPr/>
          <p:nvPr/>
        </p:nvSpPr>
        <p:spPr>
          <a:xfrm>
            <a:off x="40039" y="1779939"/>
            <a:ext cx="5995951" cy="50396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9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95D8-04F9-FA91-0432-1CE373A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Trotter Error vs Vacuum Transition Amplitude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E79CF-F8F4-E5D9-3249-6B3A6A13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329" y="2465423"/>
            <a:ext cx="2082800" cy="495300"/>
          </a:xfrm>
        </p:spPr>
      </p:pic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3AD42785-ECEA-7002-5FF5-8A1261A8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" y="2346981"/>
            <a:ext cx="3670300" cy="812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D6E50E-85C6-64FB-2D8A-DB8D8F52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81" y="4249639"/>
            <a:ext cx="5549900" cy="1028700"/>
          </a:xfrm>
          <a:prstGeom prst="rect">
            <a:avLst/>
          </a:prstGeom>
        </p:spPr>
      </p:pic>
      <p:pic>
        <p:nvPicPr>
          <p:cNvPr id="23" name="Picture 22" descr="A group of symbols on a white background&#10;&#10;Description automatically generated">
            <a:extLst>
              <a:ext uri="{FF2B5EF4-FFF2-40B4-BE49-F238E27FC236}">
                <a16:creationId xmlns:a16="http://schemas.microsoft.com/office/drawing/2014/main" id="{E9844D7C-6C2A-D2CA-66F2-2CA66A4FF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950" y="6312658"/>
            <a:ext cx="3479800" cy="4572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620185E5-AAAC-45EC-AC64-49AC8061D3DD}"/>
              </a:ext>
            </a:extLst>
          </p:cNvPr>
          <p:cNvSpPr/>
          <p:nvPr/>
        </p:nvSpPr>
        <p:spPr>
          <a:xfrm>
            <a:off x="3127108" y="3184577"/>
            <a:ext cx="181484" cy="10154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46FBF01-F671-4195-C311-4FB5E0B7D5D5}"/>
              </a:ext>
            </a:extLst>
          </p:cNvPr>
          <p:cNvSpPr/>
          <p:nvPr/>
        </p:nvSpPr>
        <p:spPr>
          <a:xfrm>
            <a:off x="3127108" y="5286194"/>
            <a:ext cx="181484" cy="9529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180638E-F497-3C02-752C-0827B5E2A059}"/>
              </a:ext>
            </a:extLst>
          </p:cNvPr>
          <p:cNvSpPr/>
          <p:nvPr/>
        </p:nvSpPr>
        <p:spPr>
          <a:xfrm>
            <a:off x="134118" y="2412337"/>
            <a:ext cx="5799012" cy="730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338232-AA64-6D9B-300D-2DEF02462078}"/>
              </a:ext>
            </a:extLst>
          </p:cNvPr>
          <p:cNvSpPr/>
          <p:nvPr/>
        </p:nvSpPr>
        <p:spPr>
          <a:xfrm>
            <a:off x="134118" y="4274674"/>
            <a:ext cx="5600163" cy="966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571FF6E-CC79-5DDE-80D3-9104D939DAA2}"/>
              </a:ext>
            </a:extLst>
          </p:cNvPr>
          <p:cNvSpPr/>
          <p:nvPr/>
        </p:nvSpPr>
        <p:spPr>
          <a:xfrm>
            <a:off x="1371599" y="6312658"/>
            <a:ext cx="3692502" cy="4315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F0006860-F412-2270-C853-D71B7E9A4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100" y="1865843"/>
            <a:ext cx="3949700" cy="7747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315E75E-3DA7-A8ED-744E-E4E6D34D71D7}"/>
              </a:ext>
            </a:extLst>
          </p:cNvPr>
          <p:cNvSpPr txBox="1"/>
          <p:nvPr/>
        </p:nvSpPr>
        <p:spPr>
          <a:xfrm>
            <a:off x="134118" y="1203070"/>
            <a:ext cx="579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Algorithm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CBE4283-DE11-239C-15EE-9939D036CE6F}"/>
              </a:ext>
            </a:extLst>
          </p:cNvPr>
          <p:cNvSpPr/>
          <p:nvPr/>
        </p:nvSpPr>
        <p:spPr>
          <a:xfrm>
            <a:off x="40039" y="1779939"/>
            <a:ext cx="5995951" cy="50396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1D4C48-3472-90DD-9CAB-9E369FD716C2}"/>
              </a:ext>
            </a:extLst>
          </p:cNvPr>
          <p:cNvSpPr txBox="1"/>
          <p:nvPr/>
        </p:nvSpPr>
        <p:spPr>
          <a:xfrm>
            <a:off x="6330369" y="1314980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Trotter Error</a:t>
            </a:r>
          </a:p>
        </p:txBody>
      </p:sp>
    </p:spTree>
    <p:extLst>
      <p:ext uri="{BB962C8B-B14F-4D97-AF65-F5344CB8AC3E}">
        <p14:creationId xmlns:p14="http://schemas.microsoft.com/office/powerpoint/2010/main" val="219076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95D8-04F9-FA91-0432-1CE373A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Trotter Error vs Vacuum Transition Amplitude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E79CF-F8F4-E5D9-3249-6B3A6A134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329" y="2465423"/>
            <a:ext cx="2082800" cy="495300"/>
          </a:xfrm>
        </p:spPr>
      </p:pic>
      <p:pic>
        <p:nvPicPr>
          <p:cNvPr id="11" name="Picture 10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3AD42785-ECEA-7002-5FF5-8A1261A8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8" y="2346981"/>
            <a:ext cx="3670300" cy="812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D6E50E-85C6-64FB-2D8A-DB8D8F52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81" y="4249639"/>
            <a:ext cx="5549900" cy="1028700"/>
          </a:xfrm>
          <a:prstGeom prst="rect">
            <a:avLst/>
          </a:prstGeom>
        </p:spPr>
      </p:pic>
      <p:pic>
        <p:nvPicPr>
          <p:cNvPr id="23" name="Picture 22" descr="A group of symbols on a white background&#10;&#10;Description automatically generated">
            <a:extLst>
              <a:ext uri="{FF2B5EF4-FFF2-40B4-BE49-F238E27FC236}">
                <a16:creationId xmlns:a16="http://schemas.microsoft.com/office/drawing/2014/main" id="{E9844D7C-6C2A-D2CA-66F2-2CA66A4FF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950" y="6312658"/>
            <a:ext cx="3479800" cy="4572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620185E5-AAAC-45EC-AC64-49AC8061D3DD}"/>
              </a:ext>
            </a:extLst>
          </p:cNvPr>
          <p:cNvSpPr/>
          <p:nvPr/>
        </p:nvSpPr>
        <p:spPr>
          <a:xfrm>
            <a:off x="3127108" y="3184577"/>
            <a:ext cx="181484" cy="10154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46FBF01-F671-4195-C311-4FB5E0B7D5D5}"/>
              </a:ext>
            </a:extLst>
          </p:cNvPr>
          <p:cNvSpPr/>
          <p:nvPr/>
        </p:nvSpPr>
        <p:spPr>
          <a:xfrm>
            <a:off x="3127108" y="5286194"/>
            <a:ext cx="181484" cy="9529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180638E-F497-3C02-752C-0827B5E2A059}"/>
              </a:ext>
            </a:extLst>
          </p:cNvPr>
          <p:cNvSpPr/>
          <p:nvPr/>
        </p:nvSpPr>
        <p:spPr>
          <a:xfrm>
            <a:off x="134118" y="2412337"/>
            <a:ext cx="5799012" cy="7302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338232-AA64-6D9B-300D-2DEF02462078}"/>
              </a:ext>
            </a:extLst>
          </p:cNvPr>
          <p:cNvSpPr/>
          <p:nvPr/>
        </p:nvSpPr>
        <p:spPr>
          <a:xfrm>
            <a:off x="134118" y="4274674"/>
            <a:ext cx="5600163" cy="9661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571FF6E-CC79-5DDE-80D3-9104D939DAA2}"/>
              </a:ext>
            </a:extLst>
          </p:cNvPr>
          <p:cNvSpPr/>
          <p:nvPr/>
        </p:nvSpPr>
        <p:spPr>
          <a:xfrm>
            <a:off x="1371599" y="6312658"/>
            <a:ext cx="3692502" cy="4315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F0006860-F412-2270-C853-D71B7E9A4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100" y="1865843"/>
            <a:ext cx="3949700" cy="774700"/>
          </a:xfrm>
          <a:prstGeom prst="rect">
            <a:avLst/>
          </a:prstGeom>
        </p:spPr>
      </p:pic>
      <p:pic>
        <p:nvPicPr>
          <p:cNvPr id="39" name="Picture 38" descr="A black text with a x&#10;&#10;Description automatically generated">
            <a:extLst>
              <a:ext uri="{FF2B5EF4-FFF2-40B4-BE49-F238E27FC236}">
                <a16:creationId xmlns:a16="http://schemas.microsoft.com/office/drawing/2014/main" id="{25690BF3-565E-D031-495F-FB39D3013A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289" y="2529836"/>
            <a:ext cx="2387600" cy="4953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315E75E-3DA7-A8ED-744E-E4E6D34D71D7}"/>
              </a:ext>
            </a:extLst>
          </p:cNvPr>
          <p:cNvSpPr txBox="1"/>
          <p:nvPr/>
        </p:nvSpPr>
        <p:spPr>
          <a:xfrm>
            <a:off x="134118" y="1203070"/>
            <a:ext cx="579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Algorithm 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CBE4283-DE11-239C-15EE-9939D036CE6F}"/>
              </a:ext>
            </a:extLst>
          </p:cNvPr>
          <p:cNvSpPr/>
          <p:nvPr/>
        </p:nvSpPr>
        <p:spPr>
          <a:xfrm>
            <a:off x="40039" y="1779939"/>
            <a:ext cx="5995951" cy="503966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1D4C48-3472-90DD-9CAB-9E369FD716C2}"/>
              </a:ext>
            </a:extLst>
          </p:cNvPr>
          <p:cNvSpPr txBox="1"/>
          <p:nvPr/>
        </p:nvSpPr>
        <p:spPr>
          <a:xfrm>
            <a:off x="6330369" y="1314980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Trotter Error</a:t>
            </a:r>
          </a:p>
        </p:txBody>
      </p:sp>
    </p:spTree>
    <p:extLst>
      <p:ext uri="{BB962C8B-B14F-4D97-AF65-F5344CB8AC3E}">
        <p14:creationId xmlns:p14="http://schemas.microsoft.com/office/powerpoint/2010/main" val="42782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4691</TotalTime>
  <Words>322</Words>
  <Application>Microsoft Macintosh PowerPoint</Application>
  <PresentationFormat>Widescreen</PresentationFormat>
  <Paragraphs>79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1/31 Boson Gang Meeting  </vt:lpstr>
      <vt:lpstr>1/31 Boson Gang Meeting  Error Analysis Edition</vt:lpstr>
      <vt:lpstr>Refresher on GSP Algorithm </vt:lpstr>
      <vt:lpstr>Refresher on GSP Algorithm </vt:lpstr>
      <vt:lpstr>Trotter Error vs Vacuum Transition Amplitude</vt:lpstr>
      <vt:lpstr>Trotter Error vs Vacuum Transition Amplitude</vt:lpstr>
      <vt:lpstr>Trotter Error vs Vacuum Transition Amplitude</vt:lpstr>
      <vt:lpstr>Trotter Error vs Vacuum Transition Amplitude</vt:lpstr>
      <vt:lpstr>Trotter Error vs Vacuum Transition Amplitude</vt:lpstr>
      <vt:lpstr>Trotter Error vs Vacuum Transition Amplitude</vt:lpstr>
      <vt:lpstr>Trotter Error vs Vacuum Transition Amplitude</vt:lpstr>
      <vt:lpstr>Trotter Error vs Vacuum Transition Amplitude</vt:lpstr>
      <vt:lpstr>Trotter Error vs Vacuum Transition Amplitude</vt:lpstr>
      <vt:lpstr>Trotter Error vs Vacuum Transition Amplitude</vt:lpstr>
      <vt:lpstr>Trotter Error vs Vacuum Transition Amplitude</vt:lpstr>
      <vt:lpstr>Trotter Error vs Vacuum Transition Amplitude</vt:lpstr>
      <vt:lpstr>Trotter Error vs Vacuum Transition Amplitude</vt:lpstr>
      <vt:lpstr>VTA for Displacement Operators </vt:lpstr>
      <vt:lpstr>VTA for Displacement Operators </vt:lpstr>
      <vt:lpstr>VTA for Displacement Operators </vt:lpstr>
      <vt:lpstr>VTA for Displacement Operators </vt:lpstr>
      <vt:lpstr>VTA for Displacement Operators </vt:lpstr>
      <vt:lpstr>VTA for Displacement Operators </vt:lpstr>
      <vt:lpstr>Applications of VTA Approach when N = 4 </vt:lpstr>
      <vt:lpstr>Applications of VTA Approach when N = 4 </vt:lpstr>
      <vt:lpstr>Applications of VTA Approach when N = 4 </vt:lpstr>
      <vt:lpstr>Applications of VTA Approach when N = 4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Boson Gang Meeting</dc:title>
  <dc:creator>Bell, Luke</dc:creator>
  <cp:lastModifiedBy>Bell, Luke</cp:lastModifiedBy>
  <cp:revision>2</cp:revision>
  <dcterms:created xsi:type="dcterms:W3CDTF">2024-01-26T18:49:21Z</dcterms:created>
  <dcterms:modified xsi:type="dcterms:W3CDTF">2024-01-31T18:02:06Z</dcterms:modified>
</cp:coreProperties>
</file>