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0" r:id="rId3"/>
    <p:sldId id="282" r:id="rId4"/>
    <p:sldId id="276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DA32-C6D2-4E34-B851-F5C76636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9597-FC51-BFB0-DC12-7C3B7ED6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2AF5-002F-42AC-5166-2E9E9570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A78B-FC0C-F7A1-4634-B011013B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153B-962C-9ABA-E4C2-52F4B839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86B9-2089-57E5-7620-83CB87AC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F690-8084-E15D-4FC4-A2FCF4C0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ADFE-A90B-3FC0-5EEC-723F86E8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632F-5AEE-072C-0491-E9DBE6ED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66E4-26D0-8384-9F0A-CE0397D1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5B859-D491-EE9F-B4EB-3B17380ED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46323-57A3-A40D-AD6E-3B2CB74A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7956-5343-5B2E-0F3B-5AF528D8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0750-57F2-0B5B-AD0D-6BC75EC6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8492-5608-8F14-D339-7C7E7F87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8038-BCF3-2C67-1CE8-2706933B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BAED-222A-19B3-6D44-6EAF6DB9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FEAB-DE9E-353A-6E90-A24F93AF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BA33-8044-8BDC-17A7-D22D480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431AE-7904-66F7-2942-1E1B4E9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5EBB-493C-7E72-25D5-8CD5DB6E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6A14E-74C2-8053-5F54-C3597501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DCFE-54EF-0B4C-0070-CD08E14E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1489-3485-75D3-CFCF-0C38E4E1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5991-F042-117F-0BEE-CFD76A06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1957-93A8-827A-1851-CEDEBAEF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5060-E668-E256-5540-3814F3906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946C1-68CA-DD38-B05E-5B4D941E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72A6-59F6-2BFD-26CD-8CB90527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6572C-9B02-00B1-9F19-C64C708F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8251-4E5E-9325-18B2-0F17A84F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71D7-08FC-236E-157C-1F030968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AB58-0FB9-1F87-D98D-73DF2E203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DC438-2FEA-AE8E-9AFD-C57DE85B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61860-9079-3164-7067-E1E85F13E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A471E-2A3B-1C01-9EC4-C67329AFF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6140F-F7DE-1527-F925-4A205FB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BE0D-7EF1-9324-2D9C-BD041FA4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5A2B0-18D0-2067-1E09-DB013629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976C-9D77-0233-5138-FD5AB3AB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9427D-F833-24F0-0729-2F2EED34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6ABFB-1F0C-46BB-8F67-CA5788F6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B4238-57BD-C51E-32DB-9BAB36F9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0A82B-767C-6F73-B22E-099771BE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6F1DD-0D54-5FAB-BA37-5D2E56D5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638E-3005-25B2-A2F4-7C6C2451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176F-2241-C2B6-7E23-B8A35F5C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BAC-DF35-6A83-9E0F-6313DF07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0EB9A-A174-64A6-42A0-E2AF099F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EE493-D58F-99F6-E57A-5899FBFF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CE97-C6A8-6D38-6485-4E33787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CE28-4E16-5C5A-5B75-1FAE0F67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2680-A9F6-8C82-A54C-FDDE9580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34BAA-5EFC-1BBC-9041-097811808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23D29-5355-4614-F190-EF33AD16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3D85-0DCF-3602-99D8-73085223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65CE6-1DB2-D870-DF60-72C7799C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8E58-2530-A4CB-E091-7023BF0A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CBE64-D7B8-A0EA-08D1-B7F0F0E0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55D88-5B1C-898C-E373-0DCF4D70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2849-7E83-33F7-14CD-A4556F182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F4DD-9663-8040-B8E0-B909075B9C66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410B-6A89-4337-BDF9-779691BC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5406-C886-3294-31A9-1ED1B9DC2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D52-533F-5B44-B09C-1E744C69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282" y="1863767"/>
            <a:ext cx="1067851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1F60"/>
                </a:solidFill>
              </a:rPr>
              <a:t>Ground State Preparation Schemes using Bosonic Algorithms</a:t>
            </a:r>
            <a:br>
              <a:rPr lang="en-US" dirty="0">
                <a:solidFill>
                  <a:srgbClr val="001F60"/>
                </a:solidFill>
              </a:rPr>
            </a:br>
            <a:endParaRPr lang="en-US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654086"/>
            <a:ext cx="6338916" cy="1655762"/>
          </a:xfrm>
        </p:spPr>
        <p:txBody>
          <a:bodyPr>
            <a:noAutofit/>
          </a:bodyPr>
          <a:lstStyle/>
          <a:p>
            <a:r>
              <a:rPr lang="en-US" dirty="0"/>
              <a:t>Luke Bell, Kevin Smith, Yuan Liu, Yan Wang, Eugene </a:t>
            </a:r>
            <a:r>
              <a:rPr lang="en-US" dirty="0" err="1"/>
              <a:t>Dumitrescu</a:t>
            </a:r>
            <a:r>
              <a:rPr lang="en-US" dirty="0"/>
              <a:t>, Steven </a:t>
            </a:r>
            <a:r>
              <a:rPr lang="en-US" dirty="0" err="1"/>
              <a:t>Girvin</a:t>
            </a:r>
            <a:endParaRPr lang="en-US" dirty="0"/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5" y="131701"/>
            <a:ext cx="1369434" cy="14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5130290"/>
            <a:ext cx="4181667" cy="21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4998015"/>
            <a:ext cx="1440790" cy="17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87" y="101914"/>
            <a:ext cx="4519448" cy="113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0F54E0AB-91B7-8FAC-3554-6DA75AC21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86"/>
          <a:stretch/>
        </p:blipFill>
        <p:spPr>
          <a:xfrm>
            <a:off x="8499939" y="2576673"/>
            <a:ext cx="3361699" cy="3306805"/>
          </a:xfrm>
          <a:prstGeom prst="rect">
            <a:avLst/>
          </a:prstGeom>
        </p:spPr>
      </p:pic>
      <p:pic>
        <p:nvPicPr>
          <p:cNvPr id="6" name="Picture 5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D3BA448-D5F5-4F28-707E-68A50EF0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48" y="2570836"/>
            <a:ext cx="3281103" cy="2518246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A18DAC4-7A79-3B79-9A0E-8213C2A772A5}"/>
              </a:ext>
            </a:extLst>
          </p:cNvPr>
          <p:cNvSpPr/>
          <p:nvPr/>
        </p:nvSpPr>
        <p:spPr>
          <a:xfrm>
            <a:off x="4473434" y="2486801"/>
            <a:ext cx="3446930" cy="323071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55048-C101-A2DB-A7E7-27AE6C8A547D}"/>
              </a:ext>
            </a:extLst>
          </p:cNvPr>
          <p:cNvSpPr txBox="1"/>
          <p:nvPr/>
        </p:nvSpPr>
        <p:spPr>
          <a:xfrm>
            <a:off x="212674" y="2029342"/>
            <a:ext cx="41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Hybrid CV-DV quantum processor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E441F-0097-F4F3-F34C-428AE52A5EEA}"/>
              </a:ext>
            </a:extLst>
          </p:cNvPr>
          <p:cNvSpPr txBox="1"/>
          <p:nvPr/>
        </p:nvSpPr>
        <p:spPr>
          <a:xfrm>
            <a:off x="4819896" y="205903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Single Qubit Gate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3C4C7-55BE-3146-30D6-8C3A1820B865}"/>
              </a:ext>
            </a:extLst>
          </p:cNvPr>
          <p:cNvSpPr txBox="1"/>
          <p:nvPr/>
        </p:nvSpPr>
        <p:spPr>
          <a:xfrm>
            <a:off x="8809189" y="2029342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Two Qubit Gate</a:t>
            </a:r>
          </a:p>
        </p:txBody>
      </p:sp>
      <p:pic>
        <p:nvPicPr>
          <p:cNvPr id="23" name="Picture 22" descr="A diagram of a microwave oscillator&#10;&#10;Description automatically generated">
            <a:extLst>
              <a:ext uri="{FF2B5EF4-FFF2-40B4-BE49-F238E27FC236}">
                <a16:creationId xmlns:a16="http://schemas.microsoft.com/office/drawing/2014/main" id="{B7EF19C1-0AC6-07EA-56FD-30402C1C9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87"/>
          <a:stretch/>
        </p:blipFill>
        <p:spPr>
          <a:xfrm>
            <a:off x="316729" y="2642607"/>
            <a:ext cx="3697517" cy="368136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06ADF2-8B29-DAB8-EF12-B1E0466D16DC}"/>
              </a:ext>
            </a:extLst>
          </p:cNvPr>
          <p:cNvSpPr/>
          <p:nvPr/>
        </p:nvSpPr>
        <p:spPr>
          <a:xfrm>
            <a:off x="316729" y="2491008"/>
            <a:ext cx="3806685" cy="410207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D9E08-B7E5-DEF9-4736-DC027C333479}"/>
              </a:ext>
            </a:extLst>
          </p:cNvPr>
          <p:cNvSpPr txBox="1"/>
          <p:nvPr/>
        </p:nvSpPr>
        <p:spPr>
          <a:xfrm>
            <a:off x="451503" y="485612"/>
            <a:ext cx="1128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Big Idea</a:t>
            </a:r>
          </a:p>
        </p:txBody>
      </p:sp>
      <p:pic>
        <p:nvPicPr>
          <p:cNvPr id="3" name="Picture 2" descr="A black and white image of a symbol&#10;&#10;Description automatically generated">
            <a:extLst>
              <a:ext uri="{FF2B5EF4-FFF2-40B4-BE49-F238E27FC236}">
                <a16:creationId xmlns:a16="http://schemas.microsoft.com/office/drawing/2014/main" id="{B127F2C3-ADE2-5294-F8BA-7ADC60552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663" y="5173117"/>
            <a:ext cx="1532044" cy="396855"/>
          </a:xfrm>
          <a:prstGeom prst="rect">
            <a:avLst/>
          </a:prstGeom>
        </p:spPr>
      </p:pic>
      <p:pic>
        <p:nvPicPr>
          <p:cNvPr id="5" name="Picture 4" descr="A black and white math symbol&#10;&#10;Description automatically generated">
            <a:extLst>
              <a:ext uri="{FF2B5EF4-FFF2-40B4-BE49-F238E27FC236}">
                <a16:creationId xmlns:a16="http://schemas.microsoft.com/office/drawing/2014/main" id="{C8E38989-9BF3-F382-72F3-B522B94A1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871" y="5173117"/>
            <a:ext cx="924183" cy="371579"/>
          </a:xfrm>
          <a:prstGeom prst="rect">
            <a:avLst/>
          </a:prstGeom>
        </p:spPr>
      </p:pic>
      <p:pic>
        <p:nvPicPr>
          <p:cNvPr id="7" name="Picture 6" descr="A black and white math symbol&#10;&#10;Description automatically generated">
            <a:extLst>
              <a:ext uri="{FF2B5EF4-FFF2-40B4-BE49-F238E27FC236}">
                <a16:creationId xmlns:a16="http://schemas.microsoft.com/office/drawing/2014/main" id="{2C4D198E-675B-D3F9-053F-5B5DB6FF6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0882" y="5853474"/>
            <a:ext cx="840723" cy="338023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13580D-D82D-6B6E-1007-4AD63F8FBC1C}"/>
              </a:ext>
            </a:extLst>
          </p:cNvPr>
          <p:cNvSpPr/>
          <p:nvPr/>
        </p:nvSpPr>
        <p:spPr>
          <a:xfrm>
            <a:off x="8499939" y="2570836"/>
            <a:ext cx="387687" cy="249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AEFF297B-6008-9436-E773-ADAB5A721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1671" y="5817947"/>
            <a:ext cx="1861289" cy="40355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F7A01-6A0B-A6C0-FF1B-D7D332A55104}"/>
              </a:ext>
            </a:extLst>
          </p:cNvPr>
          <p:cNvSpPr/>
          <p:nvPr/>
        </p:nvSpPr>
        <p:spPr>
          <a:xfrm>
            <a:off x="8270385" y="2491007"/>
            <a:ext cx="3616815" cy="383296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98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0F54E0AB-91B7-8FAC-3554-6DA75AC21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86"/>
          <a:stretch/>
        </p:blipFill>
        <p:spPr>
          <a:xfrm>
            <a:off x="8499939" y="2576673"/>
            <a:ext cx="3361699" cy="3306805"/>
          </a:xfrm>
          <a:prstGeom prst="rect">
            <a:avLst/>
          </a:prstGeom>
        </p:spPr>
      </p:pic>
      <p:pic>
        <p:nvPicPr>
          <p:cNvPr id="6" name="Picture 5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D3BA448-D5F5-4F28-707E-68A50EF0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48" y="2570836"/>
            <a:ext cx="3281103" cy="2518246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A18DAC4-7A79-3B79-9A0E-8213C2A772A5}"/>
              </a:ext>
            </a:extLst>
          </p:cNvPr>
          <p:cNvSpPr/>
          <p:nvPr/>
        </p:nvSpPr>
        <p:spPr>
          <a:xfrm>
            <a:off x="4473434" y="2486801"/>
            <a:ext cx="3446930" cy="323071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55048-C101-A2DB-A7E7-27AE6C8A547D}"/>
              </a:ext>
            </a:extLst>
          </p:cNvPr>
          <p:cNvSpPr txBox="1"/>
          <p:nvPr/>
        </p:nvSpPr>
        <p:spPr>
          <a:xfrm>
            <a:off x="212674" y="2029342"/>
            <a:ext cx="41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Hybrid CV-DV quantum processor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E441F-0097-F4F3-F34C-428AE52A5EEA}"/>
              </a:ext>
            </a:extLst>
          </p:cNvPr>
          <p:cNvSpPr txBox="1"/>
          <p:nvPr/>
        </p:nvSpPr>
        <p:spPr>
          <a:xfrm>
            <a:off x="4819896" y="205903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Single Qubit Gate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3C4C7-55BE-3146-30D6-8C3A1820B865}"/>
              </a:ext>
            </a:extLst>
          </p:cNvPr>
          <p:cNvSpPr txBox="1"/>
          <p:nvPr/>
        </p:nvSpPr>
        <p:spPr>
          <a:xfrm>
            <a:off x="8809189" y="2029342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Two Qubit Gate</a:t>
            </a:r>
          </a:p>
        </p:txBody>
      </p:sp>
      <p:pic>
        <p:nvPicPr>
          <p:cNvPr id="23" name="Picture 22" descr="A diagram of a microwave oscillator&#10;&#10;Description automatically generated">
            <a:extLst>
              <a:ext uri="{FF2B5EF4-FFF2-40B4-BE49-F238E27FC236}">
                <a16:creationId xmlns:a16="http://schemas.microsoft.com/office/drawing/2014/main" id="{B7EF19C1-0AC6-07EA-56FD-30402C1C9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87"/>
          <a:stretch/>
        </p:blipFill>
        <p:spPr>
          <a:xfrm>
            <a:off x="316729" y="2642607"/>
            <a:ext cx="3697517" cy="368136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06ADF2-8B29-DAB8-EF12-B1E0466D16DC}"/>
              </a:ext>
            </a:extLst>
          </p:cNvPr>
          <p:cNvSpPr/>
          <p:nvPr/>
        </p:nvSpPr>
        <p:spPr>
          <a:xfrm>
            <a:off x="316729" y="2491008"/>
            <a:ext cx="3806685" cy="410207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D9E08-B7E5-DEF9-4736-DC027C333479}"/>
              </a:ext>
            </a:extLst>
          </p:cNvPr>
          <p:cNvSpPr txBox="1"/>
          <p:nvPr/>
        </p:nvSpPr>
        <p:spPr>
          <a:xfrm>
            <a:off x="451503" y="485612"/>
            <a:ext cx="1128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Big Idea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E6369A-E02A-0334-B3F3-81E8063ED76E}"/>
              </a:ext>
            </a:extLst>
          </p:cNvPr>
          <p:cNvSpPr txBox="1"/>
          <p:nvPr/>
        </p:nvSpPr>
        <p:spPr>
          <a:xfrm>
            <a:off x="2995151" y="1284582"/>
            <a:ext cx="676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extend these ideas to synthesize a ground state preparation algorithm for an antiferromagnetic XXZ Heisenberg spin chain?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2D7C3C6-AB6D-3F66-AA20-738ECECDFEC9}"/>
              </a:ext>
            </a:extLst>
          </p:cNvPr>
          <p:cNvSpPr/>
          <p:nvPr/>
        </p:nvSpPr>
        <p:spPr>
          <a:xfrm>
            <a:off x="2956912" y="1140488"/>
            <a:ext cx="6469167" cy="89739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image of a symbol&#10;&#10;Description automatically generated">
            <a:extLst>
              <a:ext uri="{FF2B5EF4-FFF2-40B4-BE49-F238E27FC236}">
                <a16:creationId xmlns:a16="http://schemas.microsoft.com/office/drawing/2014/main" id="{B127F2C3-ADE2-5294-F8BA-7ADC60552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663" y="5173117"/>
            <a:ext cx="1532044" cy="396855"/>
          </a:xfrm>
          <a:prstGeom prst="rect">
            <a:avLst/>
          </a:prstGeom>
        </p:spPr>
      </p:pic>
      <p:pic>
        <p:nvPicPr>
          <p:cNvPr id="5" name="Picture 4" descr="A black and white math symbol&#10;&#10;Description automatically generated">
            <a:extLst>
              <a:ext uri="{FF2B5EF4-FFF2-40B4-BE49-F238E27FC236}">
                <a16:creationId xmlns:a16="http://schemas.microsoft.com/office/drawing/2014/main" id="{C8E38989-9BF3-F382-72F3-B522B94A1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871" y="5173117"/>
            <a:ext cx="924183" cy="371579"/>
          </a:xfrm>
          <a:prstGeom prst="rect">
            <a:avLst/>
          </a:prstGeom>
        </p:spPr>
      </p:pic>
      <p:pic>
        <p:nvPicPr>
          <p:cNvPr id="7" name="Picture 6" descr="A black and white math symbol&#10;&#10;Description automatically generated">
            <a:extLst>
              <a:ext uri="{FF2B5EF4-FFF2-40B4-BE49-F238E27FC236}">
                <a16:creationId xmlns:a16="http://schemas.microsoft.com/office/drawing/2014/main" id="{2C4D198E-675B-D3F9-053F-5B5DB6FF6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0882" y="5853474"/>
            <a:ext cx="840723" cy="338023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13580D-D82D-6B6E-1007-4AD63F8FBC1C}"/>
              </a:ext>
            </a:extLst>
          </p:cNvPr>
          <p:cNvSpPr/>
          <p:nvPr/>
        </p:nvSpPr>
        <p:spPr>
          <a:xfrm>
            <a:off x="8499939" y="2570836"/>
            <a:ext cx="387687" cy="249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AEFF297B-6008-9436-E773-ADAB5A721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1671" y="5817947"/>
            <a:ext cx="1861289" cy="40355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F7A01-6A0B-A6C0-FF1B-D7D332A55104}"/>
              </a:ext>
            </a:extLst>
          </p:cNvPr>
          <p:cNvSpPr/>
          <p:nvPr/>
        </p:nvSpPr>
        <p:spPr>
          <a:xfrm>
            <a:off x="8270385" y="2491007"/>
            <a:ext cx="3616815" cy="383296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6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724D-BDEC-6643-CEA8-DE3D43B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Algorithm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34F7C7A-FB06-58E6-9A81-82B985B99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93" y="1645041"/>
            <a:ext cx="4635500" cy="635000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5C0F92-E15E-83F0-CFA9-F8208CD6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28" y="3570785"/>
            <a:ext cx="2411030" cy="621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EEFA-3AA1-F1D2-65E3-EF762D96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8" y="5618117"/>
            <a:ext cx="5629237" cy="622998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ACE64A1B-3545-D25D-5A6F-69EFECFC3D35}"/>
              </a:ext>
            </a:extLst>
          </p:cNvPr>
          <p:cNvSpPr/>
          <p:nvPr/>
        </p:nvSpPr>
        <p:spPr>
          <a:xfrm>
            <a:off x="2826001" y="2417678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8CE82F-8C5F-3D3D-A46E-7823F75F6CA5}"/>
              </a:ext>
            </a:extLst>
          </p:cNvPr>
          <p:cNvSpPr/>
          <p:nvPr/>
        </p:nvSpPr>
        <p:spPr>
          <a:xfrm>
            <a:off x="538385" y="1630208"/>
            <a:ext cx="4696108" cy="6350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178447-9541-79E7-7B17-924249697801}"/>
              </a:ext>
            </a:extLst>
          </p:cNvPr>
          <p:cNvSpPr/>
          <p:nvPr/>
        </p:nvSpPr>
        <p:spPr>
          <a:xfrm>
            <a:off x="1665514" y="3530291"/>
            <a:ext cx="2449286" cy="70425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C9E01D2-4502-6BEE-FF3F-9DC4E2D9D9EE}"/>
              </a:ext>
            </a:extLst>
          </p:cNvPr>
          <p:cNvSpPr/>
          <p:nvPr/>
        </p:nvSpPr>
        <p:spPr>
          <a:xfrm>
            <a:off x="111885" y="5483321"/>
            <a:ext cx="5791200" cy="88174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B1FF03A-7A91-C661-C278-2E9DAD3CD737}"/>
              </a:ext>
            </a:extLst>
          </p:cNvPr>
          <p:cNvSpPr/>
          <p:nvPr/>
        </p:nvSpPr>
        <p:spPr>
          <a:xfrm>
            <a:off x="2826001" y="4369339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085A10E-0E23-9969-89DA-98048E3CB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24" y="2031671"/>
            <a:ext cx="5086828" cy="40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30D3-A26B-348E-63DC-295C66D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C192-3D94-8E83-D2F3-4F586AD6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total number of natively available gates</a:t>
            </a:r>
          </a:p>
          <a:p>
            <a:r>
              <a:rPr lang="en-US" dirty="0"/>
              <a:t>Talk about how to compile </a:t>
            </a:r>
            <a:r>
              <a:rPr lang="en-US" dirty="0" err="1"/>
              <a:t>Dxx</a:t>
            </a:r>
            <a:r>
              <a:rPr lang="en-US" dirty="0"/>
              <a:t>, </a:t>
            </a:r>
            <a:r>
              <a:rPr lang="en-US" dirty="0" err="1"/>
              <a:t>Dyy</a:t>
            </a:r>
            <a:r>
              <a:rPr lang="en-US" dirty="0"/>
              <a:t>, </a:t>
            </a:r>
            <a:r>
              <a:rPr lang="en-US" dirty="0" err="1"/>
              <a:t>Dzz</a:t>
            </a:r>
            <a:r>
              <a:rPr lang="en-US" dirty="0"/>
              <a:t> using rules of controlled parities and </a:t>
            </a:r>
            <a:r>
              <a:rPr lang="en-US" dirty="0" err="1"/>
              <a:t>beamsplitters</a:t>
            </a:r>
            <a:r>
              <a:rPr lang="en-US" dirty="0"/>
              <a:t> and single </a:t>
            </a:r>
            <a:r>
              <a:rPr lang="en-US" dirty="0" err="1"/>
              <a:t>subit</a:t>
            </a:r>
            <a:r>
              <a:rPr lang="en-US" dirty="0"/>
              <a:t> rotations</a:t>
            </a:r>
          </a:p>
          <a:p>
            <a:r>
              <a:rPr lang="en-US" dirty="0"/>
              <a:t>Talk about two site </a:t>
            </a:r>
          </a:p>
          <a:p>
            <a:r>
              <a:rPr lang="en-US" dirty="0"/>
              <a:t>Then talk about three site and four site with trotter error </a:t>
            </a:r>
          </a:p>
          <a:p>
            <a:r>
              <a:rPr lang="en-US" dirty="0"/>
              <a:t>Talk about ideal, how this is an approximation to many of </a:t>
            </a:r>
            <a:r>
              <a:rPr lang="en-US"/>
              <a:t>these things</a:t>
            </a:r>
          </a:p>
        </p:txBody>
      </p:sp>
    </p:spTree>
    <p:extLst>
      <p:ext uri="{BB962C8B-B14F-4D97-AF65-F5344CB8AC3E}">
        <p14:creationId xmlns:p14="http://schemas.microsoft.com/office/powerpoint/2010/main" val="105393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132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Ground State Preparation Schemes using Bosonic Algorithms </vt:lpstr>
      <vt:lpstr>PowerPoint Presentation</vt:lpstr>
      <vt:lpstr>PowerPoint Presentation</vt:lpstr>
      <vt:lpstr>Overview of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State Preparation Schemes using Bosonic Algorithms </dc:title>
  <dc:creator>Bell, Luke</dc:creator>
  <cp:lastModifiedBy>Bell, Luke</cp:lastModifiedBy>
  <cp:revision>4</cp:revision>
  <dcterms:created xsi:type="dcterms:W3CDTF">2024-02-14T02:56:07Z</dcterms:created>
  <dcterms:modified xsi:type="dcterms:W3CDTF">2024-03-12T19:19:09Z</dcterms:modified>
</cp:coreProperties>
</file>