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348" r:id="rId4"/>
    <p:sldId id="354" r:id="rId5"/>
    <p:sldId id="356" r:id="rId6"/>
    <p:sldId id="352" r:id="rId7"/>
    <p:sldId id="353" r:id="rId8"/>
    <p:sldId id="311" r:id="rId9"/>
    <p:sldId id="355" r:id="rId10"/>
    <p:sldId id="260" r:id="rId11"/>
    <p:sldId id="261" r:id="rId12"/>
    <p:sldId id="262" r:id="rId13"/>
    <p:sldId id="258" r:id="rId14"/>
    <p:sldId id="263" r:id="rId15"/>
    <p:sldId id="264" r:id="rId16"/>
    <p:sldId id="269" r:id="rId17"/>
    <p:sldId id="270" r:id="rId18"/>
    <p:sldId id="278" r:id="rId19"/>
    <p:sldId id="271" r:id="rId20"/>
    <p:sldId id="272" r:id="rId21"/>
    <p:sldId id="273" r:id="rId22"/>
    <p:sldId id="279" r:id="rId23"/>
    <p:sldId id="349" r:id="rId24"/>
    <p:sldId id="281" r:id="rId25"/>
    <p:sldId id="274" r:id="rId26"/>
    <p:sldId id="275" r:id="rId27"/>
    <p:sldId id="280" r:id="rId28"/>
    <p:sldId id="360" r:id="rId29"/>
    <p:sldId id="302" r:id="rId30"/>
    <p:sldId id="285" r:id="rId31"/>
    <p:sldId id="303" r:id="rId32"/>
    <p:sldId id="283" r:id="rId33"/>
    <p:sldId id="350" r:id="rId34"/>
    <p:sldId id="288" r:id="rId35"/>
    <p:sldId id="289" r:id="rId36"/>
    <p:sldId id="291" r:id="rId37"/>
    <p:sldId id="292" r:id="rId38"/>
    <p:sldId id="304" r:id="rId39"/>
    <p:sldId id="293" r:id="rId40"/>
    <p:sldId id="294" r:id="rId41"/>
    <p:sldId id="295" r:id="rId42"/>
    <p:sldId id="287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/>
    <p:restoredTop sz="91297"/>
  </p:normalViewPr>
  <p:slideViewPr>
    <p:cSldViewPr snapToGrid="0" snapToObjects="1">
      <p:cViewPr varScale="1">
        <p:scale>
          <a:sx n="186" d="100"/>
          <a:sy n="186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320FA-328E-1945-95BF-E7BD18D822F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BA7B-9F28-2048-B22B-53FA126C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5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7749D-D7F4-CD44-A2A3-49606A377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7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82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80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80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6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15BC5-66A9-5343-B1DD-EFAF5C9966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3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1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15BC5-66A9-5343-B1DD-EFAF5C9966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36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15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1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one for beginners, Both for those who </a:t>
            </a:r>
            <a:r>
              <a:rPr lang="en-US"/>
              <a:t>are experienced.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50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3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84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Asymptotic order of growth</a:t>
            </a:r>
          </a:p>
          <a:p>
            <a:r>
              <a:rPr lang="en-US"/>
              <a:t>https://www.polleverywhere.com/multiple_choice_polls/0yIrz5GHvV3SAOhX8kOIx?state=opened&amp;flow=Default&amp;onscreen=persist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8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350E4-5F7E-7D4D-9D61-4D42B5A85D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08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350E4-5F7E-7D4D-9D61-4D42B5A85D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97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95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84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/>
              <a:t>abuse: f</a:t>
            </a:r>
            <a:r>
              <a:rPr lang="en-US" dirty="0"/>
              <a:t>(n) = O(g(n)) rather than f(n)∈O(g(n))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BD4BE-1827-0E45-ADAA-DA1BE962FF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3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/>
              <a:t>abuse: f</a:t>
            </a:r>
            <a:r>
              <a:rPr lang="en-US" dirty="0"/>
              <a:t>(n) = O(g(n)) rather than f(n)∈O(g(n))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BD4BE-1827-0E45-ADAA-DA1BE962FF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Similarity, Clustering, Graphs/networks, PageRank.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7749D-D7F4-CD44-A2A3-49606A3778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7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85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others remain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BD4BE-1827-0E45-ADAA-DA1BE962FF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25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15BC5-66A9-5343-B1DD-EFAF5C9966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2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is the time complexity of find_max_element?</a:t>
            </a:r>
          </a:p>
          <a:p>
            <a:r>
              <a:rPr lang="en-US"/>
              <a:t>https://www.polleverywhere.com/multiple_choice_polls/4v6YydO1gsXTcL6ScWpq4?state=opened&amp;flow=Default&amp;onscreen=persist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940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BD4BE-1827-0E45-ADAA-DA1BE962FF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8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10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0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BD4BE-1827-0E45-ADAA-DA1BE962FF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89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5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1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64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log n copies of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BD4BE-1827-0E45-ADAA-DA1BE962FFD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3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Limited domain: between 1 and 10, 1000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BD4BE-1827-0E45-ADAA-DA1BE962FFD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2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272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6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5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for accessing in alphabetical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7749D-D7F4-CD44-A2A3-49606A377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4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what happens in example if names had been presented in alphabetical order</a:t>
            </a:r>
          </a:p>
          <a:p>
            <a:r>
              <a:rPr lang="en-US" dirty="0"/>
              <a:t>Hash table hard to sort data, and can get collisions, and slow down if no idea what size data you have. O(log n) vs O(1)</a:t>
            </a:r>
          </a:p>
          <a:p>
            <a:r>
              <a:rPr lang="en-US" dirty="0"/>
              <a:t>Hash table has prescribed size</a:t>
            </a:r>
          </a:p>
          <a:p>
            <a:r>
              <a:rPr lang="en-US" dirty="0"/>
              <a:t>Anyone know database management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7749D-D7F4-CD44-A2A3-49606A3778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68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E382C-5B44-B34B-9528-44488792DC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BA7B-9F28-2048-B22B-53FA126CD0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2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7C56-2639-D84D-8949-88ACEDA9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99778-A831-714A-B87C-24CD1017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6C48-E420-3246-B39A-153E6171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9347-F843-634D-9150-35DADD0AB47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BC9B-B11D-D145-B61B-0F0F0E7C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FEEEA-BF86-C44F-8BEF-ED6F9276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C4E-CB06-C04B-9350-9B5238BC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1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4FB7-AF4E-954D-98BD-650AD1EF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DCB86-AC9F-514B-856E-3A3DBD14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D409-C4CB-2C49-AAB1-441E8AC5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9347-F843-634D-9150-35DADD0AB47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B2F3-78A0-354C-990D-9FD4FDCD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F2D1-E102-EB4E-B046-893E567E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C4E-CB06-C04B-9350-9B5238BC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1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0228E-2A79-614D-B4A2-8353DA509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D3E52-8136-2447-9BC1-7ADC0937D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16A1-2C6C-5345-AD78-76291573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9347-F843-634D-9150-35DADD0AB47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5374-45AB-9743-B52A-FCF6E763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33EF-405D-9242-B39E-413E7901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C4E-CB06-C04B-9350-9B5238BC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3BA7-28EA-BD4D-AF37-CF40CACD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1118-F660-6344-BB96-462F378E8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DC71-2BC8-044F-B9C1-37EF3D08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9347-F843-634D-9150-35DADD0AB47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ACD48-19DC-C740-98BE-C0B36FA6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E262-45A5-EB4F-9896-B7564D96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C4E-CB06-C04B-9350-9B5238BC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D397-ED41-4F4F-84C3-4530D6B2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7327-FBCE-854E-BFEF-C07D421F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CA11-D5EC-C74D-A3D5-53610FBB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9347-F843-634D-9150-35DADD0AB47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A929F-FBEA-A741-AA81-4F916497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8D6C7-A443-394C-A2C7-86B3EF0F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C4E-CB06-C04B-9350-9B5238BC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2220-C5BE-0A4B-A4ED-5A247A64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98B-B328-4C43-BAE1-F91699905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3FB7D-684C-B447-BFFD-AF00FCE00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A70F-4472-7A4A-8E43-1187F775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9347-F843-634D-9150-35DADD0AB47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06879-D573-C64D-A70F-53B96682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0933-8A4A-314D-84B5-9D9ABA16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C4E-CB06-C04B-9350-9B5238BC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8DA0-816F-4F4C-BD95-EAE1ACE6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B71D-BC69-174F-9F47-A0AEB23F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7BEB-84D8-6048-A197-BB653A0AC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9B6F1-C92C-AC46-9591-21D605EA1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3A049-2BEF-8846-950B-FAF6A1B39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4BCC9-4C23-5C4A-926A-6B1BA769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9347-F843-634D-9150-35DADD0AB47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B05FF-DE69-7F4C-B35F-A2BF0F68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AF0B9-E35A-344C-B3C7-7E502546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C4E-CB06-C04B-9350-9B5238BC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27E0-E11B-D84E-B670-78829EBB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7378D-1C59-F44D-892B-51B0273B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9347-F843-634D-9150-35DADD0AB47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A42A6-A67D-6F4B-AB74-F7906E02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A06D6-A897-1349-A5F0-4E529AE6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C4E-CB06-C04B-9350-9B5238BC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1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4846D-7E64-A14D-8BC3-B6906588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9347-F843-634D-9150-35DADD0AB47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825BF-589F-6249-B2D0-CEC280D7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E81F6-C0EB-3A4F-B173-6C41DE79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C4E-CB06-C04B-9350-9B5238BC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AB57-7E2F-AC44-9072-DEC82CD5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B153-EE61-F640-BF37-4A51F06D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025D6-8B1B-8546-86AF-43D984C62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DFC23-1015-C948-91A6-B52DA7D3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9347-F843-634D-9150-35DADD0AB47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A32AB-8C49-424A-B5DE-4B2C06A2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B5F2C-DB6E-3A4B-A4CB-AE5EBF68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C4E-CB06-C04B-9350-9B5238BC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24CA-4CE5-944A-A14F-B0726069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3178A-2D33-B14B-98BB-3904CC41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CD392-DFCA-7C42-A171-9CC8C26A5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77B65-698A-3640-8CD5-994EDCF3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9347-F843-634D-9150-35DADD0AB47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B98C2-AB07-DF4E-89DE-05A2EDB8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B7867-DE65-7E4A-A176-DB62FD24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C4E-CB06-C04B-9350-9B5238BC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0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AC6F6-9758-7B41-BB8C-FAC93423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52E98-4ABA-F047-8F74-13705258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0E79C-6126-D740-BD73-4C2A472FA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89347-F843-634D-9150-35DADD0AB47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BA9F-1DA1-7B49-B89A-EEB28C630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D154-76CB-D44F-BE2C-21D26638D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A4C4E-CB06-C04B-9350-9B5238BC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7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lgorism-algorithm-block-diagram-flow-flowblock-logic-189877.png"/>
          <p:cNvPicPr>
            <a:picLocks noChangeAspect="1"/>
          </p:cNvPicPr>
          <p:nvPr/>
        </p:nvPicPr>
        <p:blipFill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83" y="721044"/>
            <a:ext cx="5156200" cy="515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0082" y="2520950"/>
            <a:ext cx="8111836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Week 2: Algorithmic complexity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536" y="3990974"/>
            <a:ext cx="6858000" cy="1655762"/>
          </a:xfrm>
        </p:spPr>
        <p:txBody>
          <a:bodyPr/>
          <a:lstStyle/>
          <a:p>
            <a:r>
              <a:rPr lang="en-US" dirty="0"/>
              <a:t>Algorithmic Data Science</a:t>
            </a:r>
          </a:p>
          <a:p>
            <a:r>
              <a:rPr lang="en-US" dirty="0"/>
              <a:t>2025-26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Dr Adam Barrett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FD71E-344B-6D41-9087-D8A9699BE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62" y="4886326"/>
            <a:ext cx="1670478" cy="147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algorithms vs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/>
              <a:t>algorithm</a:t>
            </a:r>
            <a:r>
              <a:rPr lang="en-US" sz="3200" dirty="0"/>
              <a:t> is a well-defined </a:t>
            </a:r>
            <a:r>
              <a:rPr lang="en-US" sz="3200" i="1" dirty="0"/>
              <a:t>procedure</a:t>
            </a:r>
            <a:r>
              <a:rPr lang="en-US" sz="3200" dirty="0"/>
              <a:t> that takes a value or set of values as </a:t>
            </a:r>
            <a:r>
              <a:rPr lang="en-US" sz="3200" i="1" dirty="0"/>
              <a:t>input</a:t>
            </a:r>
            <a:r>
              <a:rPr lang="en-US" sz="3200" dirty="0"/>
              <a:t> and produces some value or set of values as </a:t>
            </a:r>
            <a:r>
              <a:rPr lang="en-US" sz="3200" i="1" dirty="0"/>
              <a:t>output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 distinguish </a:t>
            </a:r>
            <a:r>
              <a:rPr lang="en-US" sz="3200" b="1" dirty="0"/>
              <a:t>algorithms</a:t>
            </a:r>
            <a:r>
              <a:rPr lang="en-US" sz="3200" dirty="0"/>
              <a:t> from </a:t>
            </a:r>
            <a:r>
              <a:rPr lang="en-US" sz="3200" b="1" dirty="0"/>
              <a:t>problems</a:t>
            </a:r>
            <a:r>
              <a:rPr lang="en-US" sz="3200" dirty="0"/>
              <a:t> (or functions), because intuitively we know that sometimes very different algorithms do the same thing i.e., solve the same problem</a:t>
            </a:r>
          </a:p>
        </p:txBody>
      </p:sp>
    </p:spTree>
    <p:extLst>
      <p:ext uri="{BB962C8B-B14F-4D97-AF65-F5344CB8AC3E}">
        <p14:creationId xmlns:p14="http://schemas.microsoft.com/office/powerpoint/2010/main" val="94711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algorithms vs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148888" cy="931863"/>
          </a:xfrm>
        </p:spPr>
        <p:txBody>
          <a:bodyPr>
            <a:normAutofit/>
          </a:bodyPr>
          <a:lstStyle/>
          <a:p>
            <a:r>
              <a:rPr lang="en-US" dirty="0"/>
              <a:t>We use the term </a:t>
            </a:r>
            <a:r>
              <a:rPr lang="en-US" dirty="0">
                <a:solidFill>
                  <a:schemeClr val="accent2"/>
                </a:solidFill>
              </a:rPr>
              <a:t>algorithm</a:t>
            </a:r>
            <a:r>
              <a:rPr lang="en-US" dirty="0"/>
              <a:t> </a:t>
            </a:r>
            <a:r>
              <a:rPr lang="en-US" dirty="0" err="1"/>
              <a:t>interchangabley</a:t>
            </a:r>
            <a:r>
              <a:rPr lang="en-US" dirty="0"/>
              <a:t> with </a:t>
            </a:r>
            <a:r>
              <a:rPr lang="en-US" dirty="0">
                <a:solidFill>
                  <a:schemeClr val="accent6"/>
                </a:solidFill>
              </a:rPr>
              <a:t>program</a:t>
            </a:r>
            <a:r>
              <a:rPr lang="en-US" dirty="0"/>
              <a:t> (e.g., in Python).  The emphasis is different though: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14" y="3513654"/>
            <a:ext cx="6005513" cy="2388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656529"/>
            <a:ext cx="4467890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charset="0"/>
                <a:ea typeface="Bradley Hand" charset="0"/>
                <a:cs typeface="Bradley Hand" charset="0"/>
              </a:rPr>
              <a:t>Finding biggest element in a list:</a:t>
            </a:r>
          </a:p>
          <a:p>
            <a:endParaRPr lang="en-US" dirty="0">
              <a:latin typeface="Bradley Hand" charset="0"/>
              <a:ea typeface="Bradley Hand" charset="0"/>
              <a:cs typeface="Bradley Hand" charset="0"/>
            </a:endParaRPr>
          </a:p>
          <a:p>
            <a:r>
              <a:rPr lang="en-US" dirty="0">
                <a:latin typeface="Bradley Hand" charset="0"/>
                <a:ea typeface="Bradley Hand" charset="0"/>
                <a:cs typeface="Bradley Hand" charset="0"/>
              </a:rPr>
              <a:t>Set </a:t>
            </a:r>
            <a:r>
              <a:rPr lang="en-US" dirty="0" err="1">
                <a:latin typeface="Bradley Hand" charset="0"/>
                <a:ea typeface="Bradley Hand" charset="0"/>
                <a:cs typeface="Bradley Hand" charset="0"/>
              </a:rPr>
              <a:t>biggest_sofar</a:t>
            </a:r>
            <a:r>
              <a:rPr lang="en-US" dirty="0">
                <a:latin typeface="Bradley Hand" charset="0"/>
                <a:ea typeface="Bradley Hand" charset="0"/>
                <a:cs typeface="Bradley Hand" charset="0"/>
              </a:rPr>
              <a:t> to be first element of list.</a:t>
            </a:r>
          </a:p>
          <a:p>
            <a:r>
              <a:rPr lang="en-US" dirty="0">
                <a:latin typeface="Bradley Hand" charset="0"/>
                <a:ea typeface="Bradley Hand" charset="0"/>
                <a:cs typeface="Bradley Hand" charset="0"/>
              </a:rPr>
              <a:t>Then, check each element in list in turn</a:t>
            </a:r>
          </a:p>
          <a:p>
            <a:r>
              <a:rPr lang="en-US" dirty="0">
                <a:latin typeface="Bradley Hand" charset="0"/>
                <a:ea typeface="Bradley Hand" charset="0"/>
                <a:cs typeface="Bradley Hand" charset="0"/>
              </a:rPr>
              <a:t>If It is bigger than </a:t>
            </a:r>
            <a:r>
              <a:rPr lang="en-US" dirty="0" err="1">
                <a:latin typeface="Bradley Hand" charset="0"/>
                <a:ea typeface="Bradley Hand" charset="0"/>
                <a:cs typeface="Bradley Hand" charset="0"/>
              </a:rPr>
              <a:t>biggest_sofar</a:t>
            </a:r>
            <a:r>
              <a:rPr lang="en-US" dirty="0">
                <a:latin typeface="Bradley Hand" charset="0"/>
                <a:ea typeface="Bradley Hand" charset="0"/>
                <a:cs typeface="Bradley Hand" charset="0"/>
              </a:rPr>
              <a:t>, </a:t>
            </a:r>
          </a:p>
          <a:p>
            <a:r>
              <a:rPr lang="en-US" dirty="0">
                <a:latin typeface="Bradley Hand" charset="0"/>
                <a:ea typeface="Bradley Hand" charset="0"/>
                <a:cs typeface="Bradley Hand" charset="0"/>
              </a:rPr>
              <a:t>update </a:t>
            </a:r>
            <a:r>
              <a:rPr lang="en-US" dirty="0" err="1">
                <a:latin typeface="Bradley Hand" charset="0"/>
                <a:ea typeface="Bradley Hand" charset="0"/>
                <a:cs typeface="Bradley Hand" charset="0"/>
              </a:rPr>
              <a:t>biggest_sofar</a:t>
            </a:r>
            <a:endParaRPr lang="en-US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8788" y="2892425"/>
            <a:ext cx="180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An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2388" y="2757488"/>
            <a:ext cx="1496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A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791" y="6251237"/>
            <a:ext cx="484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Algorithms focus on </a:t>
            </a:r>
            <a:r>
              <a:rPr lang="en-US" sz="2400" b="1" dirty="0"/>
              <a:t>ideas</a:t>
            </a:r>
            <a:r>
              <a:rPr lang="en-US" sz="2400" dirty="0"/>
              <a:t>, not syntax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0353" y="6251236"/>
            <a:ext cx="5264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Programs should be </a:t>
            </a:r>
            <a:r>
              <a:rPr lang="en-US" sz="2400" b="1" dirty="0"/>
              <a:t>syntactically correct</a:t>
            </a:r>
          </a:p>
        </p:txBody>
      </p:sp>
    </p:spTree>
    <p:extLst>
      <p:ext uri="{BB962C8B-B14F-4D97-AF65-F5344CB8AC3E}">
        <p14:creationId xmlns:p14="http://schemas.microsoft.com/office/powerpoint/2010/main" val="337165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9531" cy="2236709"/>
          </a:xfrm>
        </p:spPr>
        <p:txBody>
          <a:bodyPr/>
          <a:lstStyle/>
          <a:p>
            <a:r>
              <a:rPr lang="en-US" dirty="0"/>
              <a:t>More formally, a problem is a mapping or a relation from inputs to outputs.</a:t>
            </a:r>
          </a:p>
          <a:p>
            <a:r>
              <a:rPr lang="en-US" dirty="0"/>
              <a:t>Many problems are also functions.  For functions, the mapping is many-to-one or one-to-one.  In other words there is only a single correct output for a given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10800000" flipV="1">
                <a:off x="4676930" y="4256924"/>
                <a:ext cx="17088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charset="0"/>
                        </a:rPr>
                        <m:t>:</m:t>
                      </m:r>
                      <m:r>
                        <a:rPr lang="en-GB" sz="2400" b="0" i="1" smtClean="0">
                          <a:latin typeface="Cambria Math" charset="0"/>
                        </a:rPr>
                        <m:t>𝑋</m:t>
                      </m:r>
                      <m:r>
                        <a:rPr lang="is-I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4676930" y="4256924"/>
                <a:ext cx="170888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7260" y="4997855"/>
                <a:ext cx="101504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We say that an algorithm A implements a function problem f,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,∀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60" y="4997855"/>
                <a:ext cx="1015047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90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59539" y="5758774"/>
                <a:ext cx="6828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400" b="0" i="0" smtClean="0">
                          <a:latin typeface="Cambria Math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GB" sz="2400" b="0" i="0" smtClean="0">
                          <a:latin typeface="Cambria Math" charset="0"/>
                        </a:rPr>
                        <m:t>iff</m:t>
                      </m:r>
                      <m:r>
                        <a:rPr lang="en-GB" sz="2400" b="0" i="1" smtClean="0">
                          <a:latin typeface="Cambria Math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GB" sz="2400" b="0" i="0" smtClean="0">
                          <a:latin typeface="Cambria Math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charset="0"/>
                        </a:rPr>
                        <m:t>𝐴</m:t>
                      </m:r>
                      <m:r>
                        <a:rPr lang="en-GB" sz="2400" b="0" i="1" smtClean="0">
                          <a:latin typeface="Cambria Math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2400" b="0" i="0" smtClean="0">
                          <a:latin typeface="Cambria Math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2400" b="0" i="0" smtClean="0">
                          <a:latin typeface="Cambria Math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GB" sz="2400" b="0" i="0" smtClean="0">
                          <a:latin typeface="Cambria Math" charset="0"/>
                        </a:rPr>
                        <m:t>terminates</m:t>
                      </m:r>
                      <m:r>
                        <m:rPr>
                          <m:nor/>
                        </m:rPr>
                        <a:rPr lang="en-GB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400" b="0" i="0" smtClean="0">
                          <a:latin typeface="Cambria Math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GB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400" b="0" i="0" smtClean="0">
                          <a:latin typeface="Cambria Math" charset="0"/>
                        </a:rPr>
                        <m:t>yields</m:t>
                      </m:r>
                      <m:r>
                        <m:rPr>
                          <m:nor/>
                        </m:rPr>
                        <a:rPr lang="en-GB" sz="2400" b="0" i="0" smtClean="0">
                          <a:latin typeface="Cambria Math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GB" sz="2400" b="0" i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539" y="5758774"/>
                <a:ext cx="6828817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333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25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my algorithm </a:t>
            </a:r>
            <a:r>
              <a:rPr lang="mr-IN" dirty="0"/>
              <a:t>…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Its not enough to write down an algorithm and say ‘Behold. Look at this </a:t>
            </a:r>
            <a:r>
              <a:rPr lang="en-US" dirty="0" err="1"/>
              <a:t>marvellous</a:t>
            </a:r>
            <a:r>
              <a:rPr lang="en-US" dirty="0"/>
              <a:t> algorithm I have written.’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need to convince ourselves that: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algorithm </a:t>
            </a:r>
            <a:r>
              <a:rPr lang="en-US" b="1" dirty="0"/>
              <a:t>terminates (for every possible input)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algorithm is </a:t>
            </a:r>
            <a:r>
              <a:rPr lang="en-US" b="1" dirty="0"/>
              <a:t>correct (for every possible input)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algorithm is </a:t>
            </a:r>
            <a:r>
              <a:rPr lang="en-US" b="1" dirty="0"/>
              <a:t>better than other possible algorithms.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6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215"/>
            <a:ext cx="10212421" cy="679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it mean for algorithm A to be better than algorithm </a:t>
            </a:r>
            <a:r>
              <a:rPr lang="en-US"/>
              <a:t>B?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511696"/>
            <a:ext cx="36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 COMPLEXITY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9723" y="2571679"/>
            <a:ext cx="3850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SPACE COMPLEXITY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7456" y="4373176"/>
            <a:ext cx="6170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COMMUNICATION COMPLEXITY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3256281"/>
            <a:ext cx="382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long will my program take to run?</a:t>
            </a:r>
          </a:p>
          <a:p>
            <a:r>
              <a:rPr lang="en-US" dirty="0"/>
              <a:t>Is algorithm A faster than algorithm B?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9723" y="3267214"/>
            <a:ext cx="515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much memory will my program need?</a:t>
            </a:r>
          </a:p>
          <a:p>
            <a:r>
              <a:rPr lang="en-US" dirty="0"/>
              <a:t>Does algorithm A use less memory than algorithm B?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7456" y="5166905"/>
            <a:ext cx="6870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packets of data will my program send over the network?</a:t>
            </a:r>
          </a:p>
          <a:p>
            <a:r>
              <a:rPr lang="en-US" dirty="0"/>
              <a:t>Does algorithm A send less packets over the network than algorithm B?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8200" y="2571679"/>
            <a:ext cx="3823739" cy="1552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79723" y="2511696"/>
            <a:ext cx="5158463" cy="1573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25722" y="4373176"/>
            <a:ext cx="6862654" cy="1587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is faster than B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554"/>
            <a:ext cx="10515600" cy="4351338"/>
          </a:xfrm>
        </p:spPr>
        <p:txBody>
          <a:bodyPr/>
          <a:lstStyle/>
          <a:p>
            <a:r>
              <a:rPr lang="en-US" dirty="0"/>
              <a:t>A runs faster than B on </a:t>
            </a:r>
            <a:r>
              <a:rPr lang="en-US" b="1" dirty="0"/>
              <a:t>some</a:t>
            </a:r>
            <a:r>
              <a:rPr lang="en-US" dirty="0"/>
              <a:t> inputs</a:t>
            </a:r>
          </a:p>
          <a:p>
            <a:r>
              <a:rPr lang="en-US" dirty="0"/>
              <a:t>A runs faster than B on </a:t>
            </a:r>
            <a:r>
              <a:rPr lang="en-US" b="1" dirty="0"/>
              <a:t>all</a:t>
            </a:r>
            <a:r>
              <a:rPr lang="en-US" dirty="0"/>
              <a:t> inputs</a:t>
            </a:r>
          </a:p>
          <a:p>
            <a:r>
              <a:rPr lang="en-US" dirty="0"/>
              <a:t>A runs faster than B on the </a:t>
            </a:r>
            <a:r>
              <a:rPr lang="en-US" b="1" dirty="0"/>
              <a:t>best case</a:t>
            </a:r>
          </a:p>
          <a:p>
            <a:r>
              <a:rPr lang="en-US" dirty="0"/>
              <a:t>A runs faster than B on the </a:t>
            </a:r>
            <a:r>
              <a:rPr lang="en-US" b="1" dirty="0"/>
              <a:t>worst case</a:t>
            </a:r>
          </a:p>
          <a:p>
            <a:r>
              <a:rPr lang="en-US" dirty="0"/>
              <a:t>A runs faster than B on </a:t>
            </a:r>
            <a:r>
              <a:rPr lang="en-US" b="1" dirty="0"/>
              <a:t>average</a:t>
            </a:r>
            <a:r>
              <a:rPr lang="en-US" dirty="0"/>
              <a:t> </a:t>
            </a:r>
          </a:p>
          <a:p>
            <a:r>
              <a:rPr lang="en-US" dirty="0"/>
              <a:t>A runs faster than B on </a:t>
            </a:r>
            <a:r>
              <a:rPr lang="en-US" b="1" dirty="0"/>
              <a:t>average relative to some probability distribution over the inputs</a:t>
            </a:r>
          </a:p>
          <a:p>
            <a:r>
              <a:rPr lang="en-US" dirty="0"/>
              <a:t>A runs faster than B on </a:t>
            </a:r>
            <a:r>
              <a:rPr lang="en-US" b="1" dirty="0"/>
              <a:t>typical</a:t>
            </a:r>
            <a:r>
              <a:rPr lang="en-US" dirty="0"/>
              <a:t> inputs</a:t>
            </a:r>
          </a:p>
        </p:txBody>
      </p:sp>
    </p:spTree>
    <p:extLst>
      <p:ext uri="{BB962C8B-B14F-4D97-AF65-F5344CB8AC3E}">
        <p14:creationId xmlns:p14="http://schemas.microsoft.com/office/powerpoint/2010/main" val="342936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run-time of an algorithm depend on the size of the problem instance / input?</a:t>
            </a:r>
          </a:p>
        </p:txBody>
      </p:sp>
    </p:spTree>
    <p:extLst>
      <p:ext uri="{BB962C8B-B14F-4D97-AF65-F5344CB8AC3E}">
        <p14:creationId xmlns:p14="http://schemas.microsoft.com/office/powerpoint/2010/main" val="420516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the problem instance : </a:t>
            </a:r>
            <a:r>
              <a:rPr lang="en-US" i="1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notice that data objects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𝑥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 come with a natural notion of size, which we refer generally to as </a:t>
                </a:r>
                <a:r>
                  <a:rPr lang="en-US" i="1" dirty="0"/>
                  <a:t>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If x is a number, size(x) = x</a:t>
                </a:r>
              </a:p>
              <a:p>
                <a:r>
                  <a:rPr lang="en-US" dirty="0"/>
                  <a:t>If x is a string, size(x) = number of characters in x</a:t>
                </a:r>
              </a:p>
              <a:p>
                <a:r>
                  <a:rPr lang="en-US" dirty="0"/>
                  <a:t>If x is a list, size(x) = number of elements in the list</a:t>
                </a:r>
              </a:p>
              <a:p>
                <a:r>
                  <a:rPr lang="en-US" dirty="0"/>
                  <a:t>If x is a tree, size(x) = number of nodes in the tree</a:t>
                </a:r>
              </a:p>
              <a:p>
                <a:r>
                  <a:rPr lang="en-US" dirty="0"/>
                  <a:t>If x is a tree, size(x) = height of tree</a:t>
                </a:r>
              </a:p>
              <a:p>
                <a:r>
                  <a:rPr lang="en-US" dirty="0"/>
                  <a:t>For any data structure x, size(x) is the number of bits it takes to represent it in memory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85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Constant-time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Clearly, taking more information into account yields more accurate predictions.  But, it also makes the analysis much more complicated.</a:t>
            </a:r>
          </a:p>
          <a:p>
            <a:r>
              <a:rPr lang="en-US" dirty="0"/>
              <a:t>An important insight is that addition, subtraction, if-then-else, </a:t>
            </a:r>
            <a:r>
              <a:rPr lang="mr-IN" dirty="0"/>
              <a:t>…</a:t>
            </a:r>
            <a:r>
              <a:rPr lang="en-GB" dirty="0"/>
              <a:t>, are (to a good approximation) </a:t>
            </a:r>
            <a:r>
              <a:rPr lang="en-GB" b="1" dirty="0"/>
              <a:t>constant-time operations.</a:t>
            </a:r>
          </a:p>
          <a:p>
            <a:r>
              <a:rPr lang="en-GB" dirty="0"/>
              <a:t>That means there are constants </a:t>
            </a:r>
            <a:r>
              <a:rPr lang="en-GB" dirty="0" err="1"/>
              <a:t>c</a:t>
            </a:r>
            <a:r>
              <a:rPr lang="en-GB" baseline="-25000" dirty="0" err="1"/>
              <a:t>add</a:t>
            </a:r>
            <a:r>
              <a:rPr lang="en-GB" dirty="0"/>
              <a:t>, </a:t>
            </a:r>
            <a:r>
              <a:rPr lang="en-GB" dirty="0" err="1"/>
              <a:t>c</a:t>
            </a:r>
            <a:r>
              <a:rPr lang="en-GB" baseline="-25000" dirty="0" err="1"/>
              <a:t>subtract</a:t>
            </a:r>
            <a:r>
              <a:rPr lang="en-GB" dirty="0"/>
              <a:t>, </a:t>
            </a:r>
            <a:r>
              <a:rPr lang="en-GB" dirty="0" err="1"/>
              <a:t>c</a:t>
            </a:r>
            <a:r>
              <a:rPr lang="en-GB" baseline="-25000" dirty="0" err="1"/>
              <a:t>if</a:t>
            </a:r>
            <a:r>
              <a:rPr lang="en-GB" baseline="-25000" dirty="0"/>
              <a:t>-then-else</a:t>
            </a:r>
            <a:r>
              <a:rPr lang="en-GB" dirty="0"/>
              <a:t>, </a:t>
            </a:r>
            <a:r>
              <a:rPr lang="mr-IN" dirty="0"/>
              <a:t>…</a:t>
            </a:r>
            <a:r>
              <a:rPr lang="en-GB" dirty="0"/>
              <a:t> such that</a:t>
            </a:r>
          </a:p>
          <a:p>
            <a:pPr lvl="1"/>
            <a:r>
              <a:rPr lang="en-GB" dirty="0"/>
              <a:t>Executing an addition always takes </a:t>
            </a:r>
            <a:r>
              <a:rPr lang="en-GB" dirty="0" err="1"/>
              <a:t>c</a:t>
            </a:r>
            <a:r>
              <a:rPr lang="en-GB" baseline="-25000" dirty="0" err="1"/>
              <a:t>add</a:t>
            </a:r>
            <a:r>
              <a:rPr lang="en-GB" dirty="0"/>
              <a:t> seconds</a:t>
            </a:r>
          </a:p>
          <a:p>
            <a:pPr lvl="1"/>
            <a:r>
              <a:rPr lang="en-GB" dirty="0"/>
              <a:t>Executing a subtraction always takes </a:t>
            </a:r>
            <a:r>
              <a:rPr lang="en-GB" dirty="0" err="1"/>
              <a:t>c</a:t>
            </a:r>
            <a:r>
              <a:rPr lang="en-GB" baseline="-25000" dirty="0" err="1"/>
              <a:t>subtract</a:t>
            </a:r>
            <a:r>
              <a:rPr lang="en-GB" dirty="0"/>
              <a:t> seconds</a:t>
            </a:r>
          </a:p>
          <a:p>
            <a:pPr lvl="1"/>
            <a:r>
              <a:rPr lang="en-GB" dirty="0"/>
              <a:t>Executing a conditional always takes </a:t>
            </a:r>
            <a:r>
              <a:rPr lang="en-GB" dirty="0" err="1"/>
              <a:t>c</a:t>
            </a:r>
            <a:r>
              <a:rPr lang="en-GB" baseline="-25000" dirty="0" err="1"/>
              <a:t>if</a:t>
            </a:r>
            <a:r>
              <a:rPr lang="en-GB" baseline="-25000" dirty="0"/>
              <a:t>-then-else</a:t>
            </a:r>
            <a:r>
              <a:rPr lang="en-GB" dirty="0"/>
              <a:t> seconds</a:t>
            </a:r>
          </a:p>
          <a:p>
            <a:r>
              <a:rPr lang="en-GB" dirty="0"/>
              <a:t>These constants rely heavily on the chosen programming language, CPU, compiler, </a:t>
            </a:r>
            <a:r>
              <a:rPr lang="en-GB" dirty="0" err="1"/>
              <a:t>clockspeed</a:t>
            </a:r>
            <a:r>
              <a:rPr lang="en-GB" dirty="0"/>
              <a:t> </a:t>
            </a:r>
            <a:r>
              <a:rPr lang="en-GB" dirty="0" err="1"/>
              <a:t>etc</a:t>
            </a:r>
            <a:r>
              <a:rPr lang="en-GB" dirty="0"/>
              <a:t> </a:t>
            </a:r>
            <a:r>
              <a:rPr lang="en-GB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0097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63" y="2261372"/>
            <a:ext cx="8064500" cy="177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Constant-time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2936" y="1420238"/>
            <a:ext cx="3903633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 size n = 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alist</a:t>
            </a:r>
            <a:r>
              <a:rPr lang="en-US" sz="2800" dirty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73913" y="1729758"/>
            <a:ext cx="779023" cy="8188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39712" y="2957209"/>
            <a:ext cx="2237360" cy="413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77072" y="2548647"/>
            <a:ext cx="3340641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 operations which are all constant-time: access to list component, exponentiation and assignment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316" y="4844374"/>
            <a:ext cx="4099398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 constant-time operations: conversion to string, string concatenation, printing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95353" y="3518143"/>
            <a:ext cx="1428346" cy="13262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1481" y="4570985"/>
            <a:ext cx="6361889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The length of time to complete does NOT depend on the size of the input.  This is a constant-time function.  The run-time is of the order of 1: </a:t>
            </a:r>
            <a:r>
              <a:rPr lang="en-US" sz="28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20092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5" y="143028"/>
            <a:ext cx="6473507" cy="30587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6" y="3149160"/>
            <a:ext cx="6473507" cy="35507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9112" y="348943"/>
            <a:ext cx="502026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Warm-up:</a:t>
            </a:r>
          </a:p>
          <a:p>
            <a:endParaRPr lang="en-US" sz="3200" dirty="0"/>
          </a:p>
          <a:p>
            <a:r>
              <a:rPr lang="en-US" sz="3200" dirty="0"/>
              <a:t>Look at the code for function1() and function2()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would be the result of running each of them on the list [5,3,7]?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problem is each of them trying to solve?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 you think each of them uses the best algorithm to solve the problem they are trying to solve?  </a:t>
            </a:r>
          </a:p>
        </p:txBody>
      </p:sp>
    </p:spTree>
    <p:extLst>
      <p:ext uri="{BB962C8B-B14F-4D97-AF65-F5344CB8AC3E}">
        <p14:creationId xmlns:p14="http://schemas.microsoft.com/office/powerpoint/2010/main" val="2422607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7872"/>
            <a:ext cx="5740400" cy="177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Iterations: Linear-time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2936" y="1420238"/>
            <a:ext cx="3903633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 size </a:t>
            </a:r>
            <a:r>
              <a:rPr lang="en-US" sz="2800" i="1" dirty="0"/>
              <a:t>n</a:t>
            </a:r>
            <a:r>
              <a:rPr lang="en-US" sz="2800" dirty="0"/>
              <a:t> = 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alist</a:t>
            </a:r>
            <a:r>
              <a:rPr lang="en-US" sz="2800" dirty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688732" y="1926077"/>
            <a:ext cx="583659" cy="4280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90298" y="2778210"/>
            <a:ext cx="4357991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constant time operation (print) is carried out </a:t>
            </a:r>
            <a:r>
              <a:rPr lang="en-US" sz="2400" i="1" dirty="0"/>
              <a:t>n</a:t>
            </a:r>
            <a:r>
              <a:rPr lang="en-US" sz="2400" dirty="0"/>
              <a:t> times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6096000" y="3190672"/>
            <a:ext cx="1394298" cy="30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221" y="4440923"/>
            <a:ext cx="7529209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length of time to complete depends linearly on the size of the input.  If the length of the list is doubled, the run-time will be doubled.  The run time is some function of n i.e., it is of the order of n.  We call this </a:t>
            </a:r>
            <a:r>
              <a:rPr lang="en-US" sz="24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17091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38" y="2310973"/>
            <a:ext cx="10515600" cy="180236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iterations: quadratic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2936" y="1420238"/>
            <a:ext cx="3903633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 size </a:t>
            </a:r>
            <a:r>
              <a:rPr lang="en-US" sz="2800" i="1" dirty="0"/>
              <a:t>n</a:t>
            </a:r>
            <a:r>
              <a:rPr lang="en-US" sz="2800" dirty="0"/>
              <a:t> = 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alist</a:t>
            </a:r>
            <a:r>
              <a:rPr lang="en-US" sz="2800" dirty="0"/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43983" y="1906621"/>
            <a:ext cx="1147864" cy="5447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12540" y="2102078"/>
            <a:ext cx="5044714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This internal loop is carried out </a:t>
            </a:r>
            <a:r>
              <a:rPr lang="en-US" sz="2400" i="1" dirty="0"/>
              <a:t>n</a:t>
            </a:r>
            <a:r>
              <a:rPr lang="en-US" sz="2400" dirty="0"/>
              <a:t> times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92238" y="2451370"/>
            <a:ext cx="1731524" cy="6614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6945" y="4091595"/>
            <a:ext cx="5327677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This instruction is carried out </a:t>
            </a:r>
            <a:r>
              <a:rPr lang="en-US" sz="2400" b="1" dirty="0"/>
              <a:t>n * n</a:t>
            </a:r>
            <a:r>
              <a:rPr lang="en-US" sz="2400" dirty="0"/>
              <a:t> times.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692630" y="3715966"/>
            <a:ext cx="311285" cy="37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6775" y="5038928"/>
            <a:ext cx="960784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run-time is quadratic in the size of the input.  If the length of the list doubles, the run-time will quadruple.  We call this </a:t>
            </a:r>
            <a:r>
              <a:rPr lang="en-US" sz="2400" b="1" dirty="0"/>
              <a:t>O(n</a:t>
            </a:r>
            <a:r>
              <a:rPr lang="en-US" sz="2400" b="1" baseline="30000" dirty="0"/>
              <a:t>2</a:t>
            </a:r>
            <a:r>
              <a:rPr lang="en-US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461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4" y="2077343"/>
            <a:ext cx="7251700" cy="25019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Iterations: Linear-time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2936" y="1420238"/>
            <a:ext cx="3903633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 size </a:t>
            </a:r>
            <a:r>
              <a:rPr lang="en-US" sz="2800" i="1" dirty="0"/>
              <a:t>n</a:t>
            </a:r>
            <a:r>
              <a:rPr lang="en-US" sz="2800" dirty="0"/>
              <a:t> = 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alist</a:t>
            </a:r>
            <a:r>
              <a:rPr lang="en-US" sz="28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7517" y="3253417"/>
            <a:ext cx="435799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/>
              <a:t> </a:t>
            </a:r>
            <a:r>
              <a:rPr lang="en-US" sz="2400" dirty="0"/>
              <a:t>constant </a:t>
            </a:r>
            <a:r>
              <a:rPr lang="en-US" sz="2400"/>
              <a:t>time operations (print, == and if) </a:t>
            </a:r>
            <a:r>
              <a:rPr lang="en-US" sz="2400" dirty="0"/>
              <a:t>is carried </a:t>
            </a:r>
            <a:r>
              <a:rPr lang="en-US" sz="2400"/>
              <a:t>out up to </a:t>
            </a:r>
            <a:r>
              <a:rPr lang="en-US" sz="2400" i="1"/>
              <a:t>n</a:t>
            </a:r>
            <a:r>
              <a:rPr lang="en-US" sz="2400"/>
              <a:t> </a:t>
            </a:r>
            <a:r>
              <a:rPr lang="en-US" sz="2400" dirty="0"/>
              <a:t>times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00017" y="1943458"/>
            <a:ext cx="1712069" cy="5468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7204753" y="3853582"/>
            <a:ext cx="362764" cy="180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2221" y="4709621"/>
            <a:ext cx="7529209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UPPER BOUND on the length of time to complete depends linearly on the size of the input.  If the length of the list is doubled, the run-time will be potentially doubled.  The upper-bound on run time is some linear function of n i.e., it is of the order of n.  This is </a:t>
            </a:r>
            <a:r>
              <a:rPr lang="en-US" sz="24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06410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AB14-EE75-8E69-613D-8D33CE7BA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23A71-394E-88D1-9763-5BB8AB3BD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0yIrz5GHvV3SAOhX8kOIx?state=opened&amp;flow=Default&amp;onscreen=persist">
            <a:extLst>
              <a:ext uri="{FF2B5EF4-FFF2-40B4-BE49-F238E27FC236}">
                <a16:creationId xmlns:a16="http://schemas.microsoft.com/office/drawing/2014/main" id="{58509A8D-A602-3DDC-4E2C-83377BB2C12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order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21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an algorithm has run-time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+2345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7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+8934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+163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(90435+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GB" b="0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a good approximation to f for big data?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2171"/>
              </a:xfrm>
              <a:blipFill>
                <a:blip r:embed="rId3"/>
                <a:stretch>
                  <a:fillRect l="-1206" t="-4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5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71" y="-119596"/>
            <a:ext cx="10515600" cy="1325563"/>
          </a:xfrm>
        </p:spPr>
        <p:txBody>
          <a:bodyPr/>
          <a:lstStyle/>
          <a:p>
            <a:r>
              <a:rPr lang="en-US" dirty="0"/>
              <a:t>Do constants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016" y="1050868"/>
            <a:ext cx="10154055" cy="586835"/>
          </a:xfrm>
        </p:spPr>
        <p:txBody>
          <a:bodyPr>
            <a:normAutofit/>
          </a:bodyPr>
          <a:lstStyle/>
          <a:p>
            <a:r>
              <a:rPr lang="en-US" sz="2400" dirty="0"/>
              <a:t>Assume 1,000,000 operations per second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4990" y="1664131"/>
          <a:ext cx="8128000" cy="333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  <a:r>
                        <a:rPr lang="en-US" baseline="30000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36y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12892y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31710y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40968" y="2047473"/>
            <a:ext cx="169604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s=seconds</a:t>
            </a:r>
          </a:p>
          <a:p>
            <a:r>
              <a:rPr lang="en-US" dirty="0"/>
              <a:t>m=minutes</a:t>
            </a:r>
          </a:p>
          <a:p>
            <a:r>
              <a:rPr lang="en-US" dirty="0"/>
              <a:t>h=hours</a:t>
            </a:r>
          </a:p>
          <a:p>
            <a:r>
              <a:rPr lang="en-US" dirty="0"/>
              <a:t>d=days</a:t>
            </a:r>
          </a:p>
          <a:p>
            <a:r>
              <a:rPr lang="en-US" dirty="0"/>
              <a:t>y=years</a:t>
            </a:r>
          </a:p>
          <a:p>
            <a:r>
              <a:rPr lang="en-US" dirty="0"/>
              <a:t>long&gt; 10</a:t>
            </a:r>
            <a:r>
              <a:rPr lang="en-US" baseline="30000" dirty="0"/>
              <a:t>25</a:t>
            </a:r>
            <a:r>
              <a:rPr lang="en-US" dirty="0"/>
              <a:t> years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976" y="5243032"/>
            <a:ext cx="1199302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large enough </a:t>
            </a:r>
            <a:r>
              <a:rPr lang="en-US" sz="2400" i="1" dirty="0"/>
              <a:t>n</a:t>
            </a:r>
            <a:r>
              <a:rPr lang="en-US" sz="2400" dirty="0"/>
              <a:t>, the specific constants often fade into insignificance in comparison to the number of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practice, you can find the constant by running algorithm on a subset of data, and then extrapolate to estimate the time needed for the big data task you want to do.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196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order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assume we have two algorithms A</a:t>
                </a:r>
                <a:r>
                  <a:rPr lang="en-US" baseline="-25000" dirty="0"/>
                  <a:t>1 </a:t>
                </a:r>
                <a:r>
                  <a:rPr lang="en-US" dirty="0"/>
                  <a:t>and A</a:t>
                </a:r>
                <a:r>
                  <a:rPr lang="en-US" baseline="-25000" dirty="0"/>
                  <a:t>2 </a:t>
                </a:r>
                <a:r>
                  <a:rPr lang="en-US" dirty="0"/>
                  <a:t>for a given problem, and their run-time is given by f</a:t>
                </a:r>
                <a:r>
                  <a:rPr lang="en-US" baseline="-25000" dirty="0"/>
                  <a:t>1 </a:t>
                </a:r>
                <a:r>
                  <a:rPr lang="en-US" dirty="0"/>
                  <a:t>for A</a:t>
                </a:r>
                <a:r>
                  <a:rPr lang="en-US" baseline="-25000" dirty="0"/>
                  <a:t>1</a:t>
                </a:r>
                <a:r>
                  <a:rPr lang="en-US" dirty="0"/>
                  <a:t> and f</a:t>
                </a:r>
                <a:r>
                  <a:rPr lang="en-US" baseline="-25000" dirty="0"/>
                  <a:t>2</a:t>
                </a:r>
                <a:r>
                  <a:rPr lang="en-US" dirty="0"/>
                  <a:t> for A</a:t>
                </a:r>
                <a:r>
                  <a:rPr lang="en-US" baseline="-25000" dirty="0"/>
                  <a:t>2</a:t>
                </a:r>
                <a:r>
                  <a:rPr lang="en-US" dirty="0"/>
                  <a:t>, where: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=0.00001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b="0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=289346724587138654380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algorithm would you choose and why?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60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order of growth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assume we have two algorithms A</a:t>
                </a:r>
                <a:r>
                  <a:rPr lang="en-US" baseline="-25000" dirty="0"/>
                  <a:t>1 </a:t>
                </a:r>
                <a:r>
                  <a:rPr lang="en-US" dirty="0"/>
                  <a:t>and A</a:t>
                </a:r>
                <a:r>
                  <a:rPr lang="en-US" baseline="-25000" dirty="0"/>
                  <a:t>2 </a:t>
                </a:r>
                <a:r>
                  <a:rPr lang="en-US" dirty="0"/>
                  <a:t>for a given problem, and their run-time is given by f</a:t>
                </a:r>
                <a:r>
                  <a:rPr lang="en-US" baseline="-25000" dirty="0"/>
                  <a:t>1 </a:t>
                </a:r>
                <a:r>
                  <a:rPr lang="en-US" dirty="0"/>
                  <a:t>for A</a:t>
                </a:r>
                <a:r>
                  <a:rPr lang="en-US" baseline="-25000" dirty="0"/>
                  <a:t>1</a:t>
                </a:r>
                <a:r>
                  <a:rPr lang="en-US" dirty="0"/>
                  <a:t> and f</a:t>
                </a:r>
                <a:r>
                  <a:rPr lang="en-US" baseline="-25000" dirty="0"/>
                  <a:t>2</a:t>
                </a:r>
                <a:r>
                  <a:rPr lang="en-US" dirty="0"/>
                  <a:t> for A</a:t>
                </a:r>
                <a:r>
                  <a:rPr lang="en-US" baseline="-25000" dirty="0"/>
                  <a:t>2</a:t>
                </a:r>
                <a:r>
                  <a:rPr lang="en-US" dirty="0"/>
                  <a:t>, where: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=0.00001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b="0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=289346724587138654380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99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05" y="-274768"/>
            <a:ext cx="10515600" cy="1325563"/>
          </a:xfrm>
        </p:spPr>
        <p:txBody>
          <a:bodyPr/>
          <a:lstStyle/>
          <a:p>
            <a:r>
              <a:rPr lang="en-US" dirty="0"/>
              <a:t>Time complexity O Notation: Loose definition.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7D4E4-E23D-D94B-A4E7-E2555FDBD619}"/>
              </a:ext>
            </a:extLst>
          </p:cNvPr>
          <p:cNvSpPr txBox="1"/>
          <p:nvPr/>
        </p:nvSpPr>
        <p:spPr>
          <a:xfrm>
            <a:off x="382639" y="972763"/>
            <a:ext cx="11426722" cy="21698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/>
              <a:t>A run-time is </a:t>
            </a:r>
            <a:r>
              <a:rPr lang="en-GB" sz="2400" b="1" dirty="0">
                <a:solidFill>
                  <a:schemeClr val="tx2"/>
                </a:solidFill>
              </a:rPr>
              <a:t>O(g(n)) </a:t>
            </a:r>
            <a:r>
              <a:rPr lang="en-GB" sz="2400" dirty="0"/>
              <a:t>if:</a:t>
            </a:r>
          </a:p>
          <a:p>
            <a:pPr>
              <a:spcAft>
                <a:spcPts val="600"/>
              </a:spcAft>
            </a:pPr>
            <a:endParaRPr lang="en-GB" sz="2400" dirty="0"/>
          </a:p>
          <a:p>
            <a:pPr>
              <a:spcAft>
                <a:spcPts val="600"/>
              </a:spcAft>
            </a:pPr>
            <a:r>
              <a:rPr lang="en-GB" sz="2400" b="1" dirty="0">
                <a:solidFill>
                  <a:schemeClr val="tx2"/>
                </a:solidFill>
              </a:rPr>
              <a:t>For sufficiently large data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chemeClr val="tx2"/>
                </a:solidFill>
              </a:rPr>
              <a:t>const</a:t>
            </a:r>
            <a:r>
              <a:rPr lang="en-GB" sz="2400" b="1" dirty="0">
                <a:solidFill>
                  <a:schemeClr val="tx2"/>
                </a:solidFill>
              </a:rPr>
              <a:t> x g(n) </a:t>
            </a:r>
            <a:r>
              <a:rPr lang="en-GB" sz="2400" dirty="0"/>
              <a:t>approximates the run-time well,  </a:t>
            </a:r>
          </a:p>
          <a:p>
            <a:endParaRPr lang="en-GB" sz="2400" dirty="0"/>
          </a:p>
          <a:p>
            <a:r>
              <a:rPr lang="en-GB" sz="2400" dirty="0"/>
              <a:t>and the approximation generally gets better and better the bigger the data.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C8522-C93D-5ECC-429D-F3791FE4C20A}"/>
              </a:ext>
            </a:extLst>
          </p:cNvPr>
          <p:cNvSpPr txBox="1"/>
          <p:nvPr/>
        </p:nvSpPr>
        <p:spPr>
          <a:xfrm>
            <a:off x="516531" y="4379595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C9C8FA-EFC8-D89E-C92E-834BC2B111A3}"/>
                  </a:ext>
                </a:extLst>
              </p:cNvPr>
              <p:cNvSpPr txBox="1"/>
              <p:nvPr/>
            </p:nvSpPr>
            <p:spPr>
              <a:xfrm>
                <a:off x="2212514" y="4379595"/>
                <a:ext cx="616347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charset="0"/>
                      </a:rPr>
                      <m:t>17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b="0" i="1" smtClean="0">
                            <a:latin typeface="Cambria Math" charset="0"/>
                          </a:rPr>
                          <m:t>6</m:t>
                        </m:r>
                      </m:sup>
                    </m:sSup>
                    <m:r>
                      <a:rPr lang="en-GB" sz="2400" b="0" i="1" smtClean="0">
                        <a:latin typeface="Cambria Math" charset="0"/>
                      </a:rPr>
                      <m:t>+15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𝑶</m:t>
                    </m:r>
                    <m:d>
                      <m:dPr>
                        <m:ctrlPr>
                          <a:rPr lang="en-GB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GB" sz="2400" b="1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𝟔</m:t>
                            </m:r>
                          </m:sup>
                        </m:sSup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C9C8FA-EFC8-D89E-C92E-834BC2B11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514" y="4379595"/>
                <a:ext cx="6163474" cy="509178"/>
              </a:xfrm>
              <a:prstGeom prst="rect">
                <a:avLst/>
              </a:prstGeom>
              <a:blipFill>
                <a:blip r:embed="rId3"/>
                <a:stretch>
                  <a:fillRect l="-206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D2D0F7-B3A1-7A45-229B-9C02034BF0EA}"/>
                  </a:ext>
                </a:extLst>
              </p:cNvPr>
              <p:cNvSpPr txBox="1"/>
              <p:nvPr/>
            </p:nvSpPr>
            <p:spPr>
              <a:xfrm>
                <a:off x="6303078" y="3946245"/>
                <a:ext cx="511412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 g(n)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GB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400" dirty="0"/>
                  <a:t> and the constant is 17: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bigger n gets, </a:t>
                </a:r>
              </a:p>
              <a:p>
                <a:r>
                  <a:rPr lang="en-US" sz="2400" dirty="0"/>
                  <a:t>the better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charset="0"/>
                      </a:rPr>
                      <m:t>17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b="0" i="1" smtClean="0">
                            <a:latin typeface="Cambria Math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400" dirty="0"/>
                  <a:t> = 17g(n) approximates the run-time.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D2D0F7-B3A1-7A45-229B-9C02034B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078" y="3946245"/>
                <a:ext cx="5114125" cy="1938992"/>
              </a:xfrm>
              <a:prstGeom prst="rect">
                <a:avLst/>
              </a:prstGeom>
              <a:blipFill>
                <a:blip r:embed="rId4"/>
                <a:stretch>
                  <a:fillRect l="-1980" t="-1948" r="-495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08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87" y="-109528"/>
            <a:ext cx="10515600" cy="1325563"/>
          </a:xfrm>
        </p:spPr>
        <p:txBody>
          <a:bodyPr/>
          <a:lstStyle/>
          <a:p>
            <a:r>
              <a:rPr lang="en-US" dirty="0"/>
              <a:t>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38" y="1149124"/>
            <a:ext cx="4006174" cy="16179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 notation asymptotically bounds a function from above and below.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69" y="806232"/>
            <a:ext cx="6546331" cy="4980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486" y="2603650"/>
                <a:ext cx="4620053" cy="156966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write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charset="0"/>
                      </a:rPr>
                      <m:t>𝑓</m:t>
                    </m:r>
                    <m:r>
                      <a:rPr lang="en-GB" sz="2400" b="0" i="1" smtClean="0">
                        <a:latin typeface="Cambria Math" charset="0"/>
                      </a:rPr>
                      <m:t>(</m:t>
                    </m:r>
                    <m:r>
                      <a:rPr lang="en-GB" sz="2400" b="0" i="1" smtClean="0">
                        <a:latin typeface="Cambria Math" charset="0"/>
                      </a:rPr>
                      <m:t>𝑛</m:t>
                    </m:r>
                    <m:r>
                      <a:rPr lang="en-GB" sz="2400" b="0" i="1" smtClean="0">
                        <a:latin typeface="Cambria Math" charset="0"/>
                      </a:rPr>
                      <m:t>)∈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 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𝑔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if there are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GB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such that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charset="0"/>
                      </a:rPr>
                      <m:t>n</m:t>
                    </m:r>
                    <m:r>
                      <a:rPr lang="mr-I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GB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𝑔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GB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𝑔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6" y="2603650"/>
                <a:ext cx="4620053" cy="1569660"/>
              </a:xfrm>
              <a:prstGeom prst="rect">
                <a:avLst/>
              </a:prstGeom>
              <a:blipFill>
                <a:blip r:embed="rId4"/>
                <a:stretch>
                  <a:fillRect l="-1913" t="-1587" r="-273" b="-396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4A881F1-A4C5-7D41-B2D1-4E4B1E2F8BF1}"/>
              </a:ext>
            </a:extLst>
          </p:cNvPr>
          <p:cNvSpPr/>
          <p:nvPr/>
        </p:nvSpPr>
        <p:spPr>
          <a:xfrm>
            <a:off x="5723993" y="4987718"/>
            <a:ext cx="6389681" cy="778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878BE4-FF63-2449-9A6D-48524F32F397}"/>
                  </a:ext>
                </a:extLst>
              </p:cNvPr>
              <p:cNvSpPr txBox="1"/>
              <p:nvPr/>
            </p:nvSpPr>
            <p:spPr>
              <a:xfrm>
                <a:off x="109320" y="5499137"/>
                <a:ext cx="5599175" cy="120032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NB: In some textbooks, </a:t>
                </a:r>
                <a14:m>
                  <m:oMath xmlns:m="http://schemas.openxmlformats.org/officeDocument/2006/math"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sz="2400" i="1" dirty="0"/>
                  <a:t> is used instead of O. And then O means something slightly different- see 2 slides down.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878BE4-FF63-2449-9A6D-48524F32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20" y="5499137"/>
                <a:ext cx="5599175" cy="1200329"/>
              </a:xfrm>
              <a:prstGeom prst="rect">
                <a:avLst/>
              </a:prstGeom>
              <a:blipFill>
                <a:blip r:embed="rId5"/>
                <a:stretch>
                  <a:fillRect l="-1810" t="-2083" r="-905" b="-1041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C7D4E4-E23D-D94B-A4E7-E2555FDBD619}"/>
                  </a:ext>
                </a:extLst>
              </p:cNvPr>
              <p:cNvSpPr txBox="1"/>
              <p:nvPr/>
            </p:nvSpPr>
            <p:spPr>
              <a:xfrm>
                <a:off x="5451287" y="1191344"/>
                <a:ext cx="4590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 a picture: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charset="0"/>
                      </a:rPr>
                      <m:t>𝑓</m:t>
                    </m:r>
                    <m:r>
                      <a:rPr lang="en-GB" sz="2400" i="1">
                        <a:latin typeface="Cambria Math" charset="0"/>
                      </a:rPr>
                      <m:t>∈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(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  <m:r>
                      <a:rPr lang="en-GB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means this: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C7D4E4-E23D-D94B-A4E7-E2555FDBD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287" y="1191344"/>
                <a:ext cx="4590872" cy="461665"/>
              </a:xfrm>
              <a:prstGeom prst="rect">
                <a:avLst/>
              </a:prstGeom>
              <a:blipFill>
                <a:blip r:embed="rId6"/>
                <a:stretch>
                  <a:fillRect l="-2210" t="-7895" r="-110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41706FD-0288-8343-9A04-2920328F5B32}"/>
              </a:ext>
            </a:extLst>
          </p:cNvPr>
          <p:cNvSpPr/>
          <p:nvPr/>
        </p:nvSpPr>
        <p:spPr>
          <a:xfrm>
            <a:off x="5645669" y="785700"/>
            <a:ext cx="3813343" cy="485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0C7ED-695F-874F-AB3D-ACACF3CBB27E}"/>
              </a:ext>
            </a:extLst>
          </p:cNvPr>
          <p:cNvSpPr txBox="1"/>
          <p:nvPr/>
        </p:nvSpPr>
        <p:spPr>
          <a:xfrm>
            <a:off x="6439694" y="4981431"/>
            <a:ext cx="4720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almost all </a:t>
            </a:r>
            <a:r>
              <a:rPr lang="en-US" sz="2400" i="1" dirty="0"/>
              <a:t>n, 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is equal to g(n), to within a constant factor.  We say that </a:t>
            </a:r>
            <a:r>
              <a:rPr lang="en-US" sz="2400" i="1" dirty="0"/>
              <a:t>g</a:t>
            </a:r>
            <a:r>
              <a:rPr lang="en-US" sz="2400" dirty="0"/>
              <a:t> is an asymptotically tight bound for </a:t>
            </a:r>
            <a:r>
              <a:rPr lang="en-US" sz="2400" i="1" dirty="0"/>
              <a:t>f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65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2076"/>
            <a:ext cx="7886700" cy="1325563"/>
          </a:xfrm>
        </p:spPr>
        <p:txBody>
          <a:bodyPr/>
          <a:lstStyle/>
          <a:p>
            <a:r>
              <a:rPr lang="en-US" dirty="0"/>
              <a:t>Main topics per week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417638"/>
          <a:ext cx="70403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structures and data</a:t>
                      </a:r>
                      <a:r>
                        <a:rPr lang="en-US" baseline="0" dirty="0"/>
                        <a:t> formats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Algorithmic complexity. Sorting.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Matrices: Manipulation and computation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Similarity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Processes and concurrency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computation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Map/reduce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Graphs/networks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Graphs/networks, PageRank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independent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88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Notation Examples: True or False?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15128" cy="348567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17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6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+15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en-GB" b="0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782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𝑂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>
                    <a:ea typeface="Cambria Math" charset="0"/>
                    <a:cs typeface="Cambria Math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128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+564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−76∈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GB" b="0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GB" b="0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𝑂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GB" b="0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𝑂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GB" b="0" dirty="0"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15128" cy="3485677"/>
              </a:xfrm>
              <a:blipFill>
                <a:blip r:embed="rId3"/>
                <a:stretch>
                  <a:fillRect l="-2233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7224" y="1213228"/>
            <a:ext cx="12726447" cy="1325563"/>
          </a:xfrm>
        </p:spPr>
        <p:txBody>
          <a:bodyPr/>
          <a:lstStyle/>
          <a:p>
            <a:pPr algn="ctr"/>
            <a:r>
              <a:rPr lang="en-US" dirty="0"/>
              <a:t>A sometimes encountered alternative definition of O: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729" y="2538791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alternative O, that you might encounter elsewhere, provides an asymptotic upper bound on a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12231" y="2660117"/>
                <a:ext cx="6374344" cy="83099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charset="0"/>
                      </a:rPr>
                      <m:t>𝑓</m:t>
                    </m:r>
                    <m:r>
                      <a:rPr lang="en-GB" sz="2400" b="0" i="1" smtClean="0">
                        <a:latin typeface="Cambria Math" charset="0"/>
                      </a:rPr>
                      <m:t>(</m:t>
                    </m:r>
                    <m:r>
                      <a:rPr lang="en-GB" sz="2400" b="0" i="1" smtClean="0">
                        <a:latin typeface="Cambria Math" charset="0"/>
                      </a:rPr>
                      <m:t>𝑛</m:t>
                    </m:r>
                    <m:r>
                      <a:rPr lang="en-GB" sz="2400" b="0" i="1" smtClean="0">
                        <a:latin typeface="Cambria Math" charset="0"/>
                      </a:rPr>
                      <m:t>)∈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 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𝑔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if there are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GB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400" dirty="0"/>
                  <a:t> such that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charset="0"/>
                      </a:rPr>
                      <m:t>n</m:t>
                    </m:r>
                    <m:r>
                      <a:rPr lang="mr-I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GB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𝑔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231" y="2660117"/>
                <a:ext cx="6374344" cy="830997"/>
              </a:xfrm>
              <a:prstGeom prst="rect">
                <a:avLst/>
              </a:prstGeom>
              <a:blipFill>
                <a:blip r:embed="rId3"/>
                <a:stretch>
                  <a:fillRect l="-595" t="-2941" b="-13235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3DD12-474A-7741-AA05-D7BC1018CBD9}"/>
                  </a:ext>
                </a:extLst>
              </p:cNvPr>
              <p:cNvSpPr txBox="1"/>
              <p:nvPr/>
            </p:nvSpPr>
            <p:spPr>
              <a:xfrm>
                <a:off x="101571" y="153192"/>
                <a:ext cx="5599175" cy="120032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NB: In some textbooks, </a:t>
                </a:r>
                <a14:m>
                  <m:oMath xmlns:m="http://schemas.openxmlformats.org/officeDocument/2006/math"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sz="2400" i="1" dirty="0"/>
                  <a:t> is used instead of O. And then O means something slightly different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3DD12-474A-7741-AA05-D7BC1018C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1" y="153192"/>
                <a:ext cx="5599175" cy="1200329"/>
              </a:xfrm>
              <a:prstGeom prst="rect">
                <a:avLst/>
              </a:prstGeom>
              <a:blipFill>
                <a:blip r:embed="rId4"/>
                <a:stretch>
                  <a:fillRect l="-1580" t="-2062" r="-677" b="-927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71CE78C-1A20-F841-9A7B-C18DCD6D93E0}"/>
              </a:ext>
            </a:extLst>
          </p:cNvPr>
          <p:cNvSpPr txBox="1"/>
          <p:nvPr/>
        </p:nvSpPr>
        <p:spPr>
          <a:xfrm>
            <a:off x="350729" y="5937337"/>
            <a:ext cx="102708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DO NOT use this definition in any of your work in this module!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63BBF1-A6B8-5143-A73F-DFBE6B9697D8}"/>
                  </a:ext>
                </a:extLst>
              </p:cNvPr>
              <p:cNvSpPr/>
              <p:nvPr/>
            </p:nvSpPr>
            <p:spPr>
              <a:xfrm>
                <a:off x="4567311" y="4838228"/>
                <a:ext cx="39983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128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GB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+564</m:t>
                      </m:r>
                      <m:r>
                        <a:rPr lang="en-GB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GB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−76∈</m:t>
                      </m:r>
                      <m:r>
                        <a:rPr lang="en-GB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63BBF1-A6B8-5143-A73F-DFBE6B969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11" y="4838228"/>
                <a:ext cx="399833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02B0691-C801-A445-ACC3-92D92AC9F49D}"/>
              </a:ext>
            </a:extLst>
          </p:cNvPr>
          <p:cNvSpPr txBox="1"/>
          <p:nvPr/>
        </p:nvSpPr>
        <p:spPr>
          <a:xfrm>
            <a:off x="551146" y="4838228"/>
            <a:ext cx="4157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this alternative definition,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449A8-2882-1A47-ACFA-D6786637DFE7}"/>
              </a:ext>
            </a:extLst>
          </p:cNvPr>
          <p:cNvSpPr txBox="1"/>
          <p:nvPr/>
        </p:nvSpPr>
        <p:spPr>
          <a:xfrm>
            <a:off x="8502705" y="4838228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becomes true.</a:t>
            </a:r>
          </a:p>
        </p:txBody>
      </p:sp>
    </p:spTree>
    <p:extLst>
      <p:ext uri="{BB962C8B-B14F-4D97-AF65-F5344CB8AC3E}">
        <p14:creationId xmlns:p14="http://schemas.microsoft.com/office/powerpoint/2010/main" val="3879146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Ω</a:t>
            </a:r>
            <a:r>
              <a:rPr lang="en-US" dirty="0"/>
              <a:t>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4200728" cy="39720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Ω notation bounds a function from below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32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+3</m:t>
                    </m:r>
                    <m:r>
                      <a:rPr lang="en-GB" b="0" i="1" smtClean="0">
                        <a:latin typeface="Cambria Math" charset="0"/>
                      </a:rPr>
                      <m:t>𝑛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b="0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32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+3</m:t>
                    </m:r>
                    <m:r>
                      <a:rPr lang="en-GB" b="0" i="1" smtClean="0">
                        <a:latin typeface="Cambria Math" charset="0"/>
                      </a:rPr>
                      <m:t>𝑛</m:t>
                    </m:r>
                    <m:r>
                      <a:rPr lang="en-GB" b="0" i="1" smtClean="0">
                        <a:latin typeface="Cambria Math" charset="0"/>
                      </a:rPr>
                      <m:t> 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</m:oMath>
                </a14:m>
                <a:endParaRPr lang="en-GB" b="0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32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+3</m:t>
                    </m:r>
                    <m:r>
                      <a:rPr lang="en-GB" b="0" i="1" smtClean="0">
                        <a:latin typeface="Cambria Math" charset="0"/>
                      </a:rPr>
                      <m:t>𝑛</m:t>
                    </m:r>
                    <m:r>
                      <a:rPr lang="en-GB" b="0" i="1" smtClean="0">
                        <a:latin typeface="Cambria Math" charset="0"/>
                      </a:rPr>
                      <m:t> 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4200728" cy="3972060"/>
              </a:xfrm>
              <a:blipFill rotWithShape="0">
                <a:blip r:embed="rId3"/>
                <a:stretch>
                  <a:fillRect l="-3048" t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392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FFB9-82AE-712C-E8F9-AED99B8CB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52813-249B-E2AB-643B-C619D4596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4v6YydO1gsXTcL6ScWpq4?state=opened&amp;flow=Default&amp;onscreen=persist">
            <a:extLst>
              <a:ext uri="{FF2B5EF4-FFF2-40B4-BE49-F238E27FC236}">
                <a16:creationId xmlns:a16="http://schemas.microsoft.com/office/drawing/2014/main" id="{B4D2E073-20F3-83DF-0A4C-F64E4681545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42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77"/>
            <a:ext cx="10515600" cy="1325563"/>
          </a:xfrm>
        </p:spPr>
        <p:txBody>
          <a:bodyPr/>
          <a:lstStyle/>
          <a:p>
            <a:r>
              <a:rPr lang="en-US" dirty="0"/>
              <a:t>The Sorting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952" y="892086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saw this algorithm for sorting a list at the beginning of the lecture.</a:t>
            </a:r>
          </a:p>
          <a:p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D0F6C-6D20-F99C-DFF1-50933E267782}"/>
              </a:ext>
            </a:extLst>
          </p:cNvPr>
          <p:cNvSpPr txBox="1">
            <a:spLocks/>
          </p:cNvSpPr>
          <p:nvPr/>
        </p:nvSpPr>
        <p:spPr>
          <a:xfrm>
            <a:off x="67235" y="1784898"/>
            <a:ext cx="10027024" cy="4244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en-US" sz="32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CDB16-E8AC-F427-2BA5-CA3A52BADC89}"/>
              </a:ext>
            </a:extLst>
          </p:cNvPr>
          <p:cNvSpPr txBox="1"/>
          <p:nvPr/>
        </p:nvSpPr>
        <p:spPr>
          <a:xfrm>
            <a:off x="288864" y="1512289"/>
            <a:ext cx="958376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Function: </a:t>
            </a:r>
            <a:r>
              <a:rPr lang="en-US" sz="2400" b="1" dirty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max-sort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(</a:t>
            </a:r>
            <a:r>
              <a:rPr lang="en-US" sz="2400" b="1" dirty="0" err="1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alist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If the length of </a:t>
            </a:r>
            <a:r>
              <a:rPr lang="en-US" sz="2400" b="1" dirty="0" err="1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alist</a:t>
            </a:r>
            <a:r>
              <a:rPr lang="en-US" sz="2400" dirty="0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&lt; 2, it is sorted so </a:t>
            </a:r>
            <a:r>
              <a:rPr lang="en-US" sz="2400" b="1" dirty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return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alist</a:t>
            </a:r>
            <a:endParaRPr lang="en-US" sz="2400" b="1" dirty="0">
              <a:solidFill>
                <a:schemeClr val="accent6"/>
              </a:solidFill>
              <a:latin typeface="Bradley Hand" charset="0"/>
              <a:ea typeface="Bradley Hand" charset="0"/>
              <a:cs typeface="Bradley Hand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Else,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	2.1 search </a:t>
            </a:r>
            <a:r>
              <a:rPr lang="en-US" sz="2400" b="1" dirty="0" err="1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alist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 from beginning to end and find the 	maximum element and its position (call these </a:t>
            </a:r>
            <a:r>
              <a:rPr lang="en-US" sz="2400" b="1" dirty="0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element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 and </a:t>
            </a:r>
            <a:r>
              <a:rPr lang="en-US" sz="2400" b="1" dirty="0" err="1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i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	2.2 Remove </a:t>
            </a:r>
            <a:r>
              <a:rPr lang="en-US" sz="2400" b="1" dirty="0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element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 from </a:t>
            </a:r>
            <a:r>
              <a:rPr lang="en-US" sz="2400" b="1" dirty="0" err="1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alist</a:t>
            </a:r>
            <a:endParaRPr lang="en-US" sz="2400" b="1" dirty="0">
              <a:solidFill>
                <a:schemeClr val="accent6"/>
              </a:solidFill>
              <a:latin typeface="Bradley Hand" charset="0"/>
              <a:ea typeface="Bradley Hand" charset="0"/>
              <a:cs typeface="Bradley Hand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	2.3 </a:t>
            </a:r>
            <a:r>
              <a:rPr lang="en-US" sz="2400" b="1" dirty="0" err="1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sortedlist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 = </a:t>
            </a:r>
            <a:r>
              <a:rPr lang="en-US" sz="2400" b="1" dirty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max-sort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(</a:t>
            </a:r>
            <a:r>
              <a:rPr lang="en-US" sz="2400" b="1" dirty="0" err="1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alist</a:t>
            </a:r>
            <a:r>
              <a:rPr lang="en-US" sz="2400" b="1" dirty="0">
                <a:latin typeface="Bradley Hand" charset="0"/>
                <a:ea typeface="Bradley Hand" charset="0"/>
                <a:cs typeface="Bradley Hand" charset="0"/>
              </a:rPr>
              <a:t> 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with max element removed)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radley Hand" charset="0"/>
                <a:ea typeface="Bradley Hand" charset="0"/>
                <a:cs typeface="Bradley Hand" charset="0"/>
              </a:rPr>
              <a:t>	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2.4</a:t>
            </a:r>
            <a:r>
              <a:rPr lang="en-US" sz="2400" b="1" dirty="0">
                <a:latin typeface="Bradley Hand" charset="0"/>
                <a:ea typeface="Bradley Hand" charset="0"/>
                <a:cs typeface="Bradley Hand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sortedlist</a:t>
            </a:r>
            <a:r>
              <a:rPr lang="en-US" sz="2400" b="1" dirty="0" err="1">
                <a:latin typeface="Bradley Hand" charset="0"/>
                <a:ea typeface="Bradley Hand" charset="0"/>
                <a:cs typeface="Bradley Hand" charset="0"/>
              </a:rPr>
              <a:t>.</a:t>
            </a:r>
            <a:r>
              <a:rPr lang="en-US" sz="2400" b="1" dirty="0" err="1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append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(</a:t>
            </a:r>
            <a:r>
              <a:rPr lang="en-US" sz="2400" b="1" dirty="0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element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)</a:t>
            </a:r>
            <a:r>
              <a:rPr lang="en-US" sz="2400" b="1" dirty="0">
                <a:latin typeface="Bradley Hand" charset="0"/>
                <a:ea typeface="Bradley Hand" charset="0"/>
                <a:cs typeface="Bradley Hand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radley Hand" charset="0"/>
                <a:ea typeface="Bradley Hand" charset="0"/>
                <a:cs typeface="Bradley Hand" charset="0"/>
              </a:rPr>
              <a:t>	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2.5 </a:t>
            </a:r>
            <a:r>
              <a:rPr lang="en-US" sz="2400" b="1" dirty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return </a:t>
            </a:r>
            <a:r>
              <a:rPr lang="en-US" sz="2400" b="1" dirty="0" err="1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sortedlist</a:t>
            </a:r>
            <a:endParaRPr lang="en-US" sz="24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8F1CB-7966-4612-E81D-13EC5CA674BE}"/>
              </a:ext>
            </a:extLst>
          </p:cNvPr>
          <p:cNvSpPr txBox="1"/>
          <p:nvPr/>
        </p:nvSpPr>
        <p:spPr>
          <a:xfrm>
            <a:off x="556309" y="5613834"/>
            <a:ext cx="649941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What’s the upper bound on its run time?</a:t>
            </a:r>
          </a:p>
          <a:p>
            <a:r>
              <a:rPr lang="en-US" sz="2400" dirty="0"/>
              <a:t>Can we do better?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8AE82-536C-916A-AA1D-C8B9A0DDD63A}"/>
              </a:ext>
            </a:extLst>
          </p:cNvPr>
          <p:cNvSpPr txBox="1"/>
          <p:nvPr/>
        </p:nvSpPr>
        <p:spPr>
          <a:xfrm>
            <a:off x="7517902" y="5134917"/>
            <a:ext cx="457374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Exercise:</a:t>
            </a:r>
            <a:r>
              <a:rPr lang="en-US" sz="2400" dirty="0"/>
              <a:t> Go back to the beginning of the lecture notes and understand the Python code that implements this pseudo code.</a:t>
            </a:r>
          </a:p>
        </p:txBody>
      </p:sp>
    </p:spTree>
    <p:extLst>
      <p:ext uri="{BB962C8B-B14F-4D97-AF65-F5344CB8AC3E}">
        <p14:creationId xmlns:p14="http://schemas.microsoft.com/office/powerpoint/2010/main" val="25234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Insertion-sort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7" y="1690688"/>
            <a:ext cx="7188083" cy="2864002"/>
          </a:xfrm>
        </p:spPr>
      </p:pic>
      <p:sp>
        <p:nvSpPr>
          <p:cNvPr id="5" name="TextBox 4"/>
          <p:cNvSpPr txBox="1"/>
          <p:nvPr/>
        </p:nvSpPr>
        <p:spPr>
          <a:xfrm>
            <a:off x="8093413" y="1783861"/>
            <a:ext cx="37548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For each element in the list, find its correct place in the already sorted list to the left.  Insert it (by shifting everything up) and proceed to next element.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2489" y="4805464"/>
            <a:ext cx="16754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5,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/>
              <a:t>,  1,  6</a:t>
            </a:r>
          </a:p>
          <a:p>
            <a:r>
              <a:rPr lang="en-US" sz="2800" dirty="0"/>
              <a:t>2,  5,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,  6</a:t>
            </a:r>
          </a:p>
          <a:p>
            <a:r>
              <a:rPr lang="en-US" sz="2800" dirty="0"/>
              <a:t>1,  2,  5,  </a:t>
            </a:r>
            <a:r>
              <a:rPr lang="en-US" sz="2800" dirty="0">
                <a:solidFill>
                  <a:srgbClr val="FF0000"/>
                </a:solidFill>
              </a:rPr>
              <a:t>6</a:t>
            </a:r>
          </a:p>
          <a:p>
            <a:r>
              <a:rPr lang="en-US" sz="2800" dirty="0"/>
              <a:t>1,  2,  5,  6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2496" y="4429790"/>
            <a:ext cx="91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alist</a:t>
            </a:r>
            <a:r>
              <a:rPr lang="en-US" sz="2400" dirty="0">
                <a:sym typeface="Wingdings"/>
              </a:rPr>
              <a:t> =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891455"/>
            <a:ext cx="9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index=1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6814" y="5260787"/>
            <a:ext cx="9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index=2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6814" y="5757062"/>
            <a:ext cx="9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index=3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9320" y="4891455"/>
            <a:ext cx="610897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</a:t>
            </a:r>
            <a:r>
              <a:rPr lang="mr-IN" sz="2400" dirty="0"/>
              <a:t>’</a:t>
            </a:r>
            <a:r>
              <a:rPr lang="en-US" sz="2400" dirty="0"/>
              <a:t>s the upper bound on running time for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2926812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29153" cy="40304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useful algorithms are recursive in nature.  They use the divide-and-conquer paradigm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Divide</a:t>
            </a:r>
            <a:r>
              <a:rPr lang="en-US" dirty="0"/>
              <a:t> the problem into a number of </a:t>
            </a:r>
            <a:r>
              <a:rPr lang="en-US" dirty="0" err="1"/>
              <a:t>subproblems</a:t>
            </a:r>
            <a:r>
              <a:rPr lang="en-US" dirty="0"/>
              <a:t> which are similar to the original problem but smaller in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Conquer</a:t>
            </a:r>
            <a:r>
              <a:rPr lang="en-US" dirty="0"/>
              <a:t> the </a:t>
            </a:r>
            <a:r>
              <a:rPr lang="en-US" dirty="0" err="1"/>
              <a:t>subproblems</a:t>
            </a:r>
            <a:r>
              <a:rPr lang="en-US" dirty="0"/>
              <a:t> by solving them recursively.  If the </a:t>
            </a:r>
            <a:r>
              <a:rPr lang="en-US" dirty="0" err="1"/>
              <a:t>subproblems</a:t>
            </a:r>
            <a:r>
              <a:rPr lang="en-US" dirty="0"/>
              <a:t> are small enough, solve them in an obvious way (the base case!)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Combine</a:t>
            </a:r>
            <a:r>
              <a:rPr lang="en-US" dirty="0"/>
              <a:t> the solutions to the </a:t>
            </a:r>
            <a:r>
              <a:rPr lang="en-US" dirty="0" err="1"/>
              <a:t>subproblems</a:t>
            </a:r>
            <a:r>
              <a:rPr lang="en-US" dirty="0"/>
              <a:t> into the solution for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099871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Merge-sort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33" y="2248440"/>
            <a:ext cx="6524017" cy="4244435"/>
          </a:xfrm>
        </p:spPr>
        <p:txBody>
          <a:bodyPr>
            <a:no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>
                <a:latin typeface="Bradley Hand" charset="0"/>
                <a:ea typeface="Bradley Hand" charset="0"/>
                <a:cs typeface="Bradley Hand" charset="0"/>
              </a:rPr>
              <a:t>If the length of the list &lt; 2, it is sorted so return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>
                <a:latin typeface="Bradley Hand" charset="0"/>
                <a:ea typeface="Bradley Hand" charset="0"/>
                <a:cs typeface="Bradley Hand" charset="0"/>
              </a:rPr>
              <a:t>Else, divide the list into 2 halves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>
                <a:latin typeface="Bradley Hand" charset="0"/>
                <a:ea typeface="Bradley Hand" charset="0"/>
                <a:cs typeface="Bradley Hand" charset="0"/>
              </a:rPr>
              <a:t>Sort each list use merge-sort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b="1" dirty="0">
                <a:latin typeface="Bradley Hand" charset="0"/>
                <a:ea typeface="Bradley Hand" charset="0"/>
                <a:cs typeface="Bradley Hand" charset="0"/>
              </a:rPr>
              <a:t>MERGE </a:t>
            </a:r>
            <a:r>
              <a:rPr lang="en-US" sz="3200" dirty="0">
                <a:latin typeface="Bradley Hand" charset="0"/>
                <a:ea typeface="Bradley Hand" charset="0"/>
                <a:cs typeface="Bradley Hand" charset="0"/>
              </a:rPr>
              <a:t>the two sorted lists</a:t>
            </a:r>
            <a:endParaRPr lang="en-US" sz="32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9404" y="1690687"/>
            <a:ext cx="29572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the time complexity of this?</a:t>
            </a:r>
          </a:p>
          <a:p>
            <a:endParaRPr lang="en-US" sz="2800" dirty="0"/>
          </a:p>
          <a:p>
            <a:r>
              <a:rPr lang="en-US" sz="2800" dirty="0"/>
              <a:t>T(n) </a:t>
            </a:r>
            <a:r>
              <a:rPr lang="en-GB" sz="2800" dirty="0"/>
              <a:t>= 2T(n/2) + T(MERGE(n))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3024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81CD-310B-7147-ADF6-6093D2C8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-122555"/>
            <a:ext cx="10515600" cy="1325563"/>
          </a:xfrm>
        </p:spPr>
        <p:txBody>
          <a:bodyPr/>
          <a:lstStyle/>
          <a:p>
            <a:r>
              <a:rPr lang="en-US" dirty="0"/>
              <a:t>Example (from Wikipedia page on </a:t>
            </a:r>
            <a:r>
              <a:rPr lang="en-US" dirty="0" err="1"/>
              <a:t>mergsort</a:t>
            </a:r>
            <a:r>
              <a:rPr lang="en-US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2E35D2-DF56-B542-A92B-0F54AD180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7" y="1203008"/>
            <a:ext cx="5042467" cy="48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33FA84-2E69-3E48-B674-9D40B8E73080}"/>
              </a:ext>
            </a:extLst>
          </p:cNvPr>
          <p:cNvSpPr/>
          <p:nvPr/>
        </p:nvSpPr>
        <p:spPr>
          <a:xfrm>
            <a:off x="8485632" y="4549676"/>
            <a:ext cx="323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Vineet Kumar at English Wikipedia - Transferred from </a:t>
            </a:r>
            <a:r>
              <a:rPr lang="en-US" dirty="0" err="1"/>
              <a:t>en.wikipedia</a:t>
            </a:r>
            <a:r>
              <a:rPr lang="en-US" dirty="0"/>
              <a:t> to Commons by Eric Bauman using </a:t>
            </a:r>
            <a:r>
              <a:rPr lang="en-US" dirty="0" err="1"/>
              <a:t>CommonsHelper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852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-162146"/>
            <a:ext cx="10515600" cy="1325563"/>
          </a:xfrm>
        </p:spPr>
        <p:txBody>
          <a:bodyPr/>
          <a:lstStyle/>
          <a:p>
            <a:r>
              <a:rPr lang="en-US" dirty="0"/>
              <a:t>Merging 2 sorted lists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6" y="4288509"/>
            <a:ext cx="5567703" cy="2481259"/>
          </a:xfrm>
        </p:spPr>
      </p:pic>
      <p:sp>
        <p:nvSpPr>
          <p:cNvPr id="5" name="TextBox 4"/>
          <p:cNvSpPr txBox="1"/>
          <p:nvPr/>
        </p:nvSpPr>
        <p:spPr>
          <a:xfrm>
            <a:off x="9153173" y="1163417"/>
            <a:ext cx="2443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most, we check and append each element in each list once.  So merging 2 sorted lists is </a:t>
            </a:r>
            <a:r>
              <a:rPr lang="en-US" sz="2400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02698-DCB5-7111-1847-F5F6D014E15E}"/>
              </a:ext>
            </a:extLst>
          </p:cNvPr>
          <p:cNvSpPr txBox="1"/>
          <p:nvPr/>
        </p:nvSpPr>
        <p:spPr>
          <a:xfrm>
            <a:off x="167006" y="851846"/>
            <a:ext cx="872851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newlist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=[]</a:t>
            </a:r>
          </a:p>
          <a:p>
            <a:r>
              <a:rPr lang="en-US" sz="2400" b="1" dirty="0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counter1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=0</a:t>
            </a:r>
          </a:p>
          <a:p>
            <a:r>
              <a:rPr lang="en-US" sz="2400" b="1" dirty="0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counter2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=0</a:t>
            </a:r>
          </a:p>
          <a:p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While </a:t>
            </a:r>
            <a:r>
              <a:rPr lang="en-US" sz="2400" b="1" dirty="0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counter1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 &lt; </a:t>
            </a:r>
            <a:r>
              <a:rPr lang="en-US" sz="2400" b="1" dirty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length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(</a:t>
            </a:r>
            <a:r>
              <a:rPr lang="en-US" sz="2400" b="1" dirty="0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list1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) and </a:t>
            </a:r>
            <a:r>
              <a:rPr lang="en-US" sz="2400" b="1" dirty="0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counter2 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&lt; </a:t>
            </a:r>
            <a:r>
              <a:rPr lang="en-US" sz="2400" b="1" dirty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length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(</a:t>
            </a:r>
            <a:r>
              <a:rPr lang="en-US" sz="2400" b="1" dirty="0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list2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)</a:t>
            </a:r>
          </a:p>
          <a:p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	Compare </a:t>
            </a:r>
            <a:r>
              <a:rPr lang="en-US" sz="2400" b="1" dirty="0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list1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[</a:t>
            </a:r>
            <a:r>
              <a:rPr lang="en-US" sz="2400" b="1" dirty="0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counter1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] and </a:t>
            </a:r>
            <a:r>
              <a:rPr lang="en-US" sz="2400" b="1" dirty="0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list2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[</a:t>
            </a:r>
            <a:r>
              <a:rPr lang="en-US" sz="2400" b="1" dirty="0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counter2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]</a:t>
            </a:r>
          </a:p>
          <a:p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	Append the smaller of these to </a:t>
            </a:r>
            <a:r>
              <a:rPr lang="en-US" sz="2400" b="1" dirty="0" err="1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newlist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.</a:t>
            </a:r>
          </a:p>
          <a:p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	Add 1 to the corresponding counter.</a:t>
            </a:r>
          </a:p>
          <a:p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One list will have some stuff left over - append this to </a:t>
            </a:r>
            <a:r>
              <a:rPr lang="en-US" sz="2400" b="1" dirty="0" err="1">
                <a:solidFill>
                  <a:schemeClr val="accent6"/>
                </a:solidFill>
                <a:latin typeface="Bradley Hand" charset="0"/>
                <a:ea typeface="Bradley Hand" charset="0"/>
                <a:cs typeface="Bradley Hand" charset="0"/>
              </a:rPr>
              <a:t>newlist</a:t>
            </a:r>
            <a:r>
              <a:rPr lang="en-US" sz="2400" dirty="0">
                <a:latin typeface="Bradley Hand" charset="0"/>
                <a:ea typeface="Bradley Hand" charset="0"/>
                <a:cs typeface="Bradley Hand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588F3-D1EE-84B3-C3C8-FF834853856B}"/>
              </a:ext>
            </a:extLst>
          </p:cNvPr>
          <p:cNvSpPr txBox="1"/>
          <p:nvPr/>
        </p:nvSpPr>
        <p:spPr>
          <a:xfrm>
            <a:off x="7517902" y="5134917"/>
            <a:ext cx="457374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Exercise:</a:t>
            </a:r>
            <a:r>
              <a:rPr lang="en-US" sz="2400" dirty="0"/>
              <a:t> Go through this Python code and understand it.</a:t>
            </a:r>
          </a:p>
        </p:txBody>
      </p:sp>
    </p:spTree>
    <p:extLst>
      <p:ext uri="{BB962C8B-B14F-4D97-AF65-F5344CB8AC3E}">
        <p14:creationId xmlns:p14="http://schemas.microsoft.com/office/powerpoint/2010/main" val="3208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3FED-39CC-F094-CE56-E1235874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6" y="13641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Today: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Finishing up Topic 1: Data Structures and Data formats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Algorithmic Complexity. Sorting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892146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merge-sort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62226" cy="684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Worst case running time for n elements (if n=2</a:t>
            </a:r>
            <a:r>
              <a:rPr lang="en-US" baseline="30000" dirty="0"/>
              <a:t>k</a:t>
            </a:r>
            <a:r>
              <a:rPr lang="en-US" dirty="0"/>
              <a:t> and k&gt;1):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6663" y="2644673"/>
                <a:ext cx="5469254" cy="945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GB" sz="3600" b="0" i="1" smtClean="0">
                          <a:latin typeface="Cambria Math" charset="0"/>
                        </a:rPr>
                        <m:t>=2</m:t>
                      </m:r>
                      <m:r>
                        <a:rPr lang="en-GB" sz="3600" b="0" i="1" smtClean="0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lang="mr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3600" b="0" i="1" smtClean="0">
                          <a:latin typeface="Cambria Math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GB" sz="3600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63" y="2644673"/>
                <a:ext cx="5469254" cy="945195"/>
              </a:xfrm>
              <a:prstGeom prst="rect">
                <a:avLst/>
              </a:prstGeom>
              <a:blipFill>
                <a:blip r:embed="rId3"/>
                <a:stretch>
                  <a:fillRect l="-1392" r="-69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06230" y="3891064"/>
            <a:ext cx="660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Using mathematical induction we can show: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6663" y="5155659"/>
                <a:ext cx="34256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GB" sz="3200" b="0" i="1" smtClean="0">
                          <a:latin typeface="Cambria Math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GB" sz="3200" b="0" i="1" smtClean="0">
                          <a:latin typeface="Cambria Math" charset="0"/>
                        </a:rPr>
                        <m:t>𝑛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GB" sz="3200" b="0" i="1" smtClean="0">
                              <a:latin typeface="Cambria Math" charset="0"/>
                            </a:rPr>
                            <m:t>𝑛</m:t>
                          </m:r>
                        </m:e>
                      </m:func>
                      <m:r>
                        <a:rPr lang="en-GB" sz="3200" b="0" i="0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63" y="5155659"/>
                <a:ext cx="3425681" cy="492443"/>
              </a:xfrm>
              <a:prstGeom prst="rect">
                <a:avLst/>
              </a:prstGeom>
              <a:blipFill>
                <a:blip r:embed="rId4"/>
                <a:stretch>
                  <a:fillRect l="-2214" t="-10256" r="-369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5E6E76-55B9-E949-A889-FC993A59CC00}"/>
                  </a:ext>
                </a:extLst>
              </p:cNvPr>
              <p:cNvSpPr txBox="1"/>
              <p:nvPr/>
            </p:nvSpPr>
            <p:spPr>
              <a:xfrm>
                <a:off x="585216" y="6156960"/>
                <a:ext cx="9662773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[ Get log n copies of const x n term, and other term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   ]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5E6E76-55B9-E949-A889-FC993A59C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6156960"/>
                <a:ext cx="9662773" cy="468205"/>
              </a:xfrm>
              <a:prstGeom prst="rect">
                <a:avLst/>
              </a:prstGeom>
              <a:blipFill>
                <a:blip r:embed="rId5"/>
                <a:stretch>
                  <a:fillRect l="-1051" t="-7895" r="-7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24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74" y="-32617"/>
            <a:ext cx="10515600" cy="1325563"/>
          </a:xfrm>
        </p:spPr>
        <p:txBody>
          <a:bodyPr/>
          <a:lstStyle/>
          <a:p>
            <a:r>
              <a:rPr lang="en-US" dirty="0"/>
              <a:t>Other sorting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500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b="0" dirty="0"/>
                  <a:t>Python uses </a:t>
                </a:r>
                <a:r>
                  <a:rPr lang="en-GB" b="0" i="1" dirty="0" err="1"/>
                  <a:t>Timsort</a:t>
                </a:r>
                <a:r>
                  <a:rPr lang="en-GB" b="0" dirty="0"/>
                  <a:t>, a hybrid of something similar to </a:t>
                </a:r>
                <a:r>
                  <a:rPr lang="en-GB" b="0" i="1" dirty="0" err="1"/>
                  <a:t>mergesort</a:t>
                </a:r>
                <a:r>
                  <a:rPr lang="en-GB" b="0" i="1" dirty="0"/>
                  <a:t> </a:t>
                </a:r>
                <a:r>
                  <a:rPr lang="en-GB" b="0" dirty="0"/>
                  <a:t>and something similar to </a:t>
                </a:r>
                <a:r>
                  <a:rPr lang="en-GB" b="0" i="1" dirty="0"/>
                  <a:t>insertion sort</a:t>
                </a:r>
                <a:r>
                  <a:rPr lang="en-GB" b="0" dirty="0"/>
                  <a:t>.</a:t>
                </a:r>
              </a:p>
              <a:p>
                <a:endParaRPr lang="en-GB" b="0" dirty="0"/>
              </a:p>
              <a:p>
                <a:r>
                  <a:rPr lang="en-US" dirty="0"/>
                  <a:t>It can be shown that the lower bound for comparison sorting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.  </m:t>
                    </m:r>
                  </m:oMath>
                </a14:m>
                <a:r>
                  <a:rPr lang="en-US" i="1" dirty="0" err="1"/>
                  <a:t>Mergesort</a:t>
                </a:r>
                <a:r>
                  <a:rPr lang="en-US" dirty="0"/>
                  <a:t> and </a:t>
                </a:r>
                <a:r>
                  <a:rPr lang="en-US" i="1" dirty="0"/>
                  <a:t>Heapsort </a:t>
                </a:r>
                <a:r>
                  <a:rPr lang="en-US" dirty="0"/>
                  <a:t>(which we’ll meet in a couple of weeks) are </a:t>
                </a:r>
                <a:r>
                  <a:rPr lang="en-US" b="1" dirty="0">
                    <a:solidFill>
                      <a:schemeClr val="tx2"/>
                    </a:solidFill>
                  </a:rPr>
                  <a:t>asymptotically optimal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Sorting can be achieved in linear time if it can be assumed that the input elements are drawn from a limited domain or have a certain distribution.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5001"/>
                <a:ext cx="10515600" cy="4351338"/>
              </a:xfrm>
              <a:blipFill>
                <a:blip r:embed="rId3"/>
                <a:stretch>
                  <a:fillRect l="-1086" t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5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Run-times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5059148"/>
                  </p:ext>
                </p:extLst>
              </p:nvPr>
            </p:nvGraphicFramePr>
            <p:xfrm>
              <a:off x="838197" y="1397608"/>
              <a:ext cx="10515603" cy="533381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6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66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𝑶</m:t>
                                </m:r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𝒏</m:t>
                                </m:r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Computing</a:t>
                          </a:r>
                          <a:r>
                            <a:rPr lang="en-US" sz="2400" baseline="0" dirty="0"/>
                            <a:t> the maximum of a list of numbers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Merging</a:t>
                          </a:r>
                          <a:r>
                            <a:rPr lang="en-US" sz="2400" baseline="0" dirty="0"/>
                            <a:t> 2 sorted lists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𝑶</m:t>
                                </m:r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𝒏</m:t>
                                </m:r>
                                <m:func>
                                  <m:funcPr>
                                    <m:ctrlPr>
                                      <a:rPr lang="en-GB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400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e>
                                </m:func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Mergesort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Many</a:t>
                          </a:r>
                          <a:r>
                            <a:rPr lang="en-US" sz="2400" baseline="0" dirty="0"/>
                            <a:t> binary divide-and-conquer algorithms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𝑶</m:t>
                                </m:r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GB" sz="2400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Find</a:t>
                          </a:r>
                          <a:r>
                            <a:rPr lang="en-US" sz="2400" baseline="0" dirty="0"/>
                            <a:t> all-pairs distances between all points in a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Insertionsort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𝑶</m:t>
                                </m:r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GB" sz="2400" b="1" i="1" smtClean="0">
                                        <a:latin typeface="Cambria Math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Matrix multiplication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Enumerate all possible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dirty="0"/>
                            <a:t>sets of size 3 from</a:t>
                          </a:r>
                          <a:r>
                            <a:rPr lang="en-US" sz="2400" baseline="0" dirty="0"/>
                            <a:t> a list of objects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1" i="1" smtClean="0">
                                  <a:latin typeface="Cambria Math" charset="0"/>
                                </a:rPr>
                                <m:t>𝑶</m:t>
                              </m:r>
                              <m:r>
                                <a:rPr lang="en-GB" sz="2400" b="1" i="1" smtClean="0">
                                  <a:latin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 smtClean="0">
                                      <a:latin typeface="Cambria Math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GB" sz="2400" b="1" i="1" smtClean="0">
                                      <a:latin typeface="Cambria Math" charset="0"/>
                                    </a:rPr>
                                    <m:t>𝒌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)</a:t>
                          </a:r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Enumerate all possible sets of size k from a list of objects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𝑶</m:t>
                                </m:r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1" i="1" smtClean="0">
                                        <a:latin typeface="Cambria Math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GB" sz="2400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GB" sz="2400" b="1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Trying to break a numerical password of</a:t>
                          </a:r>
                          <a:r>
                            <a:rPr lang="en-US" sz="2400" baseline="0" dirty="0"/>
                            <a:t> length n by trying every possible combination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5059148"/>
                  </p:ext>
                </p:extLst>
              </p:nvPr>
            </p:nvGraphicFramePr>
            <p:xfrm>
              <a:off x="838197" y="1397608"/>
              <a:ext cx="10515603" cy="533381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6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66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154" r="-604237" b="-5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Computing</a:t>
                          </a:r>
                          <a:r>
                            <a:rPr lang="en-US" sz="2400" baseline="0" dirty="0"/>
                            <a:t> the maximum of a list of numbers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Merging</a:t>
                          </a:r>
                          <a:r>
                            <a:rPr lang="en-US" sz="2400" baseline="0" dirty="0"/>
                            <a:t> 2 sorted lists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6154" r="-604237" b="-4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Mergesort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Many</a:t>
                          </a:r>
                          <a:r>
                            <a:rPr lang="en-US" sz="2400" baseline="0" dirty="0"/>
                            <a:t> binary divide-and-conquer algorithms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31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3030" r="-604237" b="-3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Find</a:t>
                          </a:r>
                          <a:r>
                            <a:rPr lang="en-US" sz="2400" baseline="0" dirty="0"/>
                            <a:t> all-pairs distances between all points in a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Insertionsort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31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7692" r="-604237" b="-2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Matrix multiplication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Enumerate all possible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dirty="0"/>
                            <a:t>sets of size 3 from</a:t>
                          </a:r>
                          <a:r>
                            <a:rPr lang="en-US" sz="2400" baseline="0" dirty="0"/>
                            <a:t> a list of objects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6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1515" r="-604237" b="-15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Enumerate all possible sets of size k from a list of objects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52128" r="-604237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Trying to break a numerical password of</a:t>
                          </a:r>
                          <a:r>
                            <a:rPr lang="en-US" sz="2400" baseline="0" dirty="0"/>
                            <a:t> length n by trying every possible combination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2337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887635" cy="2154704"/>
          </a:xfrm>
        </p:spPr>
        <p:txBody>
          <a:bodyPr>
            <a:noAutofit/>
          </a:bodyPr>
          <a:lstStyle/>
          <a:p>
            <a:r>
              <a:rPr lang="en-US" dirty="0"/>
              <a:t>What have you learnt today?</a:t>
            </a:r>
          </a:p>
          <a:p>
            <a:pPr lvl="1"/>
            <a:r>
              <a:rPr lang="en-US" sz="2800" dirty="0"/>
              <a:t>Time complexity and O notation</a:t>
            </a:r>
          </a:p>
          <a:p>
            <a:pPr lvl="1"/>
            <a:r>
              <a:rPr lang="en-US" sz="2800" dirty="0" err="1"/>
              <a:t>Analysed</a:t>
            </a:r>
            <a:r>
              <a:rPr lang="en-US" sz="2800" dirty="0"/>
              <a:t> sorting algorithms, recursion as a tool.</a:t>
            </a:r>
          </a:p>
          <a:p>
            <a:pPr lvl="3"/>
            <a:r>
              <a:rPr lang="en-US" sz="2800" dirty="0"/>
              <a:t>Insertion sort</a:t>
            </a:r>
          </a:p>
          <a:p>
            <a:pPr lvl="3"/>
            <a:r>
              <a:rPr lang="en-US" sz="2800" dirty="0" err="1"/>
              <a:t>Mergesort</a:t>
            </a:r>
            <a:endParaRPr lang="en-US" sz="2800" dirty="0"/>
          </a:p>
          <a:p>
            <a:pPr lvl="3"/>
            <a:r>
              <a:rPr lang="en-US" sz="2800" dirty="0"/>
              <a:t>Heapsort</a:t>
            </a:r>
          </a:p>
        </p:txBody>
      </p:sp>
    </p:spTree>
    <p:extLst>
      <p:ext uri="{BB962C8B-B14F-4D97-AF65-F5344CB8AC3E}">
        <p14:creationId xmlns:p14="http://schemas.microsoft.com/office/powerpoint/2010/main" val="304969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AA344-257E-9D41-2B4B-D3632AC93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CC7C-1E91-1A7B-1804-E6739524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6" y="1364191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1. Finishing up Topic 1: Data Structures and Data formats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5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23590" y="1749631"/>
          <a:ext cx="1938392" cy="299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462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62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62">
                <a:tc>
                  <a:txBody>
                    <a:bodyPr/>
                    <a:lstStyle/>
                    <a:p>
                      <a:r>
                        <a:rPr lang="en-US" dirty="0" err="1"/>
                        <a:t>julie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462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62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62">
                <a:tc>
                  <a:txBody>
                    <a:bodyPr/>
                    <a:lstStyle/>
                    <a:p>
                      <a:r>
                        <a:rPr lang="en-US" dirty="0"/>
                        <a:t>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462">
                <a:tc>
                  <a:txBody>
                    <a:bodyPr/>
                    <a:lstStyle/>
                    <a:p>
                      <a:r>
                        <a:rPr lang="en-US" dirty="0" err="1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47291" y="1222967"/>
            <a:ext cx="17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occupations = { }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58949" y="1417639"/>
            <a:ext cx="702069" cy="33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578369" y="1798946"/>
            <a:ext cx="1976592" cy="555196"/>
            <a:chOff x="4393387" y="1756489"/>
            <a:chExt cx="1976592" cy="555196"/>
          </a:xfrm>
        </p:grpSpPr>
        <p:grpSp>
          <p:nvGrpSpPr>
            <p:cNvPr id="18" name="Group 17"/>
            <p:cNvGrpSpPr/>
            <p:nvPr/>
          </p:nvGrpSpPr>
          <p:grpSpPr>
            <a:xfrm>
              <a:off x="4393387" y="1756489"/>
              <a:ext cx="1976592" cy="555196"/>
              <a:chOff x="4393387" y="1756489"/>
              <a:chExt cx="1976592" cy="55519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393387" y="1756489"/>
                <a:ext cx="1976592" cy="5447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619964" y="1756490"/>
                <a:ext cx="0" cy="5447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019800" y="1766960"/>
                <a:ext cx="0" cy="5447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180609" y="184418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dirty="0"/>
                  <a:t>…</a:t>
                </a:r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572000" y="1844186"/>
              <a:ext cx="104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sue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95982" y="1756490"/>
              <a:ext cx="0" cy="544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119728" y="2819955"/>
            <a:ext cx="1976592" cy="555196"/>
            <a:chOff x="4393387" y="1756489"/>
            <a:chExt cx="1976592" cy="555196"/>
          </a:xfrm>
        </p:grpSpPr>
        <p:grpSp>
          <p:nvGrpSpPr>
            <p:cNvPr id="21" name="Group 20"/>
            <p:cNvGrpSpPr/>
            <p:nvPr/>
          </p:nvGrpSpPr>
          <p:grpSpPr>
            <a:xfrm>
              <a:off x="4393387" y="1756489"/>
              <a:ext cx="1976592" cy="555196"/>
              <a:chOff x="4393387" y="1756489"/>
              <a:chExt cx="1976592" cy="55519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393387" y="1756489"/>
                <a:ext cx="1976592" cy="5447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5619964" y="1756490"/>
                <a:ext cx="0" cy="5447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019800" y="1766960"/>
                <a:ext cx="0" cy="5447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180609" y="184418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dirty="0"/>
                  <a:t>…</a:t>
                </a:r>
                <a:endParaRPr 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572000" y="1844186"/>
              <a:ext cx="104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julie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095982" y="1756490"/>
              <a:ext cx="0" cy="544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 flipH="1">
            <a:off x="4609730" y="2161024"/>
            <a:ext cx="1447159" cy="648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318378" y="2819955"/>
            <a:ext cx="1976592" cy="555196"/>
            <a:chOff x="4393387" y="1756489"/>
            <a:chExt cx="1976592" cy="555196"/>
          </a:xfrm>
        </p:grpSpPr>
        <p:grpSp>
          <p:nvGrpSpPr>
            <p:cNvPr id="31" name="Group 30"/>
            <p:cNvGrpSpPr/>
            <p:nvPr/>
          </p:nvGrpSpPr>
          <p:grpSpPr>
            <a:xfrm>
              <a:off x="4393387" y="1756489"/>
              <a:ext cx="1976592" cy="555196"/>
              <a:chOff x="4393387" y="1756489"/>
              <a:chExt cx="1976592" cy="55519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393387" y="1756489"/>
                <a:ext cx="1976592" cy="5447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5619964" y="1756490"/>
                <a:ext cx="0" cy="5447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019800" y="1766960"/>
                <a:ext cx="0" cy="5447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180609" y="184418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dirty="0"/>
                  <a:t>…</a:t>
                </a:r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572000" y="1844186"/>
              <a:ext cx="104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tom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095982" y="1756490"/>
              <a:ext cx="0" cy="544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>
            <a:off x="6419337" y="2161024"/>
            <a:ext cx="391915" cy="658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907134" y="3921050"/>
            <a:ext cx="1976592" cy="555196"/>
            <a:chOff x="4393387" y="1756489"/>
            <a:chExt cx="1976592" cy="555196"/>
          </a:xfrm>
        </p:grpSpPr>
        <p:grpSp>
          <p:nvGrpSpPr>
            <p:cNvPr id="41" name="Group 40"/>
            <p:cNvGrpSpPr/>
            <p:nvPr/>
          </p:nvGrpSpPr>
          <p:grpSpPr>
            <a:xfrm>
              <a:off x="4393387" y="1756489"/>
              <a:ext cx="1976592" cy="555196"/>
              <a:chOff x="4393387" y="1756489"/>
              <a:chExt cx="1976592" cy="55519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393387" y="1756489"/>
                <a:ext cx="1976592" cy="5447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5619964" y="1756490"/>
                <a:ext cx="0" cy="5447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019800" y="1766960"/>
                <a:ext cx="0" cy="5447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180609" y="184418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dirty="0"/>
                  <a:t>…</a:t>
                </a:r>
                <a:endParaRPr lang="en-US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572000" y="1844186"/>
              <a:ext cx="104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bob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095982" y="1756490"/>
              <a:ext cx="0" cy="544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55944" y="3956648"/>
            <a:ext cx="1976592" cy="555196"/>
            <a:chOff x="4393387" y="1756489"/>
            <a:chExt cx="1976592" cy="555196"/>
          </a:xfrm>
        </p:grpSpPr>
        <p:grpSp>
          <p:nvGrpSpPr>
            <p:cNvPr id="49" name="Group 48"/>
            <p:cNvGrpSpPr/>
            <p:nvPr/>
          </p:nvGrpSpPr>
          <p:grpSpPr>
            <a:xfrm>
              <a:off x="4393387" y="1756489"/>
              <a:ext cx="1976592" cy="555196"/>
              <a:chOff x="4393387" y="1756489"/>
              <a:chExt cx="1976592" cy="55519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393387" y="1756489"/>
                <a:ext cx="1976592" cy="5447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619964" y="1756490"/>
                <a:ext cx="0" cy="5447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019800" y="1766960"/>
                <a:ext cx="0" cy="5447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5180609" y="184418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dirty="0"/>
                  <a:t>…</a:t>
                </a:r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572000" y="1844186"/>
              <a:ext cx="104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tam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095982" y="1756490"/>
              <a:ext cx="0" cy="544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flipH="1">
            <a:off x="4380216" y="3234854"/>
            <a:ext cx="1207488" cy="696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851627" y="3219133"/>
            <a:ext cx="418497" cy="744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897630" y="3234853"/>
            <a:ext cx="873359" cy="721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4" idx="1"/>
          </p:cNvCxnSpPr>
          <p:nvPr/>
        </p:nvCxnSpPr>
        <p:spPr>
          <a:xfrm>
            <a:off x="8109887" y="3176635"/>
            <a:ext cx="468503" cy="669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413306" y="5077834"/>
            <a:ext cx="1976592" cy="555196"/>
            <a:chOff x="4393387" y="1756489"/>
            <a:chExt cx="1976592" cy="555196"/>
          </a:xfrm>
        </p:grpSpPr>
        <p:grpSp>
          <p:nvGrpSpPr>
            <p:cNvPr id="65" name="Group 64"/>
            <p:cNvGrpSpPr/>
            <p:nvPr/>
          </p:nvGrpSpPr>
          <p:grpSpPr>
            <a:xfrm>
              <a:off x="4393387" y="1756489"/>
              <a:ext cx="1976592" cy="555196"/>
              <a:chOff x="4393387" y="1756489"/>
              <a:chExt cx="1976592" cy="55519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393387" y="1756489"/>
                <a:ext cx="1976592" cy="5447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5619964" y="1756490"/>
                <a:ext cx="0" cy="5447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019800" y="1766960"/>
                <a:ext cx="0" cy="5447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180609" y="184418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dirty="0"/>
                  <a:t>…</a:t>
                </a:r>
                <a:endParaRPr lang="en-US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572000" y="1844186"/>
              <a:ext cx="104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alice</a:t>
              </a:r>
              <a:endParaRPr lang="en-US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5095982" y="1756490"/>
              <a:ext cx="0" cy="544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H="1">
            <a:off x="3765725" y="4298732"/>
            <a:ext cx="1599867" cy="81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Table 103"/>
          <p:cNvGraphicFramePr>
            <a:graphicFrameLocks noGrp="1"/>
          </p:cNvGraphicFramePr>
          <p:nvPr/>
        </p:nvGraphicFramePr>
        <p:xfrm>
          <a:off x="8578390" y="846139"/>
          <a:ext cx="1952977" cy="60001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6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1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0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73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18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511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2694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h+1</a:t>
                      </a:r>
                      <a:r>
                        <a:rPr lang="en-US" baseline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6" name="Straight Arrow Connector 105"/>
          <p:cNvCxnSpPr/>
          <p:nvPr/>
        </p:nvCxnSpPr>
        <p:spPr>
          <a:xfrm>
            <a:off x="5746142" y="4378080"/>
            <a:ext cx="105485" cy="614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543801" y="4378080"/>
            <a:ext cx="400991" cy="699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94970" y="4413678"/>
            <a:ext cx="0" cy="698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4578370" y="5534863"/>
            <a:ext cx="328581" cy="519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280965" y="5534864"/>
            <a:ext cx="252583" cy="498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22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/>
                  <a:t>balanced tree -&gt; number of nodes at height h is 2</a:t>
                </a:r>
                <a:r>
                  <a:rPr lang="en-US" sz="3000" baseline="30000" dirty="0"/>
                  <a:t>h</a:t>
                </a:r>
              </a:p>
              <a:p>
                <a:r>
                  <a:rPr lang="en-US" sz="3000" dirty="0"/>
                  <a:t>capacity 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3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30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sz="3000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p>
                          <m:sSup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3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000" dirty="0"/>
                  <a:t> = 2</a:t>
                </a:r>
                <a:r>
                  <a:rPr lang="en-US" sz="3000" baseline="30000" dirty="0"/>
                  <a:t>h+1</a:t>
                </a:r>
                <a:r>
                  <a:rPr lang="en-US" sz="3000" dirty="0"/>
                  <a:t> - 1</a:t>
                </a:r>
              </a:p>
              <a:p>
                <a:r>
                  <a:rPr lang="en-US" sz="3000" dirty="0"/>
                  <a:t>query runs in O(log</a:t>
                </a:r>
                <a:r>
                  <a:rPr lang="en-US" sz="3000" baseline="-25000" dirty="0"/>
                  <a:t>2</a:t>
                </a:r>
                <a:r>
                  <a:rPr lang="en-US" sz="3000" i="1" dirty="0"/>
                  <a:t>n</a:t>
                </a:r>
                <a:r>
                  <a:rPr lang="en-US" sz="3000" dirty="0"/>
                  <a:t>) time</a:t>
                </a:r>
              </a:p>
              <a:p>
                <a:r>
                  <a:rPr lang="en-US" sz="3000" dirty="0"/>
                  <a:t>unbalanced tree will result if the keys are pre-sorted -&gt; linked list and query runs in O(n) time </a:t>
                </a:r>
              </a:p>
              <a:p>
                <a:r>
                  <a:rPr lang="en-US" sz="3000" dirty="0"/>
                  <a:t>useful data structure when there is a strict order over the keys but keys will be presented in random order</a:t>
                </a:r>
              </a:p>
              <a:p>
                <a:r>
                  <a:rPr lang="en-US" sz="3000" dirty="0"/>
                  <a:t>can be used to implement dictionaries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4651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16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4DD5-6161-294D-82DE-A0312A85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512" y="-125325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8955-478A-1114-C110-E5228CEB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457" y="1200239"/>
            <a:ext cx="7886700" cy="2771313"/>
          </a:xfrm>
        </p:spPr>
        <p:txBody>
          <a:bodyPr/>
          <a:lstStyle/>
          <a:p>
            <a:r>
              <a:rPr lang="en-US" dirty="0"/>
              <a:t>Suppose a librarian wants to know how many books in their library have an author that starts with A. </a:t>
            </a:r>
          </a:p>
          <a:p>
            <a:endParaRPr lang="en-US" dirty="0"/>
          </a:p>
          <a:p>
            <a:r>
              <a:rPr lang="en-US" dirty="0"/>
              <a:t>Would it be quicker if the dictionary were stored in a hash table or a binary search tree?</a:t>
            </a:r>
          </a:p>
        </p:txBody>
      </p:sp>
    </p:spTree>
    <p:extLst>
      <p:ext uri="{BB962C8B-B14F-4D97-AF65-F5344CB8AC3E}">
        <p14:creationId xmlns:p14="http://schemas.microsoft.com/office/powerpoint/2010/main" val="409997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2BA6-D688-9677-C38D-799ECCFA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2: Algorithmic complexity. Sorting.</a:t>
            </a:r>
          </a:p>
        </p:txBody>
      </p:sp>
    </p:spTree>
    <p:extLst>
      <p:ext uri="{BB962C8B-B14F-4D97-AF65-F5344CB8AC3E}">
        <p14:creationId xmlns:p14="http://schemas.microsoft.com/office/powerpoint/2010/main" val="202457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3174</Words>
  <Application>Microsoft Macintosh PowerPoint</Application>
  <PresentationFormat>Widescreen</PresentationFormat>
  <Paragraphs>463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Bradley Hand</vt:lpstr>
      <vt:lpstr>Calibri</vt:lpstr>
      <vt:lpstr>Calibri Light</vt:lpstr>
      <vt:lpstr>Cambria Math</vt:lpstr>
      <vt:lpstr>Wingdings</vt:lpstr>
      <vt:lpstr>Office Theme</vt:lpstr>
      <vt:lpstr>Week 2: Algorithmic complexity   </vt:lpstr>
      <vt:lpstr>PowerPoint Presentation</vt:lpstr>
      <vt:lpstr>Main topics per week</vt:lpstr>
      <vt:lpstr>Today:  1. Finishing up Topic 1: Data Structures and Data formats  2. Algorithmic Complexity. Sorting algorithms.</vt:lpstr>
      <vt:lpstr>  1. Finishing up Topic 1: Data Structures and Data formats </vt:lpstr>
      <vt:lpstr>Binary Search Trees</vt:lpstr>
      <vt:lpstr>Binary Search Trees</vt:lpstr>
      <vt:lpstr>Example</vt:lpstr>
      <vt:lpstr>Topic 2: Algorithmic complexity. Sorting.</vt:lpstr>
      <vt:lpstr>Recap: algorithms vs problems</vt:lpstr>
      <vt:lpstr>Aside: algorithms vs programs</vt:lpstr>
      <vt:lpstr>Problems</vt:lpstr>
      <vt:lpstr>Rate my algorithm ….</vt:lpstr>
      <vt:lpstr>Comparing algorithms</vt:lpstr>
      <vt:lpstr>What does A is faster than B mean?</vt:lpstr>
      <vt:lpstr>Time Complexity</vt:lpstr>
      <vt:lpstr>Size of the problem instance : n</vt:lpstr>
      <vt:lpstr>Constant-time Operations</vt:lpstr>
      <vt:lpstr>Constant-time </vt:lpstr>
      <vt:lpstr>Iterations: Linear-time</vt:lpstr>
      <vt:lpstr>Nested iterations: quadratic time</vt:lpstr>
      <vt:lpstr>Broken Iterations: Linear-time</vt:lpstr>
      <vt:lpstr>PowerPoint Presentation</vt:lpstr>
      <vt:lpstr>Asymptotic order of growth</vt:lpstr>
      <vt:lpstr>Do constants matter?</vt:lpstr>
      <vt:lpstr>Asymptotic order of growth</vt:lpstr>
      <vt:lpstr>Asymptotic order of growth</vt:lpstr>
      <vt:lpstr>Time complexity O Notation: Loose definition.</vt:lpstr>
      <vt:lpstr>O Notation</vt:lpstr>
      <vt:lpstr>O Notation Examples: True or False?</vt:lpstr>
      <vt:lpstr>A sometimes encountered alternative definition of O: </vt:lpstr>
      <vt:lpstr>Ω Notation</vt:lpstr>
      <vt:lpstr>PowerPoint Presentation</vt:lpstr>
      <vt:lpstr>The Sorting Problem</vt:lpstr>
      <vt:lpstr>Insertion-sort</vt:lpstr>
      <vt:lpstr>Divide-and-Conquer</vt:lpstr>
      <vt:lpstr>Merge-sort</vt:lpstr>
      <vt:lpstr>Example (from Wikipedia page on mergsort)</vt:lpstr>
      <vt:lpstr>Merging 2 sorted lists</vt:lpstr>
      <vt:lpstr>Analysis of merge-sort</vt:lpstr>
      <vt:lpstr>Other sorting algorithms</vt:lpstr>
      <vt:lpstr>Common Run-times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Barrett</dc:creator>
  <cp:lastModifiedBy>Adam Barrett</cp:lastModifiedBy>
  <cp:revision>37</cp:revision>
  <dcterms:created xsi:type="dcterms:W3CDTF">2020-10-05T10:09:55Z</dcterms:created>
  <dcterms:modified xsi:type="dcterms:W3CDTF">2025-10-06T15:14:42Z</dcterms:modified>
</cp:coreProperties>
</file>