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Fira Mono"/>
      <p:regular r:id="rId10"/>
      <p:bold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FiraMono-bold.fntdata"/><Relationship Id="rId10" Type="http://schemas.openxmlformats.org/officeDocument/2006/relationships/font" Target="fonts/FiraMono-regular.fnt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ca7a9dea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ca7a9dea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0a3cc5bc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0a3cc5bc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0a3cc5bc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0a3cc5bc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ca7a9dea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ca7a9dea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hyperlink" Target="https://images.unsplash.com/photo-1486312699619-be057cfc0342?ixlib=rb-1.2.1&amp;ixid=eyJhcHBfaWQiOjEyMDd9&amp;auto=format&amp;fit=crop&amp;w=1502&amp;q=80" TargetMode="External"/><Relationship Id="rId10" Type="http://schemas.openxmlformats.org/officeDocument/2006/relationships/hyperlink" Target="https://images.unsplash.com/photo-1466873767530-f11ce2656cff?ixlib=rb-1.2.1&amp;auto=format&amp;fit=crop&amp;w=500&amp;q=60" TargetMode="External"/><Relationship Id="rId9" Type="http://schemas.openxmlformats.org/officeDocument/2006/relationships/hyperlink" Target="https://images.unsplash.com/photo-1466873767530-f11ce2656cff?ixlib=rb-1.2.1&amp;auto=format&amp;fit=crop&amp;w=500&amp;q=60" TargetMode="External"/><Relationship Id="rId5" Type="http://schemas.openxmlformats.org/officeDocument/2006/relationships/hyperlink" Target="https://images.unsplash.com/photo-1473170577235-e07d5ee8e382?ixlib=rb-1.2.1&amp;ixid=eyJhcHBfaWQiOjEyMDd9&amp;auto=format&amp;fit=crop&amp;w=500&amp;q=60" TargetMode="External"/><Relationship Id="rId6" Type="http://schemas.openxmlformats.org/officeDocument/2006/relationships/hyperlink" Target="https://images.unsplash.com/photo-1484169373632-0cfa05237afb?ixlib=rb-1.2.1&amp;ixid=eyJhcHBfaWQiOjEyMDd9&amp;auto=format&amp;fit=crop&amp;w=500&amp;q=60" TargetMode="External"/><Relationship Id="rId7" Type="http://schemas.openxmlformats.org/officeDocument/2006/relationships/hyperlink" Target="https://images.unsplash.com/photo-1497088669596-a940e3ab0d78?ixlib=rb-1.2.1&amp;ixid=eyJhcHBfaWQiOjEyMDd9&amp;auto=format&amp;fit=crop&amp;w=500&amp;q=60" TargetMode="External"/><Relationship Id="rId8" Type="http://schemas.openxmlformats.org/officeDocument/2006/relationships/hyperlink" Target="https://images.unsplash.com/photo-1472535139094-32c9c4f63f97?ixlib=rb-1.2.1&amp;auto=format&amp;fit=crop&amp;w=500&amp;q=60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215400" y="186200"/>
            <a:ext cx="6533100" cy="5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" sz="1400">
                <a:solidFill>
                  <a:srgbClr val="00093F"/>
                </a:solidFill>
                <a:latin typeface="Fira Mono"/>
                <a:ea typeface="Fira Mono"/>
                <a:cs typeface="Fira Mono"/>
                <a:sym typeface="Fira Mono"/>
              </a:rPr>
              <a:t>CSS einführung</a:t>
            </a:r>
            <a:endParaRPr b="1" sz="14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de" sz="1200">
                <a:solidFill>
                  <a:srgbClr val="666666"/>
                </a:solidFill>
                <a:latin typeface="Fira Mono"/>
                <a:ea typeface="Fira Mono"/>
                <a:cs typeface="Fira Mono"/>
                <a:sym typeface="Fira Mono"/>
              </a:rPr>
              <a:t>CodeFlow Übung lev3_3:</a:t>
            </a:r>
            <a:r>
              <a:rPr lang="de" sz="1200">
                <a:solidFill>
                  <a:srgbClr val="666666"/>
                </a:solidFill>
                <a:latin typeface="Fira Mono"/>
                <a:ea typeface="Fira Mono"/>
                <a:cs typeface="Fira Mono"/>
                <a:sym typeface="Fira Mono"/>
              </a:rPr>
              <a:t> box-model</a:t>
            </a:r>
            <a:endParaRPr b="1" sz="14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7696" y="329371"/>
            <a:ext cx="1466500" cy="3037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363400" y="1497575"/>
            <a:ext cx="7934700" cy="28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200">
                <a:solidFill>
                  <a:srgbClr val="00093F"/>
                </a:solidFill>
                <a:latin typeface="Fira Mono"/>
                <a:ea typeface="Fira Mono"/>
                <a:cs typeface="Fira Mono"/>
                <a:sym typeface="Fira Mono"/>
              </a:rPr>
              <a:t>Aufgabenstellung</a:t>
            </a:r>
            <a:endParaRPr b="1" sz="12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latin typeface="Fira Mono"/>
                <a:ea typeface="Fira Mono"/>
                <a:cs typeface="Fira Mono"/>
                <a:sym typeface="Fira Mono"/>
              </a:rPr>
              <a:t>Eine kleine Reiseveranstaltungs-</a:t>
            </a:r>
            <a:r>
              <a:rPr lang="de" sz="1100">
                <a:latin typeface="Fira Mono"/>
                <a:ea typeface="Fira Mono"/>
                <a:cs typeface="Fira Mono"/>
                <a:sym typeface="Fira Mono"/>
              </a:rPr>
              <a:t>Agentur</a:t>
            </a:r>
            <a:r>
              <a:rPr lang="de" sz="1100">
                <a:latin typeface="Fira Mono"/>
                <a:ea typeface="Fira Mono"/>
                <a:cs typeface="Fira Mono"/>
                <a:sym typeface="Fira Mono"/>
              </a:rPr>
              <a:t>, die expandieren möchte, braucht eine Website. </a:t>
            </a:r>
            <a:endParaRPr sz="11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latin typeface="Fira Mono"/>
                <a:ea typeface="Fira Mono"/>
                <a:cs typeface="Fira Mono"/>
                <a:sym typeface="Fira Mono"/>
              </a:rPr>
              <a:t>Der Designer hat das Projekt bearbeitet und sendet euch dieses Layout. (Das Bild des Modells wird in den Ordner eingefügt).</a:t>
            </a:r>
            <a:endParaRPr sz="11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latin typeface="Fira Mono"/>
                <a:ea typeface="Fira Mono"/>
                <a:cs typeface="Fira Mono"/>
                <a:sym typeface="Fira Mono"/>
              </a:rPr>
              <a:t>Aber der Designer hatte keine gute Idee, wie man die Social-Media-Links in die Website einbinden könnte. Bitte finde eine Lösung.</a:t>
            </a:r>
            <a:endParaRPr sz="11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latin typeface="Fira Mono"/>
                <a:ea typeface="Fira Mono"/>
                <a:cs typeface="Fira Mono"/>
                <a:sym typeface="Fira Mono"/>
              </a:rPr>
              <a:t>Die Verfügbarkeit der Reise wird mit CSS-Pseudo-Elementen dargestellt.</a:t>
            </a:r>
            <a:endParaRPr sz="1100"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57" name="Google Shape;57;p13"/>
          <p:cNvSpPr/>
          <p:nvPr/>
        </p:nvSpPr>
        <p:spPr>
          <a:xfrm flipH="1">
            <a:off x="8399100" y="4343675"/>
            <a:ext cx="744900" cy="807600"/>
          </a:xfrm>
          <a:prstGeom prst="rtTriangle">
            <a:avLst/>
          </a:prstGeom>
          <a:solidFill>
            <a:srgbClr val="74D8BC"/>
          </a:solidFill>
          <a:ln cap="flat" cmpd="sng" w="9525">
            <a:solidFill>
              <a:srgbClr val="74D8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Fira Mono"/>
                <a:ea typeface="Fira Mono"/>
                <a:cs typeface="Fira Mono"/>
                <a:sym typeface="Fira Mono"/>
              </a:rPr>
              <a:t>3</a:t>
            </a:r>
            <a:endParaRPr>
              <a:solidFill>
                <a:srgbClr val="FFFFFF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215400" y="186200"/>
            <a:ext cx="6533100" cy="5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" sz="1400">
                <a:solidFill>
                  <a:srgbClr val="00093F"/>
                </a:solidFill>
                <a:latin typeface="Fira Mono"/>
                <a:ea typeface="Fira Mono"/>
                <a:cs typeface="Fira Mono"/>
                <a:sym typeface="Fira Mono"/>
              </a:rPr>
              <a:t>CSS einführung</a:t>
            </a:r>
            <a:endParaRPr b="1" sz="14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de" sz="1200">
                <a:solidFill>
                  <a:srgbClr val="666666"/>
                </a:solidFill>
                <a:latin typeface="Fira Mono"/>
                <a:ea typeface="Fira Mono"/>
                <a:cs typeface="Fira Mono"/>
                <a:sym typeface="Fira Mono"/>
              </a:rPr>
              <a:t>CodeFlow Übung lev3_3:</a:t>
            </a:r>
            <a:r>
              <a:rPr lang="de" sz="1200">
                <a:solidFill>
                  <a:srgbClr val="666666"/>
                </a:solidFill>
                <a:latin typeface="Fira Mono"/>
                <a:ea typeface="Fira Mono"/>
                <a:cs typeface="Fira Mono"/>
                <a:sym typeface="Fira Mono"/>
              </a:rPr>
              <a:t> box-model</a:t>
            </a:r>
            <a:endParaRPr b="1" sz="14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7696" y="329371"/>
            <a:ext cx="1466500" cy="30375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372650" y="701625"/>
            <a:ext cx="7934700" cy="43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200">
                <a:solidFill>
                  <a:srgbClr val="00093F"/>
                </a:solidFill>
                <a:latin typeface="Fira Mono"/>
                <a:ea typeface="Fira Mono"/>
                <a:cs typeface="Fira Mono"/>
                <a:sym typeface="Fira Mono"/>
              </a:rPr>
              <a:t>Inhalt</a:t>
            </a:r>
            <a:endParaRPr b="1" sz="12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Fira Mono"/>
              <a:ea typeface="Fira Mono"/>
              <a:cs typeface="Fira Mono"/>
              <a:sym typeface="Fira Mon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Mono"/>
              <a:buChar char="●"/>
            </a:pPr>
            <a:r>
              <a:rPr lang="de" sz="1100">
                <a:latin typeface="Fira Mono"/>
                <a:ea typeface="Fira Mono"/>
                <a:cs typeface="Fira Mono"/>
                <a:sym typeface="Fira Mono"/>
              </a:rPr>
              <a:t>Logo: Traveller </a:t>
            </a:r>
            <a:endParaRPr sz="1100">
              <a:latin typeface="Fira Mono"/>
              <a:ea typeface="Fira Mono"/>
              <a:cs typeface="Fira Mono"/>
              <a:sym typeface="Fira Mon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Mono"/>
              <a:buChar char="●"/>
            </a:pPr>
            <a:r>
              <a:rPr lang="de" sz="1100">
                <a:latin typeface="Fira Mono"/>
                <a:ea typeface="Fira Mono"/>
                <a:cs typeface="Fira Mono"/>
                <a:sym typeface="Fira Mono"/>
              </a:rPr>
              <a:t>Excursions in the alps </a:t>
            </a:r>
            <a:endParaRPr sz="1100">
              <a:latin typeface="Fira Mono"/>
              <a:ea typeface="Fira Mono"/>
              <a:cs typeface="Fira Mono"/>
              <a:sym typeface="Fira Mon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Mono"/>
              <a:buChar char="●"/>
            </a:pPr>
            <a:r>
              <a:rPr lang="de" sz="1100">
                <a:latin typeface="Fira Mono"/>
                <a:ea typeface="Fira Mono"/>
                <a:cs typeface="Fira Mono"/>
                <a:sym typeface="Fira Mono"/>
              </a:rPr>
              <a:t>Choose your trip</a:t>
            </a:r>
            <a:endParaRPr sz="1100">
              <a:latin typeface="Fira Mono"/>
              <a:ea typeface="Fira Mono"/>
              <a:cs typeface="Fira Mono"/>
              <a:sym typeface="Fira Mon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Mono"/>
              <a:buChar char="●"/>
            </a:pPr>
            <a:r>
              <a:rPr lang="de" sz="1100">
                <a:latin typeface="Fira Mono"/>
                <a:ea typeface="Fira Mono"/>
                <a:cs typeface="Fira Mono"/>
                <a:sym typeface="Fira Mono"/>
              </a:rPr>
              <a:t>We choose hotels which offer a great location, a high standard of comfort and quality, and a solid value to our guests. These inns offer a superbly satisfying mix of a welcoming atmosphere, traditional cuisine, and authentic charm. They are typically small, independently-owned properties which reflect the character and hospitality of the surrounding alpine community. We know the owners personally, have a longstanding</a:t>
            </a:r>
            <a:endParaRPr sz="11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latin typeface="Fira Mono"/>
                <a:ea typeface="Fira Mono"/>
                <a:cs typeface="Fira Mono"/>
                <a:sym typeface="Fira Mono"/>
              </a:rPr>
              <a:t>relationship with them, and we find they bend over backwards to provide our guests with an exceptional experience.</a:t>
            </a:r>
            <a:endParaRPr sz="1100">
              <a:latin typeface="Fira Mono"/>
              <a:ea typeface="Fira Mono"/>
              <a:cs typeface="Fira Mono"/>
              <a:sym typeface="Fira Mon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Mono"/>
              <a:buChar char="●"/>
            </a:pPr>
            <a:r>
              <a:rPr lang="de" sz="1100">
                <a:latin typeface="Fira Mono"/>
                <a:ea typeface="Fira Mono"/>
                <a:cs typeface="Fira Mono"/>
                <a:sym typeface="Fira Mono"/>
              </a:rPr>
              <a:t>2019 Tour dates</a:t>
            </a:r>
            <a:endParaRPr sz="1100">
              <a:latin typeface="Fira Mono"/>
              <a:ea typeface="Fira Mono"/>
              <a:cs typeface="Fira Mono"/>
              <a:sym typeface="Fira Mon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Mono"/>
              <a:buChar char="●"/>
            </a:pPr>
            <a:r>
              <a:rPr lang="de" sz="1100">
                <a:latin typeface="Fira Mono"/>
                <a:ea typeface="Fira Mono"/>
                <a:cs typeface="Fira Mono"/>
                <a:sym typeface="Fira Mono"/>
              </a:rPr>
              <a:t>Sept 19 - 29 - Deluxe Haute Route– Chamonix to Zermatt – Classic trek has a new standard</a:t>
            </a:r>
            <a:endParaRPr sz="1100">
              <a:latin typeface="Fira Mono"/>
              <a:ea typeface="Fira Mono"/>
              <a:cs typeface="Fira Mono"/>
              <a:sym typeface="Fira Mon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Mono"/>
              <a:buChar char="●"/>
            </a:pPr>
            <a:r>
              <a:rPr lang="de" sz="1100">
                <a:latin typeface="Fira Mono"/>
                <a:ea typeface="Fira Mono"/>
                <a:cs typeface="Fira Mono"/>
                <a:sym typeface="Fira Mono"/>
              </a:rPr>
              <a:t>Sept 26 - Oct 5 - Scenic Alps by Rail– The Grand Train Tour of Switzerland</a:t>
            </a:r>
            <a:endParaRPr sz="1100">
              <a:latin typeface="Fira Mono"/>
              <a:ea typeface="Fira Mono"/>
              <a:cs typeface="Fira Mono"/>
              <a:sym typeface="Fira Mon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Mono"/>
              <a:buChar char="●"/>
            </a:pPr>
            <a:r>
              <a:rPr lang="de" sz="1100">
                <a:latin typeface="Fira Mono"/>
                <a:ea typeface="Fira Mono"/>
                <a:cs typeface="Fira Mono"/>
                <a:sym typeface="Fira Mono"/>
              </a:rPr>
              <a:t>Sept 29 - Oct 5 - Discover Swiss Cuisine - Italian Inspired - A culinary adventure in Lugano</a:t>
            </a:r>
            <a:endParaRPr sz="1100">
              <a:latin typeface="Fira Mono"/>
              <a:ea typeface="Fira Mono"/>
              <a:cs typeface="Fira Mono"/>
              <a:sym typeface="Fira Mon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Mono"/>
              <a:buChar char="●"/>
            </a:pPr>
            <a:r>
              <a:rPr lang="de" sz="1100">
                <a:latin typeface="Fira Mono"/>
                <a:ea typeface="Fira Mono"/>
                <a:cs typeface="Fira Mono"/>
                <a:sym typeface="Fira Mono"/>
              </a:rPr>
              <a:t>Oct 9 - 18 - Scenic Alps by Rail – The Grand Train Tour of Switzerland</a:t>
            </a:r>
            <a:endParaRPr sz="1100">
              <a:latin typeface="Fira Mono"/>
              <a:ea typeface="Fira Mono"/>
              <a:cs typeface="Fira Mono"/>
              <a:sym typeface="Fira Mon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Mono"/>
              <a:buChar char="●"/>
            </a:pPr>
            <a:r>
              <a:rPr lang="de" sz="1100">
                <a:latin typeface="Fira Mono"/>
                <a:ea typeface="Fira Mono"/>
                <a:cs typeface="Fira Mono"/>
                <a:sym typeface="Fira Mono"/>
              </a:rPr>
              <a:t>Dec 3 - 11 - Christmas in Switzerland - Enjoy authentic Switzerland at its holiday best</a:t>
            </a:r>
            <a:endParaRPr sz="1100">
              <a:latin typeface="Fira Mono"/>
              <a:ea typeface="Fira Mono"/>
              <a:cs typeface="Fira Mono"/>
              <a:sym typeface="Fira Mon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Mono"/>
              <a:buChar char="●"/>
            </a:pPr>
            <a:r>
              <a:rPr lang="de" sz="1100">
                <a:latin typeface="Fira Mono"/>
                <a:ea typeface="Fira Mono"/>
                <a:cs typeface="Fira Mono"/>
                <a:sym typeface="Fira Mono"/>
              </a:rPr>
              <a:t>Dec 5 - 13 - Christmas in Switzerland - Enjoy authentic Switzerland at its holiday best</a:t>
            </a:r>
            <a:endParaRPr sz="1100">
              <a:latin typeface="Fira Mono"/>
              <a:ea typeface="Fira Mono"/>
              <a:cs typeface="Fira Mono"/>
              <a:sym typeface="Fira Mon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Mono"/>
              <a:buChar char="●"/>
            </a:pPr>
            <a:r>
              <a:rPr lang="de" sz="1100">
                <a:latin typeface="Fira Mono"/>
                <a:ea typeface="Fira Mono"/>
                <a:cs typeface="Fira Mono"/>
                <a:sym typeface="Fira Mono"/>
              </a:rPr>
              <a:t>Contact Us</a:t>
            </a:r>
            <a:endParaRPr sz="11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D4D4D4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D4D4D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65" name="Google Shape;65;p14"/>
          <p:cNvSpPr/>
          <p:nvPr/>
        </p:nvSpPr>
        <p:spPr>
          <a:xfrm flipH="1">
            <a:off x="8399100" y="4343675"/>
            <a:ext cx="744900" cy="807600"/>
          </a:xfrm>
          <a:prstGeom prst="rtTriangle">
            <a:avLst/>
          </a:prstGeom>
          <a:solidFill>
            <a:srgbClr val="74D8BC"/>
          </a:solidFill>
          <a:ln cap="flat" cmpd="sng" w="9525">
            <a:solidFill>
              <a:srgbClr val="74D8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Fira Mono"/>
                <a:ea typeface="Fira Mono"/>
                <a:cs typeface="Fira Mono"/>
                <a:sym typeface="Fira Mono"/>
              </a:rPr>
              <a:t>3</a:t>
            </a:r>
            <a:endParaRPr>
              <a:solidFill>
                <a:srgbClr val="FFFFFF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215400" y="186200"/>
            <a:ext cx="6533100" cy="5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" sz="1400">
                <a:solidFill>
                  <a:srgbClr val="00093F"/>
                </a:solidFill>
                <a:latin typeface="Fira Mono"/>
                <a:ea typeface="Fira Mono"/>
                <a:cs typeface="Fira Mono"/>
                <a:sym typeface="Fira Mono"/>
              </a:rPr>
              <a:t>CSS einführung</a:t>
            </a:r>
            <a:endParaRPr b="1" sz="14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de" sz="1200">
                <a:solidFill>
                  <a:srgbClr val="666666"/>
                </a:solidFill>
                <a:latin typeface="Fira Mono"/>
                <a:ea typeface="Fira Mono"/>
                <a:cs typeface="Fira Mono"/>
                <a:sym typeface="Fira Mono"/>
              </a:rPr>
              <a:t>CodeFlow Übung lev3_3:</a:t>
            </a:r>
            <a:r>
              <a:rPr lang="de" sz="1200">
                <a:solidFill>
                  <a:srgbClr val="666666"/>
                </a:solidFill>
                <a:latin typeface="Fira Mono"/>
                <a:ea typeface="Fira Mono"/>
                <a:cs typeface="Fira Mono"/>
                <a:sym typeface="Fira Mono"/>
              </a:rPr>
              <a:t> box-model</a:t>
            </a:r>
            <a:endParaRPr b="1" sz="14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7696" y="329371"/>
            <a:ext cx="1466500" cy="3037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372650" y="887025"/>
            <a:ext cx="7934700" cy="39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200">
                <a:solidFill>
                  <a:srgbClr val="00093F"/>
                </a:solidFill>
                <a:latin typeface="Fira Mono"/>
                <a:ea typeface="Fira Mono"/>
                <a:cs typeface="Fira Mono"/>
                <a:sym typeface="Fira Mono"/>
              </a:rPr>
              <a:t>Assets</a:t>
            </a:r>
            <a:endParaRPr b="1" sz="12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Fira Mono"/>
              <a:ea typeface="Fira Mono"/>
              <a:cs typeface="Fira Mono"/>
              <a:sym typeface="Fira Mon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Mono"/>
              <a:buChar char="●"/>
            </a:pPr>
            <a:r>
              <a:rPr lang="de" sz="1100">
                <a:latin typeface="Fira Mono"/>
                <a:ea typeface="Fira Mono"/>
                <a:cs typeface="Fira Mono"/>
                <a:sym typeface="Fira Mono"/>
              </a:rPr>
              <a:t>Font: Cinzel, poppins.</a:t>
            </a:r>
            <a:endParaRPr sz="1100">
              <a:latin typeface="Fira Mono"/>
              <a:ea typeface="Fira Mono"/>
              <a:cs typeface="Fira Mono"/>
              <a:sym typeface="Fira Mon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Mono"/>
              <a:buChar char="●"/>
            </a:pPr>
            <a:r>
              <a:rPr lang="de" sz="1100">
                <a:latin typeface="Fira Mono"/>
                <a:ea typeface="Fira Mono"/>
                <a:cs typeface="Fira Mono"/>
                <a:sym typeface="Fira Mono"/>
              </a:rPr>
              <a:t>border: #ccc.</a:t>
            </a:r>
            <a:endParaRPr sz="1100">
              <a:latin typeface="Fira Mono"/>
              <a:ea typeface="Fira Mono"/>
              <a:cs typeface="Fira Mono"/>
              <a:sym typeface="Fira Mon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Mono"/>
              <a:buChar char="●"/>
            </a:pPr>
            <a:r>
              <a:rPr lang="de" sz="1100">
                <a:latin typeface="Fira Mono"/>
                <a:ea typeface="Fira Mono"/>
                <a:cs typeface="Fira Mono"/>
                <a:sym typeface="Fira Mono"/>
              </a:rPr>
              <a:t>color logo: #999.</a:t>
            </a:r>
            <a:endParaRPr sz="1100">
              <a:latin typeface="Fira Mono"/>
              <a:ea typeface="Fira Mono"/>
              <a:cs typeface="Fira Mono"/>
              <a:sym typeface="Fira Mon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Mono"/>
              <a:buChar char="●"/>
            </a:pPr>
            <a:r>
              <a:rPr lang="de" sz="1100">
                <a:latin typeface="Fira Mono"/>
                <a:ea typeface="Fira Mono"/>
                <a:cs typeface="Fira Mono"/>
                <a:sym typeface="Fira Mono"/>
              </a:rPr>
              <a:t>color home: #fff.</a:t>
            </a:r>
            <a:endParaRPr sz="1100">
              <a:latin typeface="Fira Mono"/>
              <a:ea typeface="Fira Mono"/>
              <a:cs typeface="Fira Mono"/>
              <a:sym typeface="Fira Mon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Mono"/>
              <a:buChar char="●"/>
            </a:pPr>
            <a:r>
              <a:rPr lang="de" sz="1100">
                <a:latin typeface="Fira Mono"/>
                <a:ea typeface="Fira Mono"/>
                <a:cs typeface="Fira Mono"/>
                <a:sym typeface="Fira Mono"/>
              </a:rPr>
              <a:t>color: #333</a:t>
            </a:r>
            <a:endParaRPr sz="1100">
              <a:latin typeface="Fira Mono"/>
              <a:ea typeface="Fira Mono"/>
              <a:cs typeface="Fira Mono"/>
              <a:sym typeface="Fira Mon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Mono"/>
              <a:buChar char="●"/>
            </a:pPr>
            <a:r>
              <a:rPr lang="de" sz="1100" u="sng">
                <a:solidFill>
                  <a:schemeClr val="hlink"/>
                </a:solidFill>
                <a:latin typeface="Fira Mono"/>
                <a:ea typeface="Fira Mono"/>
                <a:cs typeface="Fira Mono"/>
                <a:sym typeface="Fira Mono"/>
                <a:hlinkClick r:id="rId4"/>
              </a:rPr>
              <a:t>link background home</a:t>
            </a:r>
            <a:endParaRPr sz="1100">
              <a:latin typeface="Fira Mono"/>
              <a:ea typeface="Fira Mono"/>
              <a:cs typeface="Fira Mono"/>
              <a:sym typeface="Fira Mon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Mono"/>
              <a:buChar char="●"/>
            </a:pPr>
            <a:r>
              <a:rPr lang="de" sz="1100" u="sng">
                <a:solidFill>
                  <a:schemeClr val="hlink"/>
                </a:solidFill>
                <a:latin typeface="Fira Mono"/>
                <a:ea typeface="Fira Mono"/>
                <a:cs typeface="Fira Mono"/>
                <a:sym typeface="Fira Mono"/>
                <a:hlinkClick r:id="rId5"/>
              </a:rPr>
              <a:t>link picture 1.</a:t>
            </a:r>
            <a:endParaRPr sz="1100">
              <a:latin typeface="Fira Mono"/>
              <a:ea typeface="Fira Mono"/>
              <a:cs typeface="Fira Mono"/>
              <a:sym typeface="Fira Mon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Mono"/>
              <a:buChar char="●"/>
            </a:pPr>
            <a:r>
              <a:rPr lang="de" sz="1100" u="sng">
                <a:solidFill>
                  <a:schemeClr val="hlink"/>
                </a:solidFill>
                <a:latin typeface="Fira Mono"/>
                <a:ea typeface="Fira Mono"/>
                <a:cs typeface="Fira Mono"/>
                <a:sym typeface="Fira Mono"/>
                <a:hlinkClick r:id="rId6"/>
              </a:rPr>
              <a:t>link picture 2.</a:t>
            </a:r>
            <a:endParaRPr sz="1100">
              <a:latin typeface="Fira Mono"/>
              <a:ea typeface="Fira Mono"/>
              <a:cs typeface="Fira Mono"/>
              <a:sym typeface="Fira Mon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Mono"/>
              <a:buChar char="●"/>
            </a:pPr>
            <a:r>
              <a:rPr lang="de" sz="1100" u="sng">
                <a:solidFill>
                  <a:schemeClr val="hlink"/>
                </a:solidFill>
                <a:latin typeface="Fira Mono"/>
                <a:ea typeface="Fira Mono"/>
                <a:cs typeface="Fira Mono"/>
                <a:sym typeface="Fira Mono"/>
                <a:hlinkClick r:id="rId7"/>
              </a:rPr>
              <a:t>links picture 3.</a:t>
            </a:r>
            <a:endParaRPr sz="1100"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ra Mono"/>
              <a:buChar char="●"/>
            </a:pPr>
            <a:r>
              <a:rPr lang="de" sz="1100" u="sng">
                <a:solidFill>
                  <a:schemeClr val="hlink"/>
                </a:solidFill>
                <a:latin typeface="Fira Mono"/>
                <a:ea typeface="Fira Mono"/>
                <a:cs typeface="Fira Mono"/>
                <a:sym typeface="Fira Mono"/>
                <a:hlinkClick r:id="rId8"/>
              </a:rPr>
              <a:t>links picture 4.</a:t>
            </a:r>
            <a:endParaRPr sz="1100"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ra Mono"/>
              <a:buChar char="●"/>
            </a:pPr>
            <a:r>
              <a:rPr lang="de" sz="1100" u="sng">
                <a:solidFill>
                  <a:schemeClr val="hlink"/>
                </a:solidFill>
                <a:latin typeface="Fira Mono"/>
                <a:ea typeface="Fira Mono"/>
                <a:cs typeface="Fira Mono"/>
                <a:sym typeface="Fira Mono"/>
                <a:hlinkClick r:id="rId9"/>
              </a:rPr>
              <a:t>links picture 5.</a:t>
            </a:r>
            <a:endParaRPr sz="1100"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ra Mono"/>
              <a:buChar char="●"/>
            </a:pPr>
            <a:r>
              <a:rPr lang="de" sz="1100" u="sng">
                <a:solidFill>
                  <a:schemeClr val="hlink"/>
                </a:solidFill>
                <a:latin typeface="Fira Mono"/>
                <a:ea typeface="Fira Mono"/>
                <a:cs typeface="Fira Mono"/>
                <a:sym typeface="Fira Mono"/>
                <a:hlinkClick r:id="rId10"/>
              </a:rPr>
              <a:t>links picture 6.</a:t>
            </a:r>
            <a:endParaRPr sz="1100"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D4D4D4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D4D4D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73" name="Google Shape;73;p15"/>
          <p:cNvSpPr/>
          <p:nvPr/>
        </p:nvSpPr>
        <p:spPr>
          <a:xfrm flipH="1">
            <a:off x="8399100" y="4343675"/>
            <a:ext cx="744900" cy="807600"/>
          </a:xfrm>
          <a:prstGeom prst="rtTriangle">
            <a:avLst/>
          </a:prstGeom>
          <a:solidFill>
            <a:srgbClr val="74D8BC"/>
          </a:solidFill>
          <a:ln cap="flat" cmpd="sng" w="9525">
            <a:solidFill>
              <a:srgbClr val="74D8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Fira Mono"/>
                <a:ea typeface="Fira Mono"/>
                <a:cs typeface="Fira Mono"/>
                <a:sym typeface="Fira Mono"/>
              </a:rPr>
              <a:t>3</a:t>
            </a:r>
            <a:endParaRPr>
              <a:solidFill>
                <a:srgbClr val="FFFFFF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7696" y="329371"/>
            <a:ext cx="1466500" cy="3037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215400" y="1497575"/>
            <a:ext cx="7138500" cy="28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200">
                <a:solidFill>
                  <a:srgbClr val="00093F"/>
                </a:solidFill>
                <a:latin typeface="Fira Mono"/>
                <a:ea typeface="Fira Mono"/>
                <a:cs typeface="Fira Mono"/>
                <a:sym typeface="Fira Mono"/>
              </a:rPr>
              <a:t>Ergebnisvorschau</a:t>
            </a:r>
            <a:endParaRPr b="1" sz="12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80" name="Google Shape;80;p16"/>
          <p:cNvSpPr/>
          <p:nvPr/>
        </p:nvSpPr>
        <p:spPr>
          <a:xfrm flipH="1">
            <a:off x="8399100" y="4343675"/>
            <a:ext cx="744900" cy="807600"/>
          </a:xfrm>
          <a:prstGeom prst="rtTriangle">
            <a:avLst/>
          </a:prstGeom>
          <a:solidFill>
            <a:srgbClr val="74D8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Fira Mono"/>
                <a:ea typeface="Fira Mono"/>
                <a:cs typeface="Fira Mono"/>
                <a:sym typeface="Fira Mono"/>
              </a:rPr>
              <a:t>3</a:t>
            </a:r>
            <a:endParaRPr>
              <a:solidFill>
                <a:srgbClr val="FFFFFF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81" name="Google Shape;81;p16"/>
          <p:cNvSpPr txBox="1"/>
          <p:nvPr>
            <p:ph type="title"/>
          </p:nvPr>
        </p:nvSpPr>
        <p:spPr>
          <a:xfrm>
            <a:off x="215400" y="186200"/>
            <a:ext cx="6533100" cy="5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" sz="1400">
                <a:solidFill>
                  <a:srgbClr val="00093F"/>
                </a:solidFill>
                <a:latin typeface="Fira Mono"/>
                <a:ea typeface="Fira Mono"/>
                <a:cs typeface="Fira Mono"/>
                <a:sym typeface="Fira Mono"/>
              </a:rPr>
              <a:t>CSS einführung</a:t>
            </a:r>
            <a:endParaRPr b="1" sz="14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" sz="1200">
                <a:solidFill>
                  <a:srgbClr val="666666"/>
                </a:solidFill>
                <a:latin typeface="Fira Mono"/>
                <a:ea typeface="Fira Mono"/>
                <a:cs typeface="Fira Mono"/>
                <a:sym typeface="Fira Mono"/>
              </a:rPr>
              <a:t>CodeFlow Übung lev3_3:</a:t>
            </a:r>
            <a:r>
              <a:rPr lang="de" sz="1200">
                <a:solidFill>
                  <a:srgbClr val="666666"/>
                </a:solidFill>
                <a:latin typeface="Fira Mono"/>
                <a:ea typeface="Fira Mono"/>
                <a:cs typeface="Fira Mono"/>
                <a:sym typeface="Fira Mono"/>
              </a:rPr>
              <a:t> box-model</a:t>
            </a:r>
            <a:endParaRPr b="1" sz="14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4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8500" y="1177525"/>
            <a:ext cx="6048826" cy="332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