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8" r:id="rId8"/>
    <p:sldId id="257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E126-F61A-4DB6-AD1B-E0AA0EA98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99087-E237-4E71-A930-5CF87E6B6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770D3-2CE1-4795-9554-038264DA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568-4904-416E-B79B-80B75BE6DE85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E3B5-908A-49F0-8207-AF340AE3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3B26D-A2C0-4B93-846E-763927A9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3A74-80B2-4B92-AF14-3691975F8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2701-B45B-425F-9AEA-A463A53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AC044-12B0-4136-81C6-60317ABB1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4B55-E050-4F8D-A357-34EDD883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568-4904-416E-B79B-80B75BE6DE85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34B7-EF78-4B79-A8C9-60DA8128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8843-1BE0-4726-8C60-51019193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3A74-80B2-4B92-AF14-3691975F8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3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54C61-6F65-49AC-A4EB-CCD2BA1F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D284B-7D47-4B50-B248-E25476F84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C3D8-A698-40E0-AE6F-447E2C12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568-4904-416E-B79B-80B75BE6DE85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BD78-6896-4ACD-B4FE-1897F477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DF46-55A8-4522-B4D8-E2220790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3A74-80B2-4B92-AF14-3691975F8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4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C8EE-C4A0-4536-875F-FDFBBC88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E86F-443F-408A-985F-C99B7C13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B263-A8DB-4A09-8528-C36BF9B2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568-4904-416E-B79B-80B75BE6DE85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23BC-1E8A-4645-A999-F4119382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984D-009C-435E-A1D7-0F566186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3A74-80B2-4B92-AF14-3691975F8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8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C3E9-9FE9-471E-8E55-DB9C3BB2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CDB0-366C-4537-B17C-B2E9542F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30F8-B2A7-463A-B969-540A3F0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568-4904-416E-B79B-80B75BE6DE85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ED62-AD04-4CB1-8795-3561AB44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E3C5-21C0-44DB-B485-881D6149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3A74-80B2-4B92-AF14-3691975F8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47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43D2-8F2C-4A26-B0C5-5F762878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29E5-5AE1-4F75-AD7F-0C6B0780D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49FE3-AFC0-4AD6-A750-46C982497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BDA9-4231-4581-A529-71A5F3A3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568-4904-416E-B79B-80B75BE6DE85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9C9E3-5E9B-495A-BEDC-12E526F7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EFAC9-0C6F-4B07-8709-55C4AA00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3A74-80B2-4B92-AF14-3691975F8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40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023D-4E9F-49CD-83C0-7632536A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5FA56-37FA-4013-82FE-5F8A7874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3E0B-8605-40DA-8A53-4C2F7602F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9F5B2-069A-428F-BBFD-89B633D1A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2DF4F-0FB4-429B-BA76-9BCD4837A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A883C-B514-450C-9339-FD056C35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568-4904-416E-B79B-80B75BE6DE85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9F3D9-3212-4E7B-B9B6-24C06C71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313FB-9779-407A-BA5C-0A5DEB23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3A74-80B2-4B92-AF14-3691975F8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77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934F-232C-4E89-A6E4-7C63AB5C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3A362-B386-4265-879F-36DF8C81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568-4904-416E-B79B-80B75BE6DE85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518CD-A4E1-4134-A330-DB084FEF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57346-3D03-4E4E-9E26-4D3A137C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3A74-80B2-4B92-AF14-3691975F8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08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223AC-09CC-4731-93AD-0667B347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568-4904-416E-B79B-80B75BE6DE85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D28A0-60A4-4D5C-85E6-0B9E8902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0C6A2-C365-4454-B461-A2FA181B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3A74-80B2-4B92-AF14-3691975F8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5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04DD-03D3-4966-9792-573281F0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578D-CDBB-4539-9E80-8C3E554F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3AA31-52C6-4B6D-8A07-9C4D5F3B0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0ADC9-9D02-41FA-B8F3-72BB4172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568-4904-416E-B79B-80B75BE6DE85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23FE5-814B-49BE-BFD4-840CE368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DEEB5-6735-4BFF-8701-06E36C44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3A74-80B2-4B92-AF14-3691975F8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01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686D-51B4-4E95-A3A5-578386B4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D8A69-298C-4758-859F-4C7CCA6CE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5D01-DC95-41C1-A5E2-B1D2E584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71CBE-B167-4761-A387-4D764534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3568-4904-416E-B79B-80B75BE6DE85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C502F-F0A9-46C5-BCF6-89684EED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60124-B914-4742-9F68-F1DAB115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D3A74-80B2-4B92-AF14-3691975F8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77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161E0-7D53-4382-A202-FF688E73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0EB3-F4A9-4C4F-9CCA-5E1E96A6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E896-6E1A-4C9F-9E05-5B5A611A1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03568-4904-416E-B79B-80B75BE6DE85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9C8AE-B99D-4F21-B4CB-17FDF52A4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9F6BB-0001-4E1A-8353-155C09C3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D3A74-80B2-4B92-AF14-3691975F8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56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turrydzewski.com/ladybird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paolini.com/web-analytics-the-basics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tex.stackexchange.com/questions/273072/adding-lines-to-bar-charts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tionary.org/wiki/pie_chart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2.png"/><Relationship Id="rId9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arturrydzewski.com/ladybird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mpaolini.com/web-analytics-the-bas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turrydzewski.com/ladybir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87B4-D8AD-45E1-A9B7-DFB5B97CB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Rough Outline of Front-End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90EC-D83D-42BB-A698-9071601D6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Laura</a:t>
            </a:r>
          </a:p>
        </p:txBody>
      </p:sp>
    </p:spTree>
    <p:extLst>
      <p:ext uri="{BB962C8B-B14F-4D97-AF65-F5344CB8AC3E}">
        <p14:creationId xmlns:p14="http://schemas.microsoft.com/office/powerpoint/2010/main" val="124254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FF5DB3-32FC-45FA-802A-A7F0060C5E6D}"/>
              </a:ext>
            </a:extLst>
          </p:cNvPr>
          <p:cNvSpPr/>
          <p:nvPr/>
        </p:nvSpPr>
        <p:spPr>
          <a:xfrm>
            <a:off x="4681210" y="306603"/>
            <a:ext cx="6020498" cy="2554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27758-8CE9-407A-83D0-B9B6AEF414EF}"/>
              </a:ext>
            </a:extLst>
          </p:cNvPr>
          <p:cNvSpPr txBox="1"/>
          <p:nvPr/>
        </p:nvSpPr>
        <p:spPr>
          <a:xfrm>
            <a:off x="4804872" y="457605"/>
            <a:ext cx="589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data within this tool is based on data captured between 1900 and 2013, sourced from </a:t>
            </a:r>
            <a:r>
              <a:rPr lang="en-GB" i="1" dirty="0">
                <a:solidFill>
                  <a:schemeClr val="accent1"/>
                </a:solidFill>
              </a:rPr>
              <a:t>URL here</a:t>
            </a:r>
            <a:r>
              <a:rPr lang="en-GB" dirty="0"/>
              <a:t> .</a:t>
            </a:r>
          </a:p>
          <a:p>
            <a:endParaRPr lang="en-GB" dirty="0"/>
          </a:p>
          <a:p>
            <a:r>
              <a:rPr lang="en-GB" dirty="0"/>
              <a:t>In x we can see that the cool air caused </a:t>
            </a:r>
            <a:r>
              <a:rPr lang="en-GB" dirty="0" err="1"/>
              <a:t>xyz</a:t>
            </a:r>
            <a:r>
              <a:rPr lang="en-GB" dirty="0"/>
              <a:t> damage as documented in .</a:t>
            </a:r>
          </a:p>
        </p:txBody>
      </p:sp>
      <p:pic>
        <p:nvPicPr>
          <p:cNvPr id="10" name="Picture 9" descr="A ladybug on a leaf&#10;&#10;Description automatically generated">
            <a:extLst>
              <a:ext uri="{FF2B5EF4-FFF2-40B4-BE49-F238E27FC236}">
                <a16:creationId xmlns:a16="http://schemas.microsoft.com/office/drawing/2014/main" id="{BF216EF4-4C2E-4601-8922-47B76DF36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5155" y="2041747"/>
            <a:ext cx="969739" cy="646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86166C-E787-437F-B05E-2173664262ED}"/>
              </a:ext>
            </a:extLst>
          </p:cNvPr>
          <p:cNvSpPr txBox="1"/>
          <p:nvPr/>
        </p:nvSpPr>
        <p:spPr>
          <a:xfrm>
            <a:off x="5994894" y="2048634"/>
            <a:ext cx="494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1977 we can see that the warm temperature caused the  damage as documented in 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E9AD1A-CCEF-47F8-B91E-7935FBB7D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12" y="480201"/>
            <a:ext cx="1969453" cy="94701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76538-6713-425B-95C7-B76E20FABA4D}"/>
              </a:ext>
            </a:extLst>
          </p:cNvPr>
          <p:cNvSpPr/>
          <p:nvPr/>
        </p:nvSpPr>
        <p:spPr>
          <a:xfrm>
            <a:off x="175688" y="181843"/>
            <a:ext cx="3301847" cy="2122199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03254-D649-4093-A274-EE88DF17552E}"/>
              </a:ext>
            </a:extLst>
          </p:cNvPr>
          <p:cNvSpPr txBox="1"/>
          <p:nvPr/>
        </p:nvSpPr>
        <p:spPr>
          <a:xfrm>
            <a:off x="1512965" y="143620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3F0020-B8A7-49E1-97C1-1DEDA6E3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6" y="2685142"/>
            <a:ext cx="1969453" cy="94701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40A6251-36FB-4289-9E24-446E378551FB}"/>
              </a:ext>
            </a:extLst>
          </p:cNvPr>
          <p:cNvSpPr/>
          <p:nvPr/>
        </p:nvSpPr>
        <p:spPr>
          <a:xfrm>
            <a:off x="187972" y="2386784"/>
            <a:ext cx="3301847" cy="2122199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5BCC0-6327-4A98-ACBE-8D757D8E11E8}"/>
              </a:ext>
            </a:extLst>
          </p:cNvPr>
          <p:cNvSpPr txBox="1"/>
          <p:nvPr/>
        </p:nvSpPr>
        <p:spPr>
          <a:xfrm>
            <a:off x="1379666" y="235878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3ED49-04EC-4509-B421-B62231448189}"/>
              </a:ext>
            </a:extLst>
          </p:cNvPr>
          <p:cNvSpPr txBox="1"/>
          <p:nvPr/>
        </p:nvSpPr>
        <p:spPr>
          <a:xfrm>
            <a:off x="212540" y="3703130"/>
            <a:ext cx="3176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800" dirty="0"/>
              <a:t>Foundation of the research; </a:t>
            </a:r>
            <a:endParaRPr lang="en-GB" sz="800" dirty="0"/>
          </a:p>
          <a:p>
            <a:r>
              <a:rPr lang="en-AU" sz="800" dirty="0"/>
              <a:t>The average temperature (including variances) of the United Kingdom is recorded at the 1</a:t>
            </a:r>
            <a:r>
              <a:rPr lang="en-AU" sz="800" baseline="30000" dirty="0"/>
              <a:t>st</a:t>
            </a:r>
            <a:r>
              <a:rPr lang="en-AU" sz="800" dirty="0"/>
              <a:t> of every single month from the years 1920 to 1937 (17 years), with the 12</a:t>
            </a:r>
            <a:r>
              <a:rPr lang="en-AU" sz="800" baseline="30000" dirty="0"/>
              <a:t>th</a:t>
            </a:r>
            <a:r>
              <a:rPr lang="en-AU" sz="800" dirty="0"/>
              <a:t> month of 1919 </a:t>
            </a:r>
            <a:endParaRPr lang="en-GB" sz="800" dirty="0"/>
          </a:p>
          <a:p>
            <a:r>
              <a:rPr lang="en-AU" sz="800" dirty="0"/>
              <a:t>for comparison.</a:t>
            </a:r>
            <a:endParaRPr lang="en-GB" sz="800" dirty="0"/>
          </a:p>
          <a:p>
            <a:endParaRPr lang="en-GB" sz="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BB70ED-2664-4871-B89D-6C049C10F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50" y="4890539"/>
            <a:ext cx="1969453" cy="947014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EF6E28-2FEA-4E21-A0C5-A94F8C66F537}"/>
              </a:ext>
            </a:extLst>
          </p:cNvPr>
          <p:cNvSpPr/>
          <p:nvPr/>
        </p:nvSpPr>
        <p:spPr>
          <a:xfrm>
            <a:off x="195526" y="4592181"/>
            <a:ext cx="3301847" cy="2122199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B187C4-5015-429C-8C6F-6D1D771F390E}"/>
              </a:ext>
            </a:extLst>
          </p:cNvPr>
          <p:cNvSpPr txBox="1"/>
          <p:nvPr/>
        </p:nvSpPr>
        <p:spPr>
          <a:xfrm>
            <a:off x="1346384" y="4547139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93AED0-B2A7-4033-BCF9-05EA02356751}"/>
              </a:ext>
            </a:extLst>
          </p:cNvPr>
          <p:cNvSpPr txBox="1"/>
          <p:nvPr/>
        </p:nvSpPr>
        <p:spPr>
          <a:xfrm>
            <a:off x="220095" y="5908527"/>
            <a:ext cx="316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800" dirty="0"/>
              <a:t>Foundation of the research; </a:t>
            </a:r>
            <a:endParaRPr lang="en-GB" sz="800" dirty="0"/>
          </a:p>
          <a:p>
            <a:r>
              <a:rPr lang="en-AU" sz="800" dirty="0"/>
              <a:t>The average temperature (including variances) of the United Kingdom is recorded at the 1</a:t>
            </a:r>
            <a:r>
              <a:rPr lang="en-AU" sz="800" baseline="30000" dirty="0"/>
              <a:t>st</a:t>
            </a:r>
            <a:r>
              <a:rPr lang="en-AU" sz="800" dirty="0"/>
              <a:t> of every single month from the years 1920 to 1937 (17 years), with the 12</a:t>
            </a:r>
            <a:r>
              <a:rPr lang="en-AU" sz="800" baseline="30000" dirty="0"/>
              <a:t>th</a:t>
            </a:r>
            <a:r>
              <a:rPr lang="en-AU" sz="800" dirty="0"/>
              <a:t> month of 1919 </a:t>
            </a:r>
            <a:endParaRPr lang="en-GB" sz="800" dirty="0"/>
          </a:p>
          <a:p>
            <a:r>
              <a:rPr lang="en-AU" sz="800" dirty="0"/>
              <a:t>for comparison.</a:t>
            </a:r>
            <a:endParaRPr lang="en-GB" sz="800" dirty="0"/>
          </a:p>
          <a:p>
            <a:endParaRPr lang="en-GB" sz="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F48B1FB-E6DC-4315-809C-EA0725E8DD21}"/>
              </a:ext>
            </a:extLst>
          </p:cNvPr>
          <p:cNvSpPr/>
          <p:nvPr/>
        </p:nvSpPr>
        <p:spPr>
          <a:xfrm>
            <a:off x="2613025" y="673217"/>
            <a:ext cx="679573" cy="542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526FE03-0A92-4D17-B416-6B18D41BCE34}"/>
              </a:ext>
            </a:extLst>
          </p:cNvPr>
          <p:cNvSpPr/>
          <p:nvPr/>
        </p:nvSpPr>
        <p:spPr>
          <a:xfrm rot="5400000">
            <a:off x="2756946" y="771626"/>
            <a:ext cx="419861" cy="39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18A6847-86AB-495B-A845-D85F1C8C803E}"/>
              </a:ext>
            </a:extLst>
          </p:cNvPr>
          <p:cNvSpPr/>
          <p:nvPr/>
        </p:nvSpPr>
        <p:spPr>
          <a:xfrm>
            <a:off x="2625309" y="2861051"/>
            <a:ext cx="679573" cy="542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FAC3E1A-F9DB-46C0-B691-3096BA5075DB}"/>
              </a:ext>
            </a:extLst>
          </p:cNvPr>
          <p:cNvSpPr/>
          <p:nvPr/>
        </p:nvSpPr>
        <p:spPr>
          <a:xfrm rot="5400000">
            <a:off x="2769230" y="2959460"/>
            <a:ext cx="419861" cy="39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1225AC-681C-47EF-B2BC-CA976B4106A1}"/>
              </a:ext>
            </a:extLst>
          </p:cNvPr>
          <p:cNvSpPr/>
          <p:nvPr/>
        </p:nvSpPr>
        <p:spPr>
          <a:xfrm>
            <a:off x="2625308" y="5065992"/>
            <a:ext cx="679573" cy="542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96C5E19-D953-4129-AB1F-0D1C536E63F8}"/>
              </a:ext>
            </a:extLst>
          </p:cNvPr>
          <p:cNvSpPr/>
          <p:nvPr/>
        </p:nvSpPr>
        <p:spPr>
          <a:xfrm rot="5400000">
            <a:off x="2769229" y="5164401"/>
            <a:ext cx="419861" cy="39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818A23-A667-4078-9DE9-DE97CAC9FD2C}"/>
              </a:ext>
            </a:extLst>
          </p:cNvPr>
          <p:cNvSpPr/>
          <p:nvPr/>
        </p:nvSpPr>
        <p:spPr>
          <a:xfrm>
            <a:off x="1619075" y="1509957"/>
            <a:ext cx="993950" cy="21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Year Range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9519C8-E553-436A-8B6A-EF6EA0877AC9}"/>
              </a:ext>
            </a:extLst>
          </p:cNvPr>
          <p:cNvSpPr/>
          <p:nvPr/>
        </p:nvSpPr>
        <p:spPr>
          <a:xfrm>
            <a:off x="555226" y="1507189"/>
            <a:ext cx="993950" cy="21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Year Range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D807E9-86B1-4408-85B2-3D162B4507E3}"/>
              </a:ext>
            </a:extLst>
          </p:cNvPr>
          <p:cNvSpPr/>
          <p:nvPr/>
        </p:nvSpPr>
        <p:spPr>
          <a:xfrm>
            <a:off x="1619075" y="1785485"/>
            <a:ext cx="993950" cy="21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Month Range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3B4160-1015-40E9-BF52-3B68F088DE7D}"/>
              </a:ext>
            </a:extLst>
          </p:cNvPr>
          <p:cNvSpPr/>
          <p:nvPr/>
        </p:nvSpPr>
        <p:spPr>
          <a:xfrm>
            <a:off x="555226" y="1782717"/>
            <a:ext cx="993950" cy="21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Month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2642F7-8986-4DA4-AD62-27FA2AA4507A}"/>
              </a:ext>
            </a:extLst>
          </p:cNvPr>
          <p:cNvSpPr/>
          <p:nvPr/>
        </p:nvSpPr>
        <p:spPr>
          <a:xfrm>
            <a:off x="555226" y="2043379"/>
            <a:ext cx="993950" cy="21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Season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E8DE78-B1C9-47A1-9FF8-EDA1BE6DD113}"/>
              </a:ext>
            </a:extLst>
          </p:cNvPr>
          <p:cNvSpPr/>
          <p:nvPr/>
        </p:nvSpPr>
        <p:spPr>
          <a:xfrm>
            <a:off x="1619075" y="2038789"/>
            <a:ext cx="993950" cy="216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Season Range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F8410-38ED-4C1A-B1FA-721609CF2226}"/>
              </a:ext>
            </a:extLst>
          </p:cNvPr>
          <p:cNvSpPr/>
          <p:nvPr/>
        </p:nvSpPr>
        <p:spPr>
          <a:xfrm>
            <a:off x="3721580" y="3552370"/>
            <a:ext cx="27853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Integer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nec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mauris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augue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dapibus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sollicitudin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Nunc dui lorem,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luctus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nisl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id,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hendrerit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fermentum libero.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Phasellus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libero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risus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aliquet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scelerisque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tincidunt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augue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Proin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molestie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purus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vitae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eleifend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blandit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Integer sit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lectus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porta ipsum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viverra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et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turpis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Phasellus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porttitor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risus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blandit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maximus.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Vivamus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vel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et dui pulvinar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scelerisque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Praesent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at magna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magna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Nam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laoreet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nisi ante,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facilisis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massa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tempus vitae.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bibendum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mi at mi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tincidunt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dapibus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non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porttitor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convallis.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Aliquam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pharetra ante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lobortis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nec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gravida libero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placerat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Vestibulum ante ipsum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primis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faucibus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orci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luctus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et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ultrices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posuere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cubilia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curae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;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Phasellus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facilisis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quam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ac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elementum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aliquet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Curabitur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neque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vitae pharetra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volutpat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est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urna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rhoncus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turpis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et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eleifend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lacus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lacus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BE535C-CC78-4F1D-8A9D-F4BE17ED77B1}"/>
              </a:ext>
            </a:extLst>
          </p:cNvPr>
          <p:cNvSpPr/>
          <p:nvPr/>
        </p:nvSpPr>
        <p:spPr>
          <a:xfrm>
            <a:off x="9328718" y="3429000"/>
            <a:ext cx="26507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Integer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nec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mauris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augue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dapibus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sollicitudin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Nunc dui lorem,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luctus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nisl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id,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hendrerit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fermentum libero.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Phasellus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libero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risus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aliquet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scelerisque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tincidunt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augue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Proin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molestie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purus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vitae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eleifend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blandit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Integer sit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lectus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porta ipsum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viverra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et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turpis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Phasellus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porttitor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risus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blandit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maximus.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Vivamus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vel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et dui pulvinar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scelerisque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Praesent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at magna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magna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Nam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laoreet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nisi ante,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facilisis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massa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tempus vitae.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bibendum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mi at mi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tincidunt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dapibus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non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porttitor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convallis.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Aliquam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pharetra ante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lobortis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nec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gravida libero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placerat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Vestibulum ante ipsum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primis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faucibus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orci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luctus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et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ultrices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posuere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cubilia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curae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;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Phasellus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facilisis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quam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ac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elementum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aliquet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Curabitur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neque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vitae pharetra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volutpat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est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urna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rhoncus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turpis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et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eleifend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lacus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lacus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685388-9B46-4FC3-B0FD-9CE8CD7F4513}"/>
              </a:ext>
            </a:extLst>
          </p:cNvPr>
          <p:cNvSpPr/>
          <p:nvPr/>
        </p:nvSpPr>
        <p:spPr>
          <a:xfrm>
            <a:off x="6615178" y="5039865"/>
            <a:ext cx="27210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Integer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nec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mauris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augue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dapibus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sollicitudin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Nunc dui lorem,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luctus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nisl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id,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hendrerit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fermentum libero.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Phasellus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libero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risus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aliquet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scelerisque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tincidunt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augue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Proin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molestie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purus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vitae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eleifend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blandit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Integer sit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lectus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porta ipsum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elementum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aliquet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Curabitur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neque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vitae pharetra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volutpat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est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urna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rhoncus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turpis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et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eleifend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lacus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lacus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2B0D6-B539-4988-88F3-B16C08CCC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02757" y="326270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1A7EBD-2354-4AAF-A966-0FD04D1F182C}"/>
              </a:ext>
            </a:extLst>
          </p:cNvPr>
          <p:cNvSpPr txBox="1"/>
          <p:nvPr/>
        </p:nvSpPr>
        <p:spPr>
          <a:xfrm>
            <a:off x="7359957" y="4177104"/>
            <a:ext cx="10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6" tooltip="http://www.mpaolini.com/web-analytics-the-basics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7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1902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C558A-FEBC-40CA-BFF7-55EDD027E3BD}"/>
              </a:ext>
            </a:extLst>
          </p:cNvPr>
          <p:cNvSpPr txBox="1"/>
          <p:nvPr/>
        </p:nvSpPr>
        <p:spPr>
          <a:xfrm>
            <a:off x="5836615" y="177992"/>
            <a:ext cx="19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Team 6 Application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50D05F-5D18-4F53-B212-9ADC017CFC9B}"/>
              </a:ext>
            </a:extLst>
          </p:cNvPr>
          <p:cNvGrpSpPr/>
          <p:nvPr/>
        </p:nvGrpSpPr>
        <p:grpSpPr>
          <a:xfrm>
            <a:off x="344445" y="931820"/>
            <a:ext cx="11229844" cy="1970328"/>
            <a:chOff x="361223" y="738873"/>
            <a:chExt cx="11229844" cy="197032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D76538-6713-425B-95C7-B76E20FABA4D}"/>
                </a:ext>
              </a:extLst>
            </p:cNvPr>
            <p:cNvSpPr/>
            <p:nvPr/>
          </p:nvSpPr>
          <p:spPr>
            <a:xfrm>
              <a:off x="8289220" y="777096"/>
              <a:ext cx="3301847" cy="180536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903254-D649-4093-A274-EE88DF17552E}"/>
                </a:ext>
              </a:extLst>
            </p:cNvPr>
            <p:cNvSpPr txBox="1"/>
            <p:nvPr/>
          </p:nvSpPr>
          <p:spPr>
            <a:xfrm>
              <a:off x="9626497" y="738873"/>
              <a:ext cx="822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Month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11DA58-CA13-4096-B2A7-C0AACFBA5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1467" y="1170691"/>
              <a:ext cx="1039246" cy="4116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F50681E-14B4-448A-8BDA-CA4FD1BA6594}"/>
                </a:ext>
              </a:extLst>
            </p:cNvPr>
            <p:cNvSpPr txBox="1"/>
            <p:nvPr/>
          </p:nvSpPr>
          <p:spPr>
            <a:xfrm>
              <a:off x="8364606" y="1975909"/>
              <a:ext cx="3151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The average temperature (including variances) of the United Kingdom is recorded at the 1</a:t>
              </a:r>
              <a:r>
                <a:rPr lang="en-AU" sz="800" baseline="30000" dirty="0"/>
                <a:t>st</a:t>
              </a:r>
              <a:r>
                <a:rPr lang="en-AU" sz="800" dirty="0"/>
                <a:t> of every single month from the years 1920 to 1937 (17 years), with the 12</a:t>
              </a:r>
              <a:r>
                <a:rPr lang="en-AU" sz="800" baseline="30000" dirty="0"/>
                <a:t>th</a:t>
              </a:r>
              <a:r>
                <a:rPr lang="en-AU" sz="800" dirty="0"/>
                <a:t> month of 1919 </a:t>
              </a:r>
              <a:endParaRPr lang="en-GB" sz="800" dirty="0"/>
            </a:p>
            <a:p>
              <a:r>
                <a:rPr lang="en-AU" sz="800" dirty="0"/>
                <a:t>for comparison.</a:t>
              </a:r>
              <a:endParaRPr lang="en-GB" sz="800" dirty="0"/>
            </a:p>
            <a:p>
              <a:endParaRPr lang="en-GB" sz="8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8DEECE7-ECFA-495C-8F3A-1DAAF146B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3563" y="1594445"/>
              <a:ext cx="428565" cy="369332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3D5BDD0-756C-4173-A55E-A4EDD2721A1F}"/>
                </a:ext>
              </a:extLst>
            </p:cNvPr>
            <p:cNvSpPr/>
            <p:nvPr/>
          </p:nvSpPr>
          <p:spPr>
            <a:xfrm>
              <a:off x="4362914" y="802502"/>
              <a:ext cx="3301847" cy="180536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5677F76-6527-4F9C-9ACA-AA7FF440CE6C}"/>
                </a:ext>
              </a:extLst>
            </p:cNvPr>
            <p:cNvSpPr txBox="1"/>
            <p:nvPr/>
          </p:nvSpPr>
          <p:spPr>
            <a:xfrm>
              <a:off x="5700191" y="764279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Season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7F47D1F-5A3F-40A5-BECE-57818C14F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5161" y="1196097"/>
              <a:ext cx="1039246" cy="411623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492AC2-2B84-405D-B0EB-5DA089704231}"/>
                </a:ext>
              </a:extLst>
            </p:cNvPr>
            <p:cNvSpPr txBox="1"/>
            <p:nvPr/>
          </p:nvSpPr>
          <p:spPr>
            <a:xfrm>
              <a:off x="4438300" y="2001315"/>
              <a:ext cx="3151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The average temperature (including variances) of the United Kingdom is recorded at the 1</a:t>
              </a:r>
              <a:r>
                <a:rPr lang="en-AU" sz="800" baseline="30000" dirty="0"/>
                <a:t>st</a:t>
              </a:r>
              <a:r>
                <a:rPr lang="en-AU" sz="800" dirty="0"/>
                <a:t> of every single month from the years 1920 to 1937 (17 years), with the 12</a:t>
              </a:r>
              <a:r>
                <a:rPr lang="en-AU" sz="800" baseline="30000" dirty="0"/>
                <a:t>th</a:t>
              </a:r>
              <a:r>
                <a:rPr lang="en-AU" sz="800" dirty="0"/>
                <a:t> month of 1919 </a:t>
              </a:r>
              <a:endParaRPr lang="en-GB" sz="800" dirty="0"/>
            </a:p>
            <a:p>
              <a:r>
                <a:rPr lang="en-AU" sz="800" dirty="0"/>
                <a:t>for comparison.</a:t>
              </a:r>
              <a:endParaRPr lang="en-GB" sz="800" dirty="0"/>
            </a:p>
            <a:p>
              <a:endParaRPr lang="en-GB" sz="800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F728EA3-F34B-44CB-98E1-E67082C30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7257" y="1619851"/>
              <a:ext cx="428565" cy="369332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88013CE-80B2-4010-BAAF-C828CCFB055B}"/>
                </a:ext>
              </a:extLst>
            </p:cNvPr>
            <p:cNvGrpSpPr/>
            <p:nvPr/>
          </p:nvGrpSpPr>
          <p:grpSpPr>
            <a:xfrm>
              <a:off x="361223" y="764279"/>
              <a:ext cx="3301847" cy="1944922"/>
              <a:chOff x="428841" y="3923308"/>
              <a:chExt cx="3301847" cy="194492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EDFEEEDE-1447-44F4-A94C-3857E9FDE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893" y="4229520"/>
                <a:ext cx="1725042" cy="829489"/>
              </a:xfrm>
              <a:prstGeom prst="rect">
                <a:avLst/>
              </a:prstGeom>
            </p:spPr>
          </p:pic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0ECC0BEA-F4CA-45F9-A7EE-7E9E2AD0248C}"/>
                  </a:ext>
                </a:extLst>
              </p:cNvPr>
              <p:cNvSpPr/>
              <p:nvPr/>
            </p:nvSpPr>
            <p:spPr>
              <a:xfrm>
                <a:off x="428841" y="3961531"/>
                <a:ext cx="3301847" cy="1805364"/>
              </a:xfrm>
              <a:prstGeom prst="round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0F0A0F7-B8E3-42E4-B32E-2841FCB979DD}"/>
                  </a:ext>
                </a:extLst>
              </p:cNvPr>
              <p:cNvSpPr txBox="1"/>
              <p:nvPr/>
            </p:nvSpPr>
            <p:spPr>
              <a:xfrm>
                <a:off x="1766118" y="3923308"/>
                <a:ext cx="586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Year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EEDDCBE9-E9F2-45DC-BD4E-375786037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1088" y="4355126"/>
                <a:ext cx="1039246" cy="411623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9156C5C-08A5-4C35-95DD-FF329860C2E6}"/>
                  </a:ext>
                </a:extLst>
              </p:cNvPr>
              <p:cNvSpPr txBox="1"/>
              <p:nvPr/>
            </p:nvSpPr>
            <p:spPr>
              <a:xfrm>
                <a:off x="504227" y="5160344"/>
                <a:ext cx="31510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/>
                  <a:t>The average temperature (including variances) of the United Kingdom is recorded at the 1</a:t>
                </a:r>
                <a:r>
                  <a:rPr lang="en-AU" sz="800" baseline="30000" dirty="0"/>
                  <a:t>st</a:t>
                </a:r>
                <a:r>
                  <a:rPr lang="en-AU" sz="800" dirty="0"/>
                  <a:t> of every single month from the years 1920 to 1937 (17 years), with the 12</a:t>
                </a:r>
                <a:r>
                  <a:rPr lang="en-AU" sz="800" baseline="30000" dirty="0"/>
                  <a:t>th</a:t>
                </a:r>
                <a:r>
                  <a:rPr lang="en-AU" sz="800" dirty="0"/>
                  <a:t> month of 1919 </a:t>
                </a:r>
                <a:endParaRPr lang="en-GB" sz="800" dirty="0"/>
              </a:p>
              <a:p>
                <a:r>
                  <a:rPr lang="en-AU" sz="800" dirty="0"/>
                  <a:t>for comparison.</a:t>
                </a:r>
                <a:endParaRPr lang="en-GB" sz="800" dirty="0"/>
              </a:p>
              <a:p>
                <a:endParaRPr lang="en-GB" sz="800" dirty="0"/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BD227C22-EF8E-49A9-8247-3A3071C6D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3184" y="4778880"/>
                <a:ext cx="428565" cy="369332"/>
              </a:xfrm>
              <a:prstGeom prst="rect">
                <a:avLst/>
              </a:prstGeom>
            </p:spPr>
          </p:pic>
        </p:grpSp>
        <p:pic>
          <p:nvPicPr>
            <p:cNvPr id="19" name="Picture 18" descr="Chart, pie chart&#10;&#10;Description automatically generated">
              <a:extLst>
                <a:ext uri="{FF2B5EF4-FFF2-40B4-BE49-F238E27FC236}">
                  <a16:creationId xmlns:a16="http://schemas.microsoft.com/office/drawing/2014/main" id="{F6E3F643-5C50-4D6B-951C-E7BEBF2BB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867560" y="996353"/>
              <a:ext cx="946300" cy="878221"/>
            </a:xfrm>
            <a:prstGeom prst="rect">
              <a:avLst/>
            </a:prstGeom>
          </p:spPr>
        </p:pic>
        <p:pic>
          <p:nvPicPr>
            <p:cNvPr id="51" name="Picture 50" descr="Chart, bar chart&#10;&#10;Description automatically generated">
              <a:extLst>
                <a:ext uri="{FF2B5EF4-FFF2-40B4-BE49-F238E27FC236}">
                  <a16:creationId xmlns:a16="http://schemas.microsoft.com/office/drawing/2014/main" id="{A1EEF323-EFDF-4894-AA13-EC6D67734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608675" y="1051601"/>
              <a:ext cx="1240738" cy="924308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80A249D-B15B-4228-BB6C-46F68B4D8A50}"/>
              </a:ext>
            </a:extLst>
          </p:cNvPr>
          <p:cNvSpPr txBox="1"/>
          <p:nvPr/>
        </p:nvSpPr>
        <p:spPr>
          <a:xfrm>
            <a:off x="8364606" y="7022900"/>
            <a:ext cx="233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8" tooltip="http://tex.stackexchange.com/questions/273072/adding-lines-to-bar-charts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9" tooltip="https://creativecommons.org/licenses/by-sa/3.0/"/>
              </a:rPr>
              <a:t>CC BY-SA</a:t>
            </a:r>
            <a:endParaRPr lang="en-GB" sz="9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390815-A957-4DD8-A91B-748FD69B306F}"/>
              </a:ext>
            </a:extLst>
          </p:cNvPr>
          <p:cNvSpPr/>
          <p:nvPr/>
        </p:nvSpPr>
        <p:spPr>
          <a:xfrm>
            <a:off x="4625395" y="3266334"/>
            <a:ext cx="291937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Integer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nec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mauris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augue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dapibus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sollicitudin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Nunc dui lorem,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luctus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nisl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id,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hendrerit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fermentum libero.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Phasellus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libero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risus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aliquet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scelerisque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tincidunt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augue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Proin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molestie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purus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vitae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eleifend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blandit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Integer sit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lectus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porta ipsum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viverra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et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turpis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Phasellus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porttitor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risus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blandit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maximus.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Vivamus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vel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et dui pulvinar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scelerisque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Praesent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at magna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magna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Nam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laoreet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nisi ante,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facilisis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massa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tempus vitae.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bibendum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mi at mi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tincidunt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dapibus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non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porttitor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convallis.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Aliquam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pharetra ante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lobortis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nec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gravida libero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placerat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Vestibulum ante ipsum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primis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faucibus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orci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luctus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et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ultrices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posuere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cubilia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curae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;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Phasellus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facilisis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quam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ac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elementum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aliquet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Curabitur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finibus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neque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vitae pharetra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volutpat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est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urna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rhoncus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turpis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, et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eleifend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leo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lacus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1000" b="0" i="0" dirty="0" err="1">
                <a:solidFill>
                  <a:srgbClr val="000000"/>
                </a:solidFill>
                <a:effectLst/>
                <a:latin typeface="Open Sans"/>
              </a:rPr>
              <a:t>lacus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55CC83-816F-4C5B-9319-276F0D7FD062}"/>
              </a:ext>
            </a:extLst>
          </p:cNvPr>
          <p:cNvSpPr/>
          <p:nvPr/>
        </p:nvSpPr>
        <p:spPr>
          <a:xfrm>
            <a:off x="8470324" y="3232659"/>
            <a:ext cx="305485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dirty="0">
                <a:solidFill>
                  <a:srgbClr val="000000"/>
                </a:solidFill>
                <a:latin typeface="Open Sans"/>
              </a:rPr>
              <a:t>Lorem ipsum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dolor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sit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amet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consectetur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adipiscing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elit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. Ut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metus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massa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eleifend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eget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rhoncus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vel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ultricies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tellus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Aenean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in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laoreet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diam. Nunc in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tristique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lacus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. Duis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dignissim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efficitur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nibh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non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laoreet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Mauris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sagittis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ultrices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lacinia.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Vivamus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tempor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ultricies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erat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mollis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accumsan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nulla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venenatis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et. Duis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nisl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nisi,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viverra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id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commodo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ac,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auctor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nec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felis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Sed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ac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tellus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vitae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elit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malesuada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fringilla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et sit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amet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dui.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Aenean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fringilla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est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lorem,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nec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ultrices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justo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pretium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ut.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Integer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eget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viverra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odio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Suspendisse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vitae vestibulum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massa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. Nam non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massa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enim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Quisque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efficitur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dui sit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amet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ipsum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condimentum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, sit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amet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dapibus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felis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ultricies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Phasellus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non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leo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sagittis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velit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rutrum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Open Sans"/>
              </a:rPr>
              <a:t>blandit</a:t>
            </a:r>
            <a:r>
              <a:rPr lang="en-GB" sz="12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AC098B-12D4-49D5-A75D-2378226D94B9}"/>
              </a:ext>
            </a:extLst>
          </p:cNvPr>
          <p:cNvSpPr/>
          <p:nvPr/>
        </p:nvSpPr>
        <p:spPr>
          <a:xfrm>
            <a:off x="279725" y="2882597"/>
            <a:ext cx="336656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/>
              <a:t>Pellentesque</a:t>
            </a:r>
            <a:r>
              <a:rPr lang="en-GB" sz="1000" dirty="0"/>
              <a:t> </a:t>
            </a:r>
            <a:r>
              <a:rPr lang="en-GB" sz="1000" dirty="0" err="1"/>
              <a:t>quis</a:t>
            </a:r>
            <a:r>
              <a:rPr lang="en-GB" sz="1000" dirty="0"/>
              <a:t> </a:t>
            </a:r>
            <a:r>
              <a:rPr lang="en-GB" sz="1000" dirty="0" err="1"/>
              <a:t>sem</a:t>
            </a:r>
            <a:r>
              <a:rPr lang="en-GB" sz="1000" dirty="0"/>
              <a:t> id </a:t>
            </a:r>
            <a:r>
              <a:rPr lang="en-GB" sz="1000" dirty="0" err="1"/>
              <a:t>erat</a:t>
            </a:r>
            <a:r>
              <a:rPr lang="en-GB" sz="1000" dirty="0"/>
              <a:t> </a:t>
            </a:r>
            <a:r>
              <a:rPr lang="en-GB" sz="1000" dirty="0" err="1"/>
              <a:t>bibendum</a:t>
            </a:r>
            <a:r>
              <a:rPr lang="en-GB" sz="1000" dirty="0"/>
              <a:t> </a:t>
            </a:r>
            <a:r>
              <a:rPr lang="en-GB" sz="1000" dirty="0" err="1"/>
              <a:t>viverra</a:t>
            </a:r>
            <a:r>
              <a:rPr lang="en-GB" sz="1000" dirty="0"/>
              <a:t> </a:t>
            </a:r>
            <a:r>
              <a:rPr lang="en-GB" sz="1000" dirty="0" err="1"/>
              <a:t>vulputate</a:t>
            </a:r>
            <a:r>
              <a:rPr lang="en-GB" sz="1000" dirty="0"/>
              <a:t> </a:t>
            </a:r>
            <a:r>
              <a:rPr lang="en-GB" sz="1000" dirty="0" err="1"/>
              <a:t>quis</a:t>
            </a:r>
            <a:r>
              <a:rPr lang="en-GB" sz="1000" dirty="0"/>
              <a:t> </a:t>
            </a:r>
            <a:r>
              <a:rPr lang="en-GB" sz="1000" dirty="0" err="1"/>
              <a:t>nisl</a:t>
            </a:r>
            <a:r>
              <a:rPr lang="en-GB" sz="1000" dirty="0"/>
              <a:t>. </a:t>
            </a:r>
            <a:r>
              <a:rPr lang="en-GB" sz="1000" dirty="0" err="1"/>
              <a:t>Praesent</a:t>
            </a:r>
            <a:r>
              <a:rPr lang="en-GB" sz="1000" dirty="0"/>
              <a:t> </a:t>
            </a:r>
            <a:r>
              <a:rPr lang="en-GB" sz="1000" dirty="0" err="1"/>
              <a:t>pretium</a:t>
            </a:r>
            <a:r>
              <a:rPr lang="en-GB" sz="1000" dirty="0"/>
              <a:t> </a:t>
            </a:r>
            <a:r>
              <a:rPr lang="en-GB" sz="1000" dirty="0" err="1"/>
              <a:t>est</a:t>
            </a:r>
            <a:r>
              <a:rPr lang="en-GB" sz="1000" dirty="0"/>
              <a:t> </a:t>
            </a:r>
            <a:r>
              <a:rPr lang="en-GB" sz="1000" dirty="0" err="1"/>
              <a:t>nec</a:t>
            </a:r>
            <a:r>
              <a:rPr lang="en-GB" sz="1000" dirty="0"/>
              <a:t> </a:t>
            </a:r>
            <a:r>
              <a:rPr lang="en-GB" sz="1000" dirty="0" err="1"/>
              <a:t>aliquet</a:t>
            </a:r>
            <a:r>
              <a:rPr lang="en-GB" sz="1000" dirty="0"/>
              <a:t> </a:t>
            </a:r>
            <a:r>
              <a:rPr lang="en-GB" sz="1000" dirty="0" err="1"/>
              <a:t>sagittis</a:t>
            </a:r>
            <a:r>
              <a:rPr lang="en-GB" sz="1000" dirty="0"/>
              <a:t>. Lorem ipsum </a:t>
            </a:r>
            <a:r>
              <a:rPr lang="en-GB" sz="1000" dirty="0" err="1"/>
              <a:t>dolor</a:t>
            </a:r>
            <a:r>
              <a:rPr lang="en-GB" sz="1000" dirty="0"/>
              <a:t> sit </a:t>
            </a:r>
            <a:r>
              <a:rPr lang="en-GB" sz="1000" dirty="0" err="1"/>
              <a:t>amet</a:t>
            </a:r>
            <a:r>
              <a:rPr lang="en-GB" sz="1000" dirty="0"/>
              <a:t>, </a:t>
            </a:r>
            <a:r>
              <a:rPr lang="en-GB" sz="1000" dirty="0" err="1"/>
              <a:t>consectetur</a:t>
            </a:r>
            <a:r>
              <a:rPr lang="en-GB" sz="1000" dirty="0"/>
              <a:t> </a:t>
            </a:r>
            <a:r>
              <a:rPr lang="en-GB" sz="1000" dirty="0" err="1"/>
              <a:t>adipiscing</a:t>
            </a:r>
            <a:r>
              <a:rPr lang="en-GB" sz="1000" dirty="0"/>
              <a:t> </a:t>
            </a:r>
            <a:r>
              <a:rPr lang="en-GB" sz="1000" dirty="0" err="1"/>
              <a:t>elit</a:t>
            </a:r>
            <a:r>
              <a:rPr lang="en-GB" sz="1000" dirty="0"/>
              <a:t>. </a:t>
            </a:r>
            <a:r>
              <a:rPr lang="en-GB" sz="1000" dirty="0" err="1"/>
              <a:t>Nullam</a:t>
            </a:r>
            <a:r>
              <a:rPr lang="en-GB" sz="1000" dirty="0"/>
              <a:t> </a:t>
            </a:r>
            <a:r>
              <a:rPr lang="en-GB" sz="1000" dirty="0" err="1"/>
              <a:t>eu</a:t>
            </a:r>
            <a:r>
              <a:rPr lang="en-GB" sz="1000" dirty="0"/>
              <a:t> </a:t>
            </a:r>
            <a:r>
              <a:rPr lang="en-GB" sz="1000" dirty="0" err="1"/>
              <a:t>feugiat</a:t>
            </a:r>
            <a:r>
              <a:rPr lang="en-GB" sz="1000" dirty="0"/>
              <a:t> </a:t>
            </a:r>
            <a:r>
              <a:rPr lang="en-GB" sz="1000" dirty="0" err="1"/>
              <a:t>nulla</a:t>
            </a:r>
            <a:r>
              <a:rPr lang="en-GB" sz="1000" dirty="0"/>
              <a:t>. Integer </a:t>
            </a:r>
            <a:r>
              <a:rPr lang="en-GB" sz="1000" dirty="0" err="1"/>
              <a:t>sapien</a:t>
            </a:r>
            <a:r>
              <a:rPr lang="en-GB" sz="1000" dirty="0"/>
              <a:t> </a:t>
            </a:r>
            <a:r>
              <a:rPr lang="en-GB" sz="1000" dirty="0" err="1"/>
              <a:t>est</a:t>
            </a:r>
            <a:r>
              <a:rPr lang="en-GB" sz="1000" dirty="0"/>
              <a:t>, pharetra </a:t>
            </a:r>
            <a:r>
              <a:rPr lang="en-GB" sz="1000" dirty="0" err="1"/>
              <a:t>eget</a:t>
            </a:r>
            <a:r>
              <a:rPr lang="en-GB" sz="1000" dirty="0"/>
              <a:t> </a:t>
            </a:r>
            <a:r>
              <a:rPr lang="en-GB" sz="1000" dirty="0" err="1"/>
              <a:t>vehicula</a:t>
            </a:r>
            <a:r>
              <a:rPr lang="en-GB" sz="1000" dirty="0"/>
              <a:t> </a:t>
            </a:r>
            <a:r>
              <a:rPr lang="en-GB" sz="1000" dirty="0" err="1"/>
              <a:t>sed</a:t>
            </a:r>
            <a:r>
              <a:rPr lang="en-GB" sz="1000" dirty="0"/>
              <a:t>, </a:t>
            </a:r>
            <a:r>
              <a:rPr lang="en-GB" sz="1000" dirty="0" err="1"/>
              <a:t>elementum</a:t>
            </a:r>
            <a:r>
              <a:rPr lang="en-GB" sz="1000" dirty="0"/>
              <a:t> non </a:t>
            </a:r>
            <a:r>
              <a:rPr lang="en-GB" sz="1000" dirty="0" err="1"/>
              <a:t>metus</a:t>
            </a:r>
            <a:r>
              <a:rPr lang="en-GB" sz="1000" dirty="0"/>
              <a:t>. Duis </a:t>
            </a:r>
            <a:r>
              <a:rPr lang="en-GB" sz="1000" dirty="0" err="1"/>
              <a:t>condimentum</a:t>
            </a:r>
            <a:r>
              <a:rPr lang="en-GB" sz="1000" dirty="0"/>
              <a:t> </a:t>
            </a:r>
            <a:r>
              <a:rPr lang="en-GB" sz="1000" dirty="0" err="1"/>
              <a:t>tristique</a:t>
            </a:r>
            <a:r>
              <a:rPr lang="en-GB" sz="1000" dirty="0"/>
              <a:t> </a:t>
            </a:r>
            <a:r>
              <a:rPr lang="en-GB" sz="1000" dirty="0" err="1"/>
              <a:t>diam</a:t>
            </a:r>
            <a:r>
              <a:rPr lang="en-GB" sz="1000" dirty="0"/>
              <a:t>, </a:t>
            </a:r>
            <a:r>
              <a:rPr lang="en-GB" sz="1000" dirty="0" err="1"/>
              <a:t>sed</a:t>
            </a:r>
            <a:r>
              <a:rPr lang="en-GB" sz="1000" dirty="0"/>
              <a:t> semper </a:t>
            </a:r>
            <a:r>
              <a:rPr lang="en-GB" sz="1000" dirty="0" err="1"/>
              <a:t>nunc</a:t>
            </a:r>
            <a:r>
              <a:rPr lang="en-GB" sz="1000" dirty="0"/>
              <a:t> </a:t>
            </a:r>
            <a:r>
              <a:rPr lang="en-GB" sz="1000" dirty="0" err="1"/>
              <a:t>finibus</a:t>
            </a:r>
            <a:r>
              <a:rPr lang="en-GB" sz="1000" dirty="0"/>
              <a:t> </a:t>
            </a:r>
            <a:r>
              <a:rPr lang="en-GB" sz="1000" dirty="0" err="1"/>
              <a:t>quis</a:t>
            </a:r>
            <a:r>
              <a:rPr lang="en-GB" sz="1000" dirty="0"/>
              <a:t>. In </a:t>
            </a:r>
            <a:r>
              <a:rPr lang="en-GB" sz="1000" dirty="0" err="1"/>
              <a:t>nec</a:t>
            </a:r>
            <a:r>
              <a:rPr lang="en-GB" sz="1000" dirty="0"/>
              <a:t> </a:t>
            </a:r>
            <a:r>
              <a:rPr lang="en-GB" sz="1000" dirty="0" err="1"/>
              <a:t>ornare</a:t>
            </a:r>
            <a:r>
              <a:rPr lang="en-GB" sz="1000" dirty="0"/>
              <a:t> </a:t>
            </a:r>
            <a:r>
              <a:rPr lang="en-GB" sz="1000" dirty="0" err="1"/>
              <a:t>nibh</a:t>
            </a:r>
            <a:r>
              <a:rPr lang="en-GB" sz="1000" dirty="0"/>
              <a:t>, </a:t>
            </a:r>
            <a:r>
              <a:rPr lang="en-GB" sz="1000" dirty="0" err="1"/>
              <a:t>eget</a:t>
            </a:r>
            <a:r>
              <a:rPr lang="en-GB" sz="1000" dirty="0"/>
              <a:t> </a:t>
            </a:r>
            <a:r>
              <a:rPr lang="en-GB" sz="1000" dirty="0" err="1"/>
              <a:t>porttitor</a:t>
            </a:r>
            <a:r>
              <a:rPr lang="en-GB" sz="1000" dirty="0"/>
              <a:t> ex. </a:t>
            </a:r>
            <a:r>
              <a:rPr lang="en-GB" sz="1000" dirty="0" err="1"/>
              <a:t>Nullam</a:t>
            </a:r>
            <a:r>
              <a:rPr lang="en-GB" sz="1000" dirty="0"/>
              <a:t> </a:t>
            </a:r>
            <a:r>
              <a:rPr lang="en-GB" sz="1000" dirty="0" err="1"/>
              <a:t>scelerisque</a:t>
            </a:r>
            <a:r>
              <a:rPr lang="en-GB" sz="1000" dirty="0"/>
              <a:t> </a:t>
            </a:r>
            <a:r>
              <a:rPr lang="en-GB" sz="1000" dirty="0" err="1"/>
              <a:t>leo</a:t>
            </a:r>
            <a:r>
              <a:rPr lang="en-GB" sz="1000" dirty="0"/>
              <a:t> </a:t>
            </a:r>
            <a:r>
              <a:rPr lang="en-GB" sz="1000" dirty="0" err="1"/>
              <a:t>sed</a:t>
            </a:r>
            <a:r>
              <a:rPr lang="en-GB" sz="1000" dirty="0"/>
              <a:t> lorem </a:t>
            </a:r>
            <a:r>
              <a:rPr lang="en-GB" sz="1000" dirty="0" err="1"/>
              <a:t>auctor</a:t>
            </a:r>
            <a:r>
              <a:rPr lang="en-GB" sz="1000" dirty="0"/>
              <a:t>, non </a:t>
            </a:r>
            <a:r>
              <a:rPr lang="en-GB" sz="1000" dirty="0" err="1"/>
              <a:t>imperdiet</a:t>
            </a:r>
            <a:r>
              <a:rPr lang="en-GB" sz="1000" dirty="0"/>
              <a:t> </a:t>
            </a:r>
            <a:r>
              <a:rPr lang="en-GB" sz="1000" dirty="0" err="1"/>
              <a:t>metus</a:t>
            </a:r>
            <a:r>
              <a:rPr lang="en-GB" sz="1000" dirty="0"/>
              <a:t> </a:t>
            </a:r>
            <a:r>
              <a:rPr lang="en-GB" sz="1000" dirty="0" err="1"/>
              <a:t>egestas</a:t>
            </a:r>
            <a:r>
              <a:rPr lang="en-GB" sz="1000" dirty="0"/>
              <a:t>. </a:t>
            </a:r>
            <a:r>
              <a:rPr lang="en-GB" sz="1000" dirty="0" err="1"/>
              <a:t>Aenean</a:t>
            </a:r>
            <a:r>
              <a:rPr lang="en-GB" sz="1000" dirty="0"/>
              <a:t> </a:t>
            </a:r>
            <a:r>
              <a:rPr lang="en-GB" sz="1000" dirty="0" err="1"/>
              <a:t>ullamcorper</a:t>
            </a:r>
            <a:r>
              <a:rPr lang="en-GB" sz="1000" dirty="0"/>
              <a:t> ligula </a:t>
            </a:r>
            <a:r>
              <a:rPr lang="en-GB" sz="1000" dirty="0" err="1"/>
              <a:t>ut</a:t>
            </a:r>
            <a:r>
              <a:rPr lang="en-GB" sz="1000" dirty="0"/>
              <a:t> </a:t>
            </a:r>
            <a:r>
              <a:rPr lang="en-GB" sz="1000" dirty="0" err="1"/>
              <a:t>urna</a:t>
            </a:r>
            <a:r>
              <a:rPr lang="en-GB" sz="1000" dirty="0"/>
              <a:t> </a:t>
            </a:r>
            <a:r>
              <a:rPr lang="en-GB" sz="1000" dirty="0" err="1"/>
              <a:t>rutrum</a:t>
            </a:r>
            <a:r>
              <a:rPr lang="en-GB" sz="1000" dirty="0"/>
              <a:t> pharetra. </a:t>
            </a:r>
            <a:r>
              <a:rPr lang="en-GB" sz="1000" dirty="0" err="1"/>
              <a:t>Sed</a:t>
            </a:r>
            <a:r>
              <a:rPr lang="en-GB" sz="1000" dirty="0"/>
              <a:t> </a:t>
            </a:r>
            <a:r>
              <a:rPr lang="en-GB" sz="1000" dirty="0" err="1"/>
              <a:t>eu</a:t>
            </a:r>
            <a:r>
              <a:rPr lang="en-GB" sz="1000" dirty="0"/>
              <a:t> </a:t>
            </a:r>
            <a:r>
              <a:rPr lang="en-GB" sz="1000" dirty="0" err="1"/>
              <a:t>tincidunt</a:t>
            </a:r>
            <a:r>
              <a:rPr lang="en-GB" sz="1000" dirty="0"/>
              <a:t> </a:t>
            </a:r>
            <a:r>
              <a:rPr lang="en-GB" sz="1000" dirty="0" err="1"/>
              <a:t>justo</a:t>
            </a:r>
            <a:r>
              <a:rPr lang="en-GB" sz="1000" dirty="0"/>
              <a:t>. </a:t>
            </a:r>
            <a:r>
              <a:rPr lang="en-GB" sz="1000" dirty="0" err="1"/>
              <a:t>Donec</a:t>
            </a:r>
            <a:r>
              <a:rPr lang="en-GB" sz="1000" dirty="0"/>
              <a:t> cursus </a:t>
            </a:r>
            <a:r>
              <a:rPr lang="en-GB" sz="1000" dirty="0" err="1"/>
              <a:t>lobortis</a:t>
            </a:r>
            <a:r>
              <a:rPr lang="en-GB" sz="1000" dirty="0"/>
              <a:t> </a:t>
            </a:r>
            <a:r>
              <a:rPr lang="en-GB" sz="1000" dirty="0" err="1"/>
              <a:t>vehicula</a:t>
            </a:r>
            <a:r>
              <a:rPr lang="en-GB" sz="1000" dirty="0"/>
              <a:t>. </a:t>
            </a:r>
            <a:r>
              <a:rPr lang="en-GB" sz="1000" dirty="0" err="1"/>
              <a:t>Sed</a:t>
            </a:r>
            <a:r>
              <a:rPr lang="en-GB" sz="1000" dirty="0"/>
              <a:t> fermentum </a:t>
            </a:r>
            <a:r>
              <a:rPr lang="en-GB" sz="1000" dirty="0" err="1"/>
              <a:t>augue</a:t>
            </a:r>
            <a:r>
              <a:rPr lang="en-GB" sz="1000" dirty="0"/>
              <a:t> et ligula porta, non cursus </a:t>
            </a:r>
            <a:r>
              <a:rPr lang="en-GB" sz="1000" dirty="0" err="1"/>
              <a:t>leo</a:t>
            </a:r>
            <a:r>
              <a:rPr lang="en-GB" sz="1000" dirty="0"/>
              <a:t> </a:t>
            </a:r>
            <a:r>
              <a:rPr lang="en-GB" sz="1000" dirty="0" err="1"/>
              <a:t>molestie</a:t>
            </a:r>
            <a:r>
              <a:rPr lang="en-GB" sz="1000" dirty="0"/>
              <a:t>.</a:t>
            </a:r>
          </a:p>
          <a:p>
            <a:endParaRPr lang="en-GB" sz="1000" dirty="0">
              <a:solidFill>
                <a:srgbClr val="000000"/>
              </a:solidFill>
              <a:latin typeface="Open Sans"/>
            </a:endParaRPr>
          </a:p>
          <a:p>
            <a:r>
              <a:rPr lang="en-GB" sz="1000" dirty="0" err="1">
                <a:solidFill>
                  <a:srgbClr val="000000"/>
                </a:solidFill>
                <a:latin typeface="Open Sans"/>
              </a:rPr>
              <a:t>Proin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cursus, magna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congue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iaculis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varius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, dui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nisl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congue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quam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nec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posuere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dolor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orci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ac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turpis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Aliquam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eget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orci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ut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elit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porta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aliquet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ac non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quam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. Morbi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tincidunt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turpis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risus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, et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sodales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quam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euismod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sed.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Proin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vitae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augue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non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lectus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semper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auctor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. In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ut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lobortis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tellus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. Duis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vel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nulla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pharetra ipsum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tincidunt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facilisis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. Duis non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auctor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dui, non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rutrum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ante.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Nullam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semper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turpis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et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turpis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vestibulum,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quis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egestas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mauris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posuere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Fusce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ullamcorper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ante gravida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nisl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pretium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, in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faucibus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lectus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dictum.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Fusce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arcu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erat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tristique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in ligula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nec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, maximus convallis mi.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Pellentesque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metus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massa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, porta vitae vestibulum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eu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ultricies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et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eros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. Nam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pellentesque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cursus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mauris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 in </a:t>
            </a:r>
            <a:r>
              <a:rPr lang="en-GB" sz="1000" dirty="0" err="1">
                <a:solidFill>
                  <a:srgbClr val="000000"/>
                </a:solidFill>
                <a:latin typeface="Open Sans"/>
              </a:rPr>
              <a:t>tincidunt</a:t>
            </a:r>
            <a:r>
              <a:rPr lang="en-GB" sz="10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45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A1A73D7-98E5-4780-86BB-6182F066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23864"/>
              </p:ext>
            </p:extLst>
          </p:nvPr>
        </p:nvGraphicFramePr>
        <p:xfrm>
          <a:off x="2606467" y="719664"/>
          <a:ext cx="6998055" cy="1428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672">
                  <a:extLst>
                    <a:ext uri="{9D8B030D-6E8A-4147-A177-3AD203B41FA5}">
                      <a16:colId xmlns:a16="http://schemas.microsoft.com/office/drawing/2014/main" val="2152776395"/>
                    </a:ext>
                  </a:extLst>
                </a:gridCol>
                <a:gridCol w="4877383">
                  <a:extLst>
                    <a:ext uri="{9D8B030D-6E8A-4147-A177-3AD203B41FA5}">
                      <a16:colId xmlns:a16="http://schemas.microsoft.com/office/drawing/2014/main" val="1671551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6700"/>
                  </a:ext>
                </a:extLst>
              </a:tr>
              <a:tr h="687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Ladybird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0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Meeting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8106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22185F-6202-4B3E-8EE8-D8F4ABA86CE9}"/>
              </a:ext>
            </a:extLst>
          </p:cNvPr>
          <p:cNvSpPr txBox="1"/>
          <p:nvPr/>
        </p:nvSpPr>
        <p:spPr>
          <a:xfrm>
            <a:off x="4750834" y="1180097"/>
            <a:ext cx="2461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2" tooltip="https://arturrydzewski.com/ladybird/"/>
              </a:rPr>
              <a:t>Ladybird infestation</a:t>
            </a:r>
          </a:p>
          <a:p>
            <a:r>
              <a:rPr lang="en-GB" sz="900" dirty="0">
                <a:hlinkClick r:id="rId2" tooltip="https://arturrydzewski.com/ladybird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3" tooltip="https://creativecommons.org/licenses/by/3.0/"/>
              </a:rPr>
              <a:t>CC BY</a:t>
            </a:r>
            <a:endParaRPr lang="en-GB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6EE76-FE48-493F-B76A-1C1D3AD285A0}"/>
              </a:ext>
            </a:extLst>
          </p:cNvPr>
          <p:cNvSpPr txBox="1"/>
          <p:nvPr/>
        </p:nvSpPr>
        <p:spPr>
          <a:xfrm>
            <a:off x="4818093" y="1825195"/>
            <a:ext cx="3336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4" tooltip="http://www.mpaolini.com/web-analytics-the-basics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23360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C558A-FEBC-40CA-BFF7-55EDD027E3BD}"/>
              </a:ext>
            </a:extLst>
          </p:cNvPr>
          <p:cNvSpPr txBox="1"/>
          <p:nvPr/>
        </p:nvSpPr>
        <p:spPr>
          <a:xfrm>
            <a:off x="5836615" y="177992"/>
            <a:ext cx="19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Team 6 Application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FF5DB3-32FC-45FA-802A-A7F0060C5E6D}"/>
              </a:ext>
            </a:extLst>
          </p:cNvPr>
          <p:cNvSpPr/>
          <p:nvPr/>
        </p:nvSpPr>
        <p:spPr>
          <a:xfrm>
            <a:off x="5165496" y="673217"/>
            <a:ext cx="6020498" cy="2554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27758-8CE9-407A-83D0-B9B6AEF414EF}"/>
              </a:ext>
            </a:extLst>
          </p:cNvPr>
          <p:cNvSpPr txBox="1"/>
          <p:nvPr/>
        </p:nvSpPr>
        <p:spPr>
          <a:xfrm>
            <a:off x="5289158" y="824219"/>
            <a:ext cx="589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data within this tool is based on data captured between 1900 and 2013, sourced from </a:t>
            </a:r>
            <a:r>
              <a:rPr lang="en-GB" i="1" dirty="0">
                <a:solidFill>
                  <a:schemeClr val="accent1"/>
                </a:solidFill>
              </a:rPr>
              <a:t>URL here</a:t>
            </a:r>
            <a:r>
              <a:rPr lang="en-GB" dirty="0"/>
              <a:t> .</a:t>
            </a:r>
          </a:p>
          <a:p>
            <a:endParaRPr lang="en-GB" dirty="0"/>
          </a:p>
          <a:p>
            <a:r>
              <a:rPr lang="en-GB" dirty="0"/>
              <a:t>In x we can see that the cool air caused </a:t>
            </a:r>
            <a:r>
              <a:rPr lang="en-GB" dirty="0" err="1"/>
              <a:t>xyz</a:t>
            </a:r>
            <a:r>
              <a:rPr lang="en-GB" dirty="0"/>
              <a:t> damage as documented in .</a:t>
            </a:r>
          </a:p>
        </p:txBody>
      </p:sp>
      <p:pic>
        <p:nvPicPr>
          <p:cNvPr id="10" name="Picture 9" descr="A ladybug on a leaf&#10;&#10;Description automatically generated">
            <a:extLst>
              <a:ext uri="{FF2B5EF4-FFF2-40B4-BE49-F238E27FC236}">
                <a16:creationId xmlns:a16="http://schemas.microsoft.com/office/drawing/2014/main" id="{BF216EF4-4C2E-4601-8922-47B76DF36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09441" y="2408361"/>
            <a:ext cx="969739" cy="646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86166C-E787-437F-B05E-2173664262ED}"/>
              </a:ext>
            </a:extLst>
          </p:cNvPr>
          <p:cNvSpPr txBox="1"/>
          <p:nvPr/>
        </p:nvSpPr>
        <p:spPr>
          <a:xfrm>
            <a:off x="6479180" y="2280950"/>
            <a:ext cx="494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1977 we can see that the warm temperature caused the  damage as documented in 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E9AD1A-CCEF-47F8-B91E-7935FBB7D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12" y="480201"/>
            <a:ext cx="1969453" cy="94701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76538-6713-425B-95C7-B76E20FABA4D}"/>
              </a:ext>
            </a:extLst>
          </p:cNvPr>
          <p:cNvSpPr/>
          <p:nvPr/>
        </p:nvSpPr>
        <p:spPr>
          <a:xfrm>
            <a:off x="175688" y="181843"/>
            <a:ext cx="3301847" cy="2122199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03254-D649-4093-A274-EE88DF17552E}"/>
              </a:ext>
            </a:extLst>
          </p:cNvPr>
          <p:cNvSpPr txBox="1"/>
          <p:nvPr/>
        </p:nvSpPr>
        <p:spPr>
          <a:xfrm>
            <a:off x="1512965" y="143620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7AB02-CF65-481E-A8E3-1980BE05767C}"/>
              </a:ext>
            </a:extLst>
          </p:cNvPr>
          <p:cNvSpPr txBox="1"/>
          <p:nvPr/>
        </p:nvSpPr>
        <p:spPr>
          <a:xfrm>
            <a:off x="200257" y="1498189"/>
            <a:ext cx="3188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800" dirty="0"/>
              <a:t>Foundation of the research; </a:t>
            </a:r>
            <a:endParaRPr lang="en-GB" sz="800" dirty="0"/>
          </a:p>
          <a:p>
            <a:r>
              <a:rPr lang="en-AU" sz="800" dirty="0"/>
              <a:t>The average temperature (including variances) of the United Kingdom is recorded at the 1</a:t>
            </a:r>
            <a:r>
              <a:rPr lang="en-AU" sz="800" baseline="30000" dirty="0"/>
              <a:t>st</a:t>
            </a:r>
            <a:r>
              <a:rPr lang="en-AU" sz="800" dirty="0"/>
              <a:t> of every single month from the years 1920 to 1937 (17 years), with the 12</a:t>
            </a:r>
            <a:r>
              <a:rPr lang="en-AU" sz="800" baseline="30000" dirty="0"/>
              <a:t>th</a:t>
            </a:r>
            <a:r>
              <a:rPr lang="en-AU" sz="800" dirty="0"/>
              <a:t> month of 1919 </a:t>
            </a:r>
            <a:endParaRPr lang="en-GB" sz="800" dirty="0"/>
          </a:p>
          <a:p>
            <a:r>
              <a:rPr lang="en-AU" sz="800" dirty="0"/>
              <a:t>for comparison.</a:t>
            </a:r>
            <a:endParaRPr lang="en-GB" sz="800" dirty="0"/>
          </a:p>
          <a:p>
            <a:endParaRPr lang="en-GB" sz="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3F0020-B8A7-49E1-97C1-1DEDA6E3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6" y="2685142"/>
            <a:ext cx="1969453" cy="94701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40A6251-36FB-4289-9E24-446E378551FB}"/>
              </a:ext>
            </a:extLst>
          </p:cNvPr>
          <p:cNvSpPr/>
          <p:nvPr/>
        </p:nvSpPr>
        <p:spPr>
          <a:xfrm>
            <a:off x="187972" y="2386784"/>
            <a:ext cx="3301847" cy="2122199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5BCC0-6327-4A98-ACBE-8D757D8E11E8}"/>
              </a:ext>
            </a:extLst>
          </p:cNvPr>
          <p:cNvSpPr txBox="1"/>
          <p:nvPr/>
        </p:nvSpPr>
        <p:spPr>
          <a:xfrm>
            <a:off x="1379666" y="235878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C3ED49-04EC-4509-B421-B62231448189}"/>
              </a:ext>
            </a:extLst>
          </p:cNvPr>
          <p:cNvSpPr txBox="1"/>
          <p:nvPr/>
        </p:nvSpPr>
        <p:spPr>
          <a:xfrm>
            <a:off x="212540" y="3703130"/>
            <a:ext cx="3176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Integer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nec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mauris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augue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dapibus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sollicitudin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. Nunc dui lorem,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luctus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nisl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id,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hendrerit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fermentum libero.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Phasellus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libero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risus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aliquet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scelerisque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tincidunt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a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augue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AU" sz="800" dirty="0"/>
              <a:t>for comparison.</a:t>
            </a:r>
            <a:endParaRPr lang="en-GB" sz="800" dirty="0"/>
          </a:p>
          <a:p>
            <a:endParaRPr lang="en-GB" sz="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BB70ED-2664-4871-B89D-6C049C10F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50" y="4890539"/>
            <a:ext cx="1969453" cy="947014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EF6E28-2FEA-4E21-A0C5-A94F8C66F537}"/>
              </a:ext>
            </a:extLst>
          </p:cNvPr>
          <p:cNvSpPr/>
          <p:nvPr/>
        </p:nvSpPr>
        <p:spPr>
          <a:xfrm>
            <a:off x="195526" y="4592181"/>
            <a:ext cx="3301847" cy="2122199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B187C4-5015-429C-8C6F-6D1D771F390E}"/>
              </a:ext>
            </a:extLst>
          </p:cNvPr>
          <p:cNvSpPr txBox="1"/>
          <p:nvPr/>
        </p:nvSpPr>
        <p:spPr>
          <a:xfrm>
            <a:off x="1346384" y="4547139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93AED0-B2A7-4033-BCF9-05EA02356751}"/>
              </a:ext>
            </a:extLst>
          </p:cNvPr>
          <p:cNvSpPr txBox="1"/>
          <p:nvPr/>
        </p:nvSpPr>
        <p:spPr>
          <a:xfrm>
            <a:off x="313208" y="5862558"/>
            <a:ext cx="3176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800" dirty="0"/>
              <a:t>Foundation of the research; 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Integer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nec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mauris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sit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augue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dapibus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sollicitudin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. Nunc dui lorem,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luctus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nisl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id,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hendrerit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fermentum libero.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Phasellus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libero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risus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aliquet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scelerisque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eget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tincidunt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 a </a:t>
            </a:r>
            <a:r>
              <a:rPr lang="en-GB" sz="800" b="0" i="0" dirty="0" err="1">
                <a:solidFill>
                  <a:srgbClr val="000000"/>
                </a:solidFill>
                <a:effectLst/>
                <a:latin typeface="Open Sans"/>
              </a:rPr>
              <a:t>augue</a:t>
            </a:r>
            <a:r>
              <a:rPr lang="en-GB" sz="8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  <a:r>
              <a:rPr lang="en-AU" sz="800" dirty="0"/>
              <a:t>of every single month from the years 1920 to 1937 (17 years), with the 12</a:t>
            </a:r>
            <a:r>
              <a:rPr lang="en-AU" sz="800" baseline="30000" dirty="0"/>
              <a:t>th</a:t>
            </a:r>
            <a:r>
              <a:rPr lang="en-AU" sz="800" dirty="0"/>
              <a:t> month of 1919 </a:t>
            </a:r>
            <a:endParaRPr lang="en-GB" sz="800" dirty="0"/>
          </a:p>
          <a:p>
            <a:r>
              <a:rPr lang="en-AU" sz="800" dirty="0"/>
              <a:t>for comparison.</a:t>
            </a:r>
            <a:endParaRPr lang="en-GB" sz="800" dirty="0"/>
          </a:p>
          <a:p>
            <a:endParaRPr lang="en-GB" sz="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F48B1FB-E6DC-4315-809C-EA0725E8DD21}"/>
              </a:ext>
            </a:extLst>
          </p:cNvPr>
          <p:cNvSpPr/>
          <p:nvPr/>
        </p:nvSpPr>
        <p:spPr>
          <a:xfrm>
            <a:off x="2613025" y="673217"/>
            <a:ext cx="679573" cy="542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526FE03-0A92-4D17-B416-6B18D41BCE34}"/>
              </a:ext>
            </a:extLst>
          </p:cNvPr>
          <p:cNvSpPr/>
          <p:nvPr/>
        </p:nvSpPr>
        <p:spPr>
          <a:xfrm rot="5400000">
            <a:off x="2756946" y="771626"/>
            <a:ext cx="419861" cy="39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18A6847-86AB-495B-A845-D85F1C8C803E}"/>
              </a:ext>
            </a:extLst>
          </p:cNvPr>
          <p:cNvSpPr/>
          <p:nvPr/>
        </p:nvSpPr>
        <p:spPr>
          <a:xfrm>
            <a:off x="2625309" y="2861051"/>
            <a:ext cx="679573" cy="542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FAC3E1A-F9DB-46C0-B691-3096BA5075DB}"/>
              </a:ext>
            </a:extLst>
          </p:cNvPr>
          <p:cNvSpPr/>
          <p:nvPr/>
        </p:nvSpPr>
        <p:spPr>
          <a:xfrm rot="5400000">
            <a:off x="2769230" y="2959460"/>
            <a:ext cx="419861" cy="39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1225AC-681C-47EF-B2BC-CA976B4106A1}"/>
              </a:ext>
            </a:extLst>
          </p:cNvPr>
          <p:cNvSpPr/>
          <p:nvPr/>
        </p:nvSpPr>
        <p:spPr>
          <a:xfrm>
            <a:off x="2625308" y="5065992"/>
            <a:ext cx="679573" cy="542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96C5E19-D953-4129-AB1F-0D1C536E63F8}"/>
              </a:ext>
            </a:extLst>
          </p:cNvPr>
          <p:cNvSpPr/>
          <p:nvPr/>
        </p:nvSpPr>
        <p:spPr>
          <a:xfrm rot="5400000">
            <a:off x="2769229" y="5164401"/>
            <a:ext cx="419861" cy="39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27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c8b5818b-2776-43d8-88e5-acb5043ee4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AB285C0E26C4181368A034809A66F" ma:contentTypeVersion="12" ma:contentTypeDescription="Create a new document." ma:contentTypeScope="" ma:versionID="c5782419c2d4d0e12a32299e72c07a51">
  <xsd:schema xmlns:xsd="http://www.w3.org/2001/XMLSchema" xmlns:xs="http://www.w3.org/2001/XMLSchema" xmlns:p="http://schemas.microsoft.com/office/2006/metadata/properties" xmlns:ns3="bd4a86c8-1e5a-428b-b071-dc1aadf50c18" xmlns:ns4="f794f352-29d7-4411-aaaa-e9ebf7d43b30" targetNamespace="http://schemas.microsoft.com/office/2006/metadata/properties" ma:root="true" ma:fieldsID="28fa2f95e80d79ad3bf500e790f6d3ae" ns3:_="" ns4:_="">
    <xsd:import namespace="bd4a86c8-1e5a-428b-b071-dc1aadf50c18"/>
    <xsd:import namespace="f794f352-29d7-4411-aaaa-e9ebf7d43b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a86c8-1e5a-428b-b071-dc1aadf50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4f352-29d7-4411-aaaa-e9ebf7d43b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C5FE4F-01CF-48EE-ABC4-7A329F9846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4a86c8-1e5a-428b-b071-dc1aadf50c18"/>
    <ds:schemaRef ds:uri="f794f352-29d7-4411-aaaa-e9ebf7d43b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DED2A4-B5C5-4946-8F1A-6AEBE1804F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DC2950-D7E8-4A95-9593-CE4215526D0A}">
  <ds:schemaRefs>
    <ds:schemaRef ds:uri="f794f352-29d7-4411-aaaa-e9ebf7d43b30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d4a86c8-1e5a-428b-b071-dc1aadf50c1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1426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Rough Outline of Front-End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Phillips, Laura</dc:creator>
  <cp:lastModifiedBy>Phillips, Laura</cp:lastModifiedBy>
  <cp:revision>10</cp:revision>
  <dcterms:created xsi:type="dcterms:W3CDTF">2022-02-15T13:01:14Z</dcterms:created>
  <dcterms:modified xsi:type="dcterms:W3CDTF">2022-02-15T14:28:57Z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0x0101004C7AB285C0E26C4181368A034809A66F</vt:lpwstr>
  </property>
</Properties>
</file>