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1" r:id="rId6"/>
    <p:sldId id="264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1C69-9F83-1BCA-2B8E-E1113E6E4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FB33-7792-3C34-D9F0-717028B2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3EFF-662E-4924-BEA9-BDAC1A07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6462-BD02-ED93-5C24-B3772C9D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9F81-0CE9-3CD9-257A-2722725D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0001-3D62-7B38-78A4-F79A0634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09717-6CB3-0C52-7AEE-ED4F56712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08466-F471-5052-F4E5-82FE0D36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1E5B-0DD7-0F9E-36C0-F75C3838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9B3F-EC78-6A84-75B5-A8BF645A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40983-EEDB-FE57-A181-F79FE16D7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AA2C8-2450-EB74-384C-B2E07839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26AA-FCBB-A760-0154-BD5FD0A0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6E05-40AF-604B-949C-84429FCE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FE8F-6A48-C70E-C970-55EFFD72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2572-997A-0124-9CFB-C358ACD2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E14-3EB0-72AF-C119-D61E974B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9E0F-95F2-56BA-70EE-ACACE4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7121-AB11-C9F9-FDA4-140F023D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75C2-3A40-99D8-059F-D8A0FC48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57D0-F61A-AF73-AF20-B7F41EFA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07675-FA6E-D7D3-82A6-1A82E542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0E79-4187-C734-F5EF-3E359BA5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B199-06C8-6371-54DB-43B81D7F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6325-7F3F-624E-4D09-A0B45EB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4A9-7616-2B9D-B304-067372DD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7D2A-8DA1-E79C-D5A9-161004DC1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69A9A-B78E-CCDB-35B2-55CCFC15C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9A2C8-4970-5681-0A5C-EF7F4668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49E4-8A09-1C30-9E98-25BD4DD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12C3-6CE9-F8F3-5FE4-A0055867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B542-9401-D0E9-FE0D-E0828E41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E26AB-0B45-A767-B70D-CF267FD9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FA8BC-2EDA-3D02-C523-D7F7B0E5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5AFB7-F5BF-1D26-9C01-B1904C8BD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7D812-510D-AFAD-837B-BD7498808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D271B-D50B-FBE9-9CC9-9FFB5416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08C4D-A529-16E3-7290-9DB306CD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AC3A1-F8EA-248A-0336-1BDC83F3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0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EAFD-1B62-19ED-70F3-61B8CF2B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7E84C-2AF1-40B8-BCE9-9069900D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7E229-B537-C909-3094-359C1F46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AAC2D-56B4-8939-CABD-E247007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3F0B5-EA85-C172-EC52-1460123B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3B250-10F8-05E4-B38E-877D8879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DA800-41E2-EC68-088C-6A9F25DB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328A-BCA3-B661-3DC3-EC8FB2FB0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AD32-E9FF-9231-7986-5591D6E7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7E93D-8E4A-9DAC-8FF5-1B60F59BA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2EDD-5359-864B-30BA-D83F80C0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5D690-7BF7-E72E-2146-88EAEC94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B4147-F9D2-FCDC-EB69-3AF1FF16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8677-1894-6D8B-1426-243EB38A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625B2-1B14-7F34-551A-CD022C0BA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B48AA-1B29-6AA1-B32A-BAE7202BE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4AD5-E337-A0F6-0D8C-EE6F5CA7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1C07-7961-D2AF-7177-614F4B0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17BAF-44A6-A025-8E84-8D9A4A55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3B00F-D6F0-9FA5-3F58-DA0FAEC4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7662-2488-2D0C-33D7-159CAE8B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8E6BE-D708-304B-EF52-9A85B2C35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AED6E-2503-45ED-9948-8B0805253D9C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F1C5-0294-4459-3302-3A66849C9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1C86-7933-3C22-C13B-CE7A372A2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AAFE2-8702-476F-B754-F0173F98C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ubhambathwal/flight-price-prediction/dat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9A66F-F03A-7C15-DEFC-26D289050163}"/>
              </a:ext>
            </a:extLst>
          </p:cNvPr>
          <p:cNvSpPr txBox="1"/>
          <p:nvPr/>
        </p:nvSpPr>
        <p:spPr>
          <a:xfrm>
            <a:off x="2531891" y="1962646"/>
            <a:ext cx="712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D214 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C5462-EBF1-B0E5-4621-2ABA982F3A52}"/>
              </a:ext>
            </a:extLst>
          </p:cNvPr>
          <p:cNvSpPr txBox="1"/>
          <p:nvPr/>
        </p:nvSpPr>
        <p:spPr>
          <a:xfrm>
            <a:off x="4068232" y="3554344"/>
            <a:ext cx="405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By Luke Dorsett</a:t>
            </a:r>
          </a:p>
        </p:txBody>
      </p:sp>
    </p:spTree>
    <p:extLst>
      <p:ext uri="{BB962C8B-B14F-4D97-AF65-F5344CB8AC3E}">
        <p14:creationId xmlns:p14="http://schemas.microsoft.com/office/powerpoint/2010/main" val="10607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B1442-2CFC-3D2A-2A7B-C9D97ED2505A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Me!</a:t>
            </a:r>
          </a:p>
        </p:txBody>
      </p:sp>
      <p:pic>
        <p:nvPicPr>
          <p:cNvPr id="1026" name="Picture 2" descr="Your profile picture">
            <a:extLst>
              <a:ext uri="{FF2B5EF4-FFF2-40B4-BE49-F238E27FC236}">
                <a16:creationId xmlns:a16="http://schemas.microsoft.com/office/drawing/2014/main" id="{F76BA705-4871-ECD7-1A3B-ABBB3D133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972" y="17145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EEBA2-92A5-1A7A-A239-BA601A80ABEB}"/>
              </a:ext>
            </a:extLst>
          </p:cNvPr>
          <p:cNvSpPr txBox="1"/>
          <p:nvPr/>
        </p:nvSpPr>
        <p:spPr>
          <a:xfrm>
            <a:off x="4828972" y="1714500"/>
            <a:ext cx="6951224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B.S. in Geographic Information Systems (GIS) from the University of Washington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Pursuing a M.S. in Data Analytics from Washington Governors University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Passionate about learning new applications for data science/analytics</a:t>
            </a:r>
          </a:p>
        </p:txBody>
      </p:sp>
    </p:spTree>
    <p:extLst>
      <p:ext uri="{BB962C8B-B14F-4D97-AF65-F5344CB8AC3E}">
        <p14:creationId xmlns:p14="http://schemas.microsoft.com/office/powerpoint/2010/main" val="1336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F55FFF-72EA-34E4-8D8D-7EB28180058F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Problem Statement and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B6AA-6C1F-C799-64E0-CE1444C7EF81}"/>
              </a:ext>
            </a:extLst>
          </p:cNvPr>
          <p:cNvSpPr txBox="1"/>
          <p:nvPr/>
        </p:nvSpPr>
        <p:spPr>
          <a:xfrm>
            <a:off x="1718733" y="1126068"/>
            <a:ext cx="8754532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Dataset for this study: 300,152 observed flight prices in India on EaseMyTrip.com. Observed from February-March 2022 (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Problem statement: Can a Random Forest Regressor (RFR) model be made on the research dataset?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Null hypothesis: A RFR model cannot be made from the research dataset</a:t>
            </a:r>
          </a:p>
          <a:p>
            <a:pPr>
              <a:lnSpc>
                <a:spcPct val="200000"/>
              </a:lnSpc>
            </a:pPr>
            <a:r>
              <a:rPr lang="en-US" dirty="0"/>
              <a:t>Alternate hypothesis: A RFR model can be made on the research dataset at &lt;15% MAPE</a:t>
            </a:r>
          </a:p>
        </p:txBody>
      </p:sp>
    </p:spTree>
    <p:extLst>
      <p:ext uri="{BB962C8B-B14F-4D97-AF65-F5344CB8AC3E}">
        <p14:creationId xmlns:p14="http://schemas.microsoft.com/office/powerpoint/2010/main" val="403649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1BB530-6E6C-9946-5252-5F14302EDE80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Analysis Process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794D8-B016-CD9B-39C3-538CAC81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90281"/>
              </p:ext>
            </p:extLst>
          </p:nvPr>
        </p:nvGraphicFramePr>
        <p:xfrm>
          <a:off x="2032000" y="719666"/>
          <a:ext cx="8127999" cy="216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29149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5627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458013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r>
                        <a:rPr lang="en-US" dirty="0"/>
                        <a:t>Step 1: Clean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2: Explore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3: Analyze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67955"/>
                  </a:ext>
                </a:extLst>
              </a:tr>
              <a:tr h="535093">
                <a:tc>
                  <a:txBody>
                    <a:bodyPr/>
                    <a:lstStyle/>
                    <a:p>
                      <a:r>
                        <a:rPr lang="en-US" dirty="0"/>
                        <a:t>Check for missing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normality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model for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6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Convert categorical variables to 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hyperparameter tuning to find best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8284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E15D5BD-C67B-7BB3-C4C6-0273EC9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2942165"/>
            <a:ext cx="4728520" cy="2990310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B0AEF5-0014-817D-BC0D-7FA27B08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519" y="4979249"/>
            <a:ext cx="5514896" cy="17579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1DAE4C-F9F0-225D-5941-9D4BD9BD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519" y="2918611"/>
            <a:ext cx="3549808" cy="19608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B78B3F-9E27-38C6-3E68-76F487A9D915}"/>
              </a:ext>
            </a:extLst>
          </p:cNvPr>
          <p:cNvSpPr txBox="1"/>
          <p:nvPr/>
        </p:nvSpPr>
        <p:spPr>
          <a:xfrm>
            <a:off x="8593667" y="3714387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29DF1-26E0-FA4B-42BC-ECF7538AADDF}"/>
              </a:ext>
            </a:extLst>
          </p:cNvPr>
          <p:cNvSpPr txBox="1"/>
          <p:nvPr/>
        </p:nvSpPr>
        <p:spPr>
          <a:xfrm>
            <a:off x="2084052" y="5990893"/>
            <a:ext cx="187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82F30-B590-BF1F-9628-B6E9EEACF452}"/>
              </a:ext>
            </a:extLst>
          </p:cNvPr>
          <p:cNvSpPr txBox="1"/>
          <p:nvPr/>
        </p:nvSpPr>
        <p:spPr>
          <a:xfrm>
            <a:off x="10545234" y="5747809"/>
            <a:ext cx="102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31412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6F78A-20BA-CFD7-6451-5BC92C94D488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0370A-965C-0B50-DB0C-01536F008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427871"/>
              </p:ext>
            </p:extLst>
          </p:nvPr>
        </p:nvGraphicFramePr>
        <p:xfrm>
          <a:off x="1845703" y="849914"/>
          <a:ext cx="8500591" cy="3247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598">
                  <a:extLst>
                    <a:ext uri="{9D8B030D-6E8A-4147-A177-3AD203B41FA5}">
                      <a16:colId xmlns:a16="http://schemas.microsoft.com/office/drawing/2014/main" val="2384607270"/>
                    </a:ext>
                  </a:extLst>
                </a:gridCol>
                <a:gridCol w="1784623">
                  <a:extLst>
                    <a:ext uri="{9D8B030D-6E8A-4147-A177-3AD203B41FA5}">
                      <a16:colId xmlns:a16="http://schemas.microsoft.com/office/drawing/2014/main" val="4048975383"/>
                    </a:ext>
                  </a:extLst>
                </a:gridCol>
                <a:gridCol w="1532220">
                  <a:extLst>
                    <a:ext uri="{9D8B030D-6E8A-4147-A177-3AD203B41FA5}">
                      <a16:colId xmlns:a16="http://schemas.microsoft.com/office/drawing/2014/main" val="1161144764"/>
                    </a:ext>
                  </a:extLst>
                </a:gridCol>
                <a:gridCol w="2100408">
                  <a:extLst>
                    <a:ext uri="{9D8B030D-6E8A-4147-A177-3AD203B41FA5}">
                      <a16:colId xmlns:a16="http://schemas.microsoft.com/office/drawing/2014/main" val="4007282710"/>
                    </a:ext>
                  </a:extLst>
                </a:gridCol>
                <a:gridCol w="1487742">
                  <a:extLst>
                    <a:ext uri="{9D8B030D-6E8A-4147-A177-3AD203B41FA5}">
                      <a16:colId xmlns:a16="http://schemas.microsoft.com/office/drawing/2014/main" val="3075495934"/>
                    </a:ext>
                  </a:extLst>
                </a:gridCol>
              </a:tblGrid>
              <a:tr h="945767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Model No.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N_estimators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(purple)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Max_depth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(green)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Max_leaf_nodes</a:t>
                      </a:r>
                      <a:endParaRPr lang="en-US" sz="2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(orange)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MAPE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202712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30.9%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945771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20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24.56%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71732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34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18.24%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617319"/>
                  </a:ext>
                </a:extLst>
              </a:tr>
              <a:tr h="43872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0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000" kern="10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12.72%</a:t>
                      </a:r>
                      <a:endParaRPr lang="en-US" sz="2000" kern="1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814446"/>
                  </a:ext>
                </a:extLst>
              </a:tr>
            </a:tbl>
          </a:graphicData>
        </a:graphic>
      </p:graphicFrame>
      <p:pic>
        <p:nvPicPr>
          <p:cNvPr id="5" name="Picture 2" descr="A Quick and Dirty Guide to Random Forest Regression | by Ashwin Raj | Towards Data Science">
            <a:extLst>
              <a:ext uri="{FF2B5EF4-FFF2-40B4-BE49-F238E27FC236}">
                <a16:creationId xmlns:a16="http://schemas.microsoft.com/office/drawing/2014/main" id="{328E3E7F-5B25-68B0-1DD2-8DA69F27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59" y="4265836"/>
            <a:ext cx="56102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418744-F7F9-0167-BAB4-88C6B9393C13}"/>
              </a:ext>
            </a:extLst>
          </p:cNvPr>
          <p:cNvCxnSpPr/>
          <p:nvPr/>
        </p:nvCxnSpPr>
        <p:spPr>
          <a:xfrm>
            <a:off x="565645" y="5282840"/>
            <a:ext cx="0" cy="72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9AC6DE-8469-B717-8B02-F7FF189C482F}"/>
              </a:ext>
            </a:extLst>
          </p:cNvPr>
          <p:cNvCxnSpPr/>
          <p:nvPr/>
        </p:nvCxnSpPr>
        <p:spPr>
          <a:xfrm>
            <a:off x="638963" y="6291634"/>
            <a:ext cx="15155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194E63-307F-3809-93C4-9F7ED5B6FD60}"/>
              </a:ext>
            </a:extLst>
          </p:cNvPr>
          <p:cNvCxnSpPr/>
          <p:nvPr/>
        </p:nvCxnSpPr>
        <p:spPr>
          <a:xfrm>
            <a:off x="485571" y="6482945"/>
            <a:ext cx="5257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928A69-27E5-E35A-6761-87052A16C9D2}"/>
              </a:ext>
            </a:extLst>
          </p:cNvPr>
          <p:cNvSpPr txBox="1"/>
          <p:nvPr/>
        </p:nvSpPr>
        <p:spPr>
          <a:xfrm>
            <a:off x="6757480" y="4988330"/>
            <a:ext cx="46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MAPE &lt;15%: Null hypothesis is rejected</a:t>
            </a:r>
          </a:p>
        </p:txBody>
      </p:sp>
    </p:spTree>
    <p:extLst>
      <p:ext uri="{BB962C8B-B14F-4D97-AF65-F5344CB8AC3E}">
        <p14:creationId xmlns:p14="http://schemas.microsoft.com/office/powerpoint/2010/main" val="201369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506AA-1710-30B9-6F6A-511D61D8593A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Findings (cont.)</a:t>
            </a:r>
            <a:endParaRPr lang="en-US" dirty="0"/>
          </a:p>
        </p:txBody>
      </p:sp>
      <p:pic>
        <p:nvPicPr>
          <p:cNvPr id="3" name="Picture 2" descr="A graph with a bar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D9102677-E9C5-118D-FE6C-74A60752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5" y="1478604"/>
            <a:ext cx="7134224" cy="422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3646000-F429-D815-FB91-390741A2D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432" y="1514531"/>
            <a:ext cx="4532044" cy="41492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4F326-A102-DA56-8D17-0FA9FA68ECE1}"/>
              </a:ext>
            </a:extLst>
          </p:cNvPr>
          <p:cNvSpPr txBox="1"/>
          <p:nvPr/>
        </p:nvSpPr>
        <p:spPr>
          <a:xfrm>
            <a:off x="1046804" y="1049936"/>
            <a:ext cx="526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Most Important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61FDD-D449-F11D-5498-9F9877854CC0}"/>
              </a:ext>
            </a:extLst>
          </p:cNvPr>
          <p:cNvSpPr txBox="1"/>
          <p:nvPr/>
        </p:nvSpPr>
        <p:spPr>
          <a:xfrm>
            <a:off x="7855787" y="1049936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of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10855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B4526-B391-19F5-B540-9CD6A4884842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Limitations of Tools and Techniques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8E55D-0D1C-6465-3BE4-B34B03227499}"/>
              </a:ext>
            </a:extLst>
          </p:cNvPr>
          <p:cNvSpPr txBox="1"/>
          <p:nvPr/>
        </p:nvSpPr>
        <p:spPr>
          <a:xfrm>
            <a:off x="2294467" y="1322241"/>
            <a:ext cx="7603066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limitations: hardware and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Machine used for the study did not have optimal CPU for the task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More CPU cores = faster training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is the slowest data science language (R and SAS are faster)</a:t>
            </a:r>
          </a:p>
        </p:txBody>
      </p:sp>
      <p:pic>
        <p:nvPicPr>
          <p:cNvPr id="3074" name="Picture 2" descr="A Quick and Dirty Guide to Random Forest Regression | by Ashwin Raj | Towards Data Science">
            <a:extLst>
              <a:ext uri="{FF2B5EF4-FFF2-40B4-BE49-F238E27FC236}">
                <a16:creationId xmlns:a16="http://schemas.microsoft.com/office/drawing/2014/main" id="{C6801AAA-5047-13D5-7BF9-94C1C5C53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72" y="3612065"/>
            <a:ext cx="56102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142A55-A65B-004F-4611-CB29F3730CA6}"/>
              </a:ext>
            </a:extLst>
          </p:cNvPr>
          <p:cNvSpPr txBox="1"/>
          <p:nvPr/>
        </p:nvSpPr>
        <p:spPr>
          <a:xfrm>
            <a:off x="4470399" y="6135359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18542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5B3C8-3789-4D65-5392-2BAB3CF12466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Proposed 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A8279-A90A-B54C-C3E7-A0E2DC7F84DB}"/>
              </a:ext>
            </a:extLst>
          </p:cNvPr>
          <p:cNvSpPr txBox="1"/>
          <p:nvPr/>
        </p:nvSpPr>
        <p:spPr>
          <a:xfrm>
            <a:off x="1835148" y="2312123"/>
            <a:ext cx="8521701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Refine the model from this study – with more time, the MAPE value can likely get much lower than from this study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more advanced hardware for faster training – multiple machines with better CPUs can train several models at once at faster rates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data from around the year for better generalization – events such as holidays not represented, so model likely will not work </a:t>
            </a:r>
            <a:r>
              <a:rPr lang="en-US"/>
              <a:t>for these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990EB-7BE9-17C8-1FA2-AF1C682B2861}"/>
              </a:ext>
            </a:extLst>
          </p:cNvPr>
          <p:cNvSpPr txBox="1"/>
          <p:nvPr/>
        </p:nvSpPr>
        <p:spPr>
          <a:xfrm>
            <a:off x="3114472" y="411444"/>
            <a:ext cx="596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Benefits of this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3CB14-D1D6-1943-EC90-3084A8F93E68}"/>
              </a:ext>
            </a:extLst>
          </p:cNvPr>
          <p:cNvSpPr txBox="1"/>
          <p:nvPr/>
        </p:nvSpPr>
        <p:spPr>
          <a:xfrm>
            <a:off x="1551830" y="1758125"/>
            <a:ext cx="9088338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understanding of the nuances of airline pricing – insight into how airline companies price different types of flights (What </a:t>
            </a:r>
            <a:r>
              <a:rPr lang="en-US" i="1" dirty="0"/>
              <a:t>actually</a:t>
            </a:r>
            <a:r>
              <a:rPr lang="en-US" dirty="0"/>
              <a:t> increases flight price?)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for planning for companies and the average person – companies can plan better when many tickets must be purchased, individuals can plan travel with less uncertainty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Competitive insight into airlines – airline companies can evaluate how competitors price their tickets for different flight types</a:t>
            </a:r>
          </a:p>
        </p:txBody>
      </p:sp>
    </p:spTree>
    <p:extLst>
      <p:ext uri="{BB962C8B-B14F-4D97-AF65-F5344CB8AC3E}">
        <p14:creationId xmlns:p14="http://schemas.microsoft.com/office/powerpoint/2010/main" val="5880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ldorsett</dc:creator>
  <cp:lastModifiedBy>ldorsett</cp:lastModifiedBy>
  <cp:revision>1</cp:revision>
  <dcterms:created xsi:type="dcterms:W3CDTF">2024-04-03T07:43:10Z</dcterms:created>
  <dcterms:modified xsi:type="dcterms:W3CDTF">2024-04-03T09:14:23Z</dcterms:modified>
</cp:coreProperties>
</file>