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61e28104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61e28104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61e28104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61e28104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61e28104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61e28104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61e28104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61e2810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61e28104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61e28104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61e28104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61e28104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61e28104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61e28104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61e28104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61e28104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61e28104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61e28104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612034a2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612034a2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612034a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612034a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612034a2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612034a2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612034a2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612034a2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61e28104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161e28104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61e28104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61e28104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61e28104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61e28104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161e28104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161e28104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61e2810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161e2810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612034a2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612034a2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12034a2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12034a2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612034a2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612034a2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612034a2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612034a2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612034a2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612034a2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61e281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61e281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61e2810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61e2810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2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Relationship Id="rId6" Type="http://schemas.openxmlformats.org/officeDocument/2006/relationships/image" Target="../media/image50.png"/><Relationship Id="rId7" Type="http://schemas.openxmlformats.org/officeDocument/2006/relationships/image" Target="../media/image33.png"/><Relationship Id="rId8" Type="http://schemas.openxmlformats.org/officeDocument/2006/relationships/image" Target="../media/image5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Relationship Id="rId5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26.png"/><Relationship Id="rId5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29.png"/><Relationship Id="rId5" Type="http://schemas.openxmlformats.org/officeDocument/2006/relationships/image" Target="../media/image4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4.png"/><Relationship Id="rId4" Type="http://schemas.openxmlformats.org/officeDocument/2006/relationships/image" Target="../media/image46.png"/><Relationship Id="rId5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3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Time Series Analysis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Primosch, Luke Fairbanks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Mutual Info code results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91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Code to plot AMI vs tau time delay parameter</a:t>
            </a:r>
            <a:endParaRPr/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50" y="1772575"/>
            <a:ext cx="4567425" cy="15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725" y="1664300"/>
            <a:ext cx="4391375" cy="33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Nearest Neighbors</a:t>
            </a:r>
            <a:r>
              <a:rPr lang="en"/>
              <a:t> code results</a:t>
            </a:r>
            <a:endParaRPr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0" y="1152472"/>
            <a:ext cx="4635100" cy="17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954" y="1579471"/>
            <a:ext cx="4585450" cy="35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map: testbed for chaos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1152475"/>
            <a:ext cx="318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parameter r is varied from 2 -&gt; 4, behavior exhibits more chaos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025" y="1875775"/>
            <a:ext cx="1842750" cy="4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6"/>
          <p:cNvPicPr preferRelativeResize="0"/>
          <p:nvPr/>
        </p:nvPicPr>
        <p:blipFill rotWithShape="1">
          <a:blip r:embed="rId4">
            <a:alphaModFix/>
          </a:blip>
          <a:srcRect b="0" l="0" r="0" t="32074"/>
          <a:stretch/>
        </p:blipFill>
        <p:spPr>
          <a:xfrm>
            <a:off x="6236200" y="0"/>
            <a:ext cx="2907800" cy="1937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6"/>
          <p:cNvPicPr preferRelativeResize="0"/>
          <p:nvPr/>
        </p:nvPicPr>
        <p:blipFill rotWithShape="1">
          <a:blip r:embed="rId5">
            <a:alphaModFix/>
          </a:blip>
          <a:srcRect b="0" l="0" r="0" t="33435"/>
          <a:stretch/>
        </p:blipFill>
        <p:spPr>
          <a:xfrm>
            <a:off x="915800" y="2980899"/>
            <a:ext cx="2907800" cy="19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6"/>
          <p:cNvPicPr preferRelativeResize="0"/>
          <p:nvPr/>
        </p:nvPicPr>
        <p:blipFill rotWithShape="1">
          <a:blip r:embed="rId6">
            <a:alphaModFix/>
          </a:blip>
          <a:srcRect b="0" l="0" r="0" t="33435"/>
          <a:stretch/>
        </p:blipFill>
        <p:spPr>
          <a:xfrm>
            <a:off x="5734050" y="2848546"/>
            <a:ext cx="3409950" cy="23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6"/>
          <p:cNvSpPr txBox="1"/>
          <p:nvPr/>
        </p:nvSpPr>
        <p:spPr>
          <a:xfrm>
            <a:off x="5002850" y="1186175"/>
            <a:ext cx="15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 = 2.2, fixed point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5147575" y="2429025"/>
            <a:ext cx="15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 = 4, chaotic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2998800" y="2571750"/>
            <a:ext cx="15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 = 3, limit cycle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(Rosenstein) maximal lyapunov exponent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 the largest lyapunov exponent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Positive value indicates chaos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 rotWithShape="1">
          <a:blip r:embed="rId3">
            <a:alphaModFix/>
          </a:blip>
          <a:srcRect b="0" l="0" r="0" t="10682"/>
          <a:stretch/>
        </p:blipFill>
        <p:spPr>
          <a:xfrm>
            <a:off x="5663100" y="2805575"/>
            <a:ext cx="3524250" cy="22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25" y="2764475"/>
            <a:ext cx="2769850" cy="20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(Eckman) lyapunov spectrum: maximum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of the largest lyapunov exponent, by taking maximum of lyapunov spectrum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Positive value =&gt; chaos</a:t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 rotWithShape="1">
          <a:blip r:embed="rId3">
            <a:alphaModFix/>
          </a:blip>
          <a:srcRect b="0" l="0" r="0" t="10785"/>
          <a:stretch/>
        </p:blipFill>
        <p:spPr>
          <a:xfrm>
            <a:off x="4313050" y="2073025"/>
            <a:ext cx="4393925" cy="28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entropy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494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natural logarithm of the conditional probability that two sequences (similar for emb_dim points) remain similar at the next point, excluding self-matches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</a:t>
            </a:r>
            <a:r>
              <a:rPr lang="en"/>
              <a:t> lower value for the sample entropy therefore corresponds to a higher probability indicating more self-similarity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 rotWithShape="1">
          <a:blip r:embed="rId3">
            <a:alphaModFix/>
          </a:blip>
          <a:srcRect b="0" l="0" r="2037" t="10936"/>
          <a:stretch/>
        </p:blipFill>
        <p:spPr>
          <a:xfrm>
            <a:off x="5133475" y="2366050"/>
            <a:ext cx="4010525" cy="27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75" y="3706063"/>
            <a:ext cx="443865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Hurst exponent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257725" y="1167900"/>
            <a:ext cx="412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estimated Hurst exponent K using a rescaled range approach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(if K = 0.5 there are no long-range correlations in the data,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K &lt; 0.5 there are negative long-range correlat</a:t>
            </a:r>
            <a:r>
              <a:rPr lang="en"/>
              <a:t>ions,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K &gt; 0.5 there are positive long-range correlations)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Long-range correlation: statistical dependence between distant subsequences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 rotWithShape="1">
          <a:blip r:embed="rId3">
            <a:alphaModFix/>
          </a:blip>
          <a:srcRect b="0" l="0" r="6208" t="10506"/>
          <a:stretch/>
        </p:blipFill>
        <p:spPr>
          <a:xfrm>
            <a:off x="4572000" y="1999358"/>
            <a:ext cx="4510175" cy="301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Dimension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dimension as slope of the line fitted to log(r) vs log(C(r))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characteristic measure that can be used to describe the geometry of chaotic attractors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defined using the correlation sum C(r) which is the fraction of pairs of points X_i in the phase space whose distance is smaller than 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relation between C(r) and r can be described by the power law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C(r) ~ r^D</a:t>
            </a:r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 rotWithShape="1">
          <a:blip r:embed="rId3">
            <a:alphaModFix/>
          </a:blip>
          <a:srcRect b="0" l="0" r="12426" t="10490"/>
          <a:stretch/>
        </p:blipFill>
        <p:spPr>
          <a:xfrm>
            <a:off x="4671275" y="1999675"/>
            <a:ext cx="4372375" cy="30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Detrended Fluctuation Analysis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42550" y="1167900"/>
            <a:ext cx="353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estimate alpha for the Hurst parameter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Measure of long term statistical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 rotWithShape="1">
          <a:blip r:embed="rId3">
            <a:alphaModFix/>
          </a:blip>
          <a:srcRect b="0" l="0" r="13134" t="11079"/>
          <a:stretch/>
        </p:blipFill>
        <p:spPr>
          <a:xfrm>
            <a:off x="4848625" y="0"/>
            <a:ext cx="4295375" cy="298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9625" y="3569024"/>
            <a:ext cx="6304374" cy="15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57600"/>
            <a:ext cx="23431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2" y="2777725"/>
            <a:ext cx="16287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4863" y="2849375"/>
            <a:ext cx="22383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5656" y="2989025"/>
            <a:ext cx="1197264" cy="4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Colpitts Oscillator </a:t>
            </a:r>
            <a:endParaRPr/>
          </a:p>
        </p:txBody>
      </p:sp>
      <p:sp>
        <p:nvSpPr>
          <p:cNvPr id="253" name="Google Shape;253;p43"/>
          <p:cNvSpPr txBox="1"/>
          <p:nvPr/>
        </p:nvSpPr>
        <p:spPr>
          <a:xfrm>
            <a:off x="223200" y="1854600"/>
            <a:ext cx="8520600" cy="3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Constant DC Power Source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Feedback loop (non-linear) of capacitors and inductors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ADADAD"/>
                </a:solidFill>
              </a:rPr>
              <a:t>=&gt; source of oscillations (radio signals, etc)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Lyapunov Exponents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0290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characterizes the rate of separation of infinitesimally close trajectories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trajectories in phase space with initial separation vector        diverge (provided that the divergence can be treated within the linearized approximation) at a rate given 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rate of separation can be different for different orientations of initial separation vector =&gt; spectrum of Lyapunov exponents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maximal Lyapunov exponent (MLE), because it determines a notion of predictability for a dynamical system. A positive MLE is usually taken as an indication that the system is chaotic</a:t>
            </a:r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925" y="2417563"/>
            <a:ext cx="14001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150" y="2678375"/>
            <a:ext cx="17335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6075" y="1996500"/>
            <a:ext cx="2762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200" y="941200"/>
            <a:ext cx="2724325" cy="22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9975" y="3111475"/>
            <a:ext cx="2769850" cy="20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/>
          <p:nvPr/>
        </p:nvSpPr>
        <p:spPr>
          <a:xfrm>
            <a:off x="6981425" y="769550"/>
            <a:ext cx="2050500" cy="3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4"/>
          <p:cNvSpPr/>
          <p:nvPr/>
        </p:nvSpPr>
        <p:spPr>
          <a:xfrm>
            <a:off x="4872713" y="1220575"/>
            <a:ext cx="2050500" cy="346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Colpitts Oscillator: circuit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267900" y="1143700"/>
            <a:ext cx="454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Credit: Daniel Creveling </a:t>
            </a:r>
            <a:endParaRPr/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400" y="1345150"/>
            <a:ext cx="1583125" cy="32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1425" y="845333"/>
            <a:ext cx="1997357" cy="31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X data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5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Colpitts Oscillator: dynamics</a:t>
            </a: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38" y="1305325"/>
            <a:ext cx="34575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275" y="2615663"/>
            <a:ext cx="333375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150" y="1152475"/>
            <a:ext cx="337185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5"/>
          <p:cNvSpPr txBox="1"/>
          <p:nvPr/>
        </p:nvSpPr>
        <p:spPr>
          <a:xfrm>
            <a:off x="181950" y="3704925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3970725" y="2257750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7311000" y="3563338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Z</a:t>
            </a:r>
            <a:r>
              <a:rPr lang="en">
                <a:solidFill>
                  <a:schemeClr val="dk1"/>
                </a:solidFill>
              </a:rPr>
              <a:t>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>
            <p:ph type="title"/>
          </p:nvPr>
        </p:nvSpPr>
        <p:spPr>
          <a:xfrm>
            <a:off x="311700" y="4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Colpitt’s Average Mutual Information</a:t>
            </a:r>
            <a:endParaRPr/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311700" y="121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6"/>
          <p:cNvPicPr preferRelativeResize="0"/>
          <p:nvPr/>
        </p:nvPicPr>
        <p:blipFill rotWithShape="1">
          <a:blip r:embed="rId3">
            <a:alphaModFix/>
          </a:blip>
          <a:srcRect b="0" l="0" r="0" t="11166"/>
          <a:stretch/>
        </p:blipFill>
        <p:spPr>
          <a:xfrm>
            <a:off x="0" y="1084975"/>
            <a:ext cx="3533775" cy="23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6"/>
          <p:cNvPicPr preferRelativeResize="0"/>
          <p:nvPr/>
        </p:nvPicPr>
        <p:blipFill rotWithShape="1">
          <a:blip r:embed="rId4">
            <a:alphaModFix/>
          </a:blip>
          <a:srcRect b="0" l="0" r="0" t="12441"/>
          <a:stretch/>
        </p:blipFill>
        <p:spPr>
          <a:xfrm>
            <a:off x="2351000" y="2786400"/>
            <a:ext cx="3495675" cy="23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6"/>
          <p:cNvPicPr preferRelativeResize="0"/>
          <p:nvPr/>
        </p:nvPicPr>
        <p:blipFill rotWithShape="1">
          <a:blip r:embed="rId5">
            <a:alphaModFix/>
          </a:blip>
          <a:srcRect b="0" l="0" r="0" t="10176"/>
          <a:stretch/>
        </p:blipFill>
        <p:spPr>
          <a:xfrm>
            <a:off x="5705475" y="939249"/>
            <a:ext cx="3438525" cy="23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6"/>
          <p:cNvSpPr txBox="1"/>
          <p:nvPr/>
        </p:nvSpPr>
        <p:spPr>
          <a:xfrm>
            <a:off x="243275" y="3403500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4031775" y="2371650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7628050" y="3304725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Z</a:t>
            </a:r>
            <a:r>
              <a:rPr lang="en">
                <a:solidFill>
                  <a:schemeClr val="dk1"/>
                </a:solidFill>
              </a:rPr>
              <a:t>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Colpitt’s False Nearest Neighbors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7"/>
          <p:cNvPicPr preferRelativeResize="0"/>
          <p:nvPr/>
        </p:nvPicPr>
        <p:blipFill rotWithShape="1">
          <a:blip r:embed="rId3">
            <a:alphaModFix/>
          </a:blip>
          <a:srcRect b="0" l="0" r="0" t="10634"/>
          <a:stretch/>
        </p:blipFill>
        <p:spPr>
          <a:xfrm>
            <a:off x="0" y="1152475"/>
            <a:ext cx="3409950" cy="23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7"/>
          <p:cNvPicPr preferRelativeResize="0"/>
          <p:nvPr/>
        </p:nvPicPr>
        <p:blipFill rotWithShape="1">
          <a:blip r:embed="rId4">
            <a:alphaModFix/>
          </a:blip>
          <a:srcRect b="0" l="0" r="0" t="12365"/>
          <a:stretch/>
        </p:blipFill>
        <p:spPr>
          <a:xfrm>
            <a:off x="2881300" y="2864773"/>
            <a:ext cx="3381375" cy="22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7"/>
          <p:cNvPicPr preferRelativeResize="0"/>
          <p:nvPr/>
        </p:nvPicPr>
        <p:blipFill rotWithShape="1">
          <a:blip r:embed="rId5">
            <a:alphaModFix/>
          </a:blip>
          <a:srcRect b="0" l="0" r="0" t="11512"/>
          <a:stretch/>
        </p:blipFill>
        <p:spPr>
          <a:xfrm>
            <a:off x="5724525" y="1017725"/>
            <a:ext cx="3419475" cy="23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7"/>
          <p:cNvSpPr txBox="1"/>
          <p:nvPr/>
        </p:nvSpPr>
        <p:spPr>
          <a:xfrm>
            <a:off x="243275" y="3403500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4031775" y="2371650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47"/>
          <p:cNvSpPr txBox="1"/>
          <p:nvPr/>
        </p:nvSpPr>
        <p:spPr>
          <a:xfrm>
            <a:off x="7628050" y="3304725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Z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Colpitt’s metric results</a:t>
            </a:r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8"/>
          <p:cNvSpPr txBox="1"/>
          <p:nvPr/>
        </p:nvSpPr>
        <p:spPr>
          <a:xfrm>
            <a:off x="6464550" y="1300550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6353800" y="2571750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6464550" y="3842950"/>
            <a:ext cx="16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Z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9" name="Google Shape;3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3188"/>
            <a:ext cx="55911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38" y="2206163"/>
            <a:ext cx="56007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950" y="3271600"/>
            <a:ext cx="57150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notes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Lyap_r: positive means chaos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Lyap_e: positive means chaos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Sample entropy: </a:t>
            </a:r>
            <a:r>
              <a:rPr lang="en"/>
              <a:t>lower value corresponds to more self-similarity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Hurst exp: </a:t>
            </a:r>
            <a:r>
              <a:rPr lang="en"/>
              <a:t>if K &lt; 0.5 there are negative long-range correlations, else positive long-range correlations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Correlation dimension: </a:t>
            </a:r>
            <a:r>
              <a:rPr lang="en"/>
              <a:t>geometry of chaotic attractors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Detrended fluctuation analysis: long term statistical dependency, stationarity loss beyond alpha = 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TISEAN software - ‘Why re-invent wheels when they’ve been optimized already &amp; we could get on with building cars’</a:t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311700" y="1713100"/>
            <a:ext cx="8520600" cy="28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functions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Autocorrelation of time series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correlation dimension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detrended fluctuation analysis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Fourier transform spectrum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information-entropy causality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Lyapunov spectrum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nonlinearity of a time series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predicts the future values of a time series using a fitted model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recurrence quantification analysis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….and much, much more!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Lyapunov spectrum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494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dynamical system with evolution equation              in an n–dimensional phase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spectrum of Lyapunov exponents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Lyapunov exponents describe the behavior of vectors in the tangent space of the phase space and are defined from the Jacobian matrix</a:t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503" y="887357"/>
            <a:ext cx="326850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6700" y="1540263"/>
            <a:ext cx="7905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5150" y="2371338"/>
            <a:ext cx="12001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9325" y="3851800"/>
            <a:ext cx="160948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Lyapunov spectrum</a:t>
            </a:r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Jacobian defines the evolution of the tangent vectors, given by the matrix Y via the equation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 condition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Matrix Y describes how a small change at the point x(0) propagates to final point x(t)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Limit 						defines the matrix (Lambda) whose eigenvalues correspond to the lyapunov exponents</a:t>
            </a:r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400" y="1482450"/>
            <a:ext cx="781900" cy="3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300" y="1956425"/>
            <a:ext cx="822484" cy="3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1400" y="2965825"/>
            <a:ext cx="240091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Lorenz 63 (briefly)</a:t>
            </a:r>
            <a:endParaRPr/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425" y="1402425"/>
            <a:ext cx="344805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 txBox="1"/>
          <p:nvPr/>
        </p:nvSpPr>
        <p:spPr>
          <a:xfrm>
            <a:off x="311700" y="1630275"/>
            <a:ext cx="3651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Crude model for buoyancy driven dynamics in the atmosphere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Chaos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Lorenz 63</a:t>
            </a:r>
            <a:endParaRPr/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50" y="1484850"/>
            <a:ext cx="4487599" cy="26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349" y="828438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Lorenz 63 - Lyapunov Exponent (Brute Force)</a:t>
            </a:r>
            <a:endParaRPr/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1450"/>
            <a:ext cx="545285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1"/>
          <p:cNvSpPr txBox="1"/>
          <p:nvPr/>
        </p:nvSpPr>
        <p:spPr>
          <a:xfrm>
            <a:off x="6058125" y="2153775"/>
            <a:ext cx="272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Approximate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Becomes more accurate with longer the trajectory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950" y="3515175"/>
            <a:ext cx="3845199" cy="2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Mutual Information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311700" y="1170000"/>
            <a:ext cx="338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information of two random variables is a measure of the mutual dependence between the two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"amount of information" obtained about one random variable by observing the other random variable</a:t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650" y="833725"/>
            <a:ext cx="2520350" cy="16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522" y="3393725"/>
            <a:ext cx="5185474" cy="13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2"/>
          <p:cNvSpPr txBox="1"/>
          <p:nvPr/>
        </p:nvSpPr>
        <p:spPr>
          <a:xfrm>
            <a:off x="4116250" y="1190150"/>
            <a:ext cx="220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Mutual info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(Between sets A and B)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32"/>
          <p:cNvSpPr txBox="1"/>
          <p:nvPr/>
        </p:nvSpPr>
        <p:spPr>
          <a:xfrm>
            <a:off x="4505250" y="2911000"/>
            <a:ext cx="20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Average Mutual info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Nearest Neighbors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 to determine embedding dimensionality of an attractor in phase space by measuring how many (time delay embedding) dimensions are required to sufficiently ‘unfold’ the low-dimensional measurements from attractor</a:t>
            </a:r>
            <a:endParaRPr/>
          </a:p>
        </p:txBody>
      </p:sp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725" y="2304925"/>
            <a:ext cx="6976724" cy="2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