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Raleway"/>
      <p:regular r:id="rId21"/>
      <p:bold r:id="rId22"/>
      <p:italic r:id="rId23"/>
      <p:boldItalic r:id="rId24"/>
    </p:embeddedFont>
    <p:embeddedFont>
      <p:font typeface="Lat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aleway-bold.fntdata"/><Relationship Id="rId21" Type="http://schemas.openxmlformats.org/officeDocument/2006/relationships/font" Target="fonts/Raleway-regular.fntdata"/><Relationship Id="rId24" Type="http://schemas.openxmlformats.org/officeDocument/2006/relationships/font" Target="fonts/Raleway-boldItalic.fntdata"/><Relationship Id="rId23" Type="http://schemas.openxmlformats.org/officeDocument/2006/relationships/font" Target="fonts/Raleway-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bold.fntdata"/><Relationship Id="rId25" Type="http://schemas.openxmlformats.org/officeDocument/2006/relationships/font" Target="fonts/Lato-regular.fntdata"/><Relationship Id="rId28" Type="http://schemas.openxmlformats.org/officeDocument/2006/relationships/font" Target="fonts/Lato-boldItalic.fntdata"/><Relationship Id="rId27"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Hello my names Luke, and welcome to my presentation about my 4th year honours project. The Virtual Turing Tumble.</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c9c944b741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c9c944b741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picture shows the puzzle list page, the list of default puzzles </a:t>
            </a:r>
            <a:r>
              <a:rPr lang="en"/>
              <a:t>available</a:t>
            </a:r>
            <a:r>
              <a:rPr lang="en"/>
              <a:t> </a:t>
            </a:r>
            <a:r>
              <a:rPr lang="en"/>
              <a:t>within</a:t>
            </a:r>
            <a:r>
              <a:rPr lang="en"/>
              <a:t> the site. User created puzzles follow the same </a:t>
            </a:r>
            <a:r>
              <a:rPr lang="en"/>
              <a:t>design</a:t>
            </a:r>
            <a:r>
              <a:rPr lang="en"/>
              <a:t> but is accessed on another page. In this list every puzzle is given an </a:t>
            </a:r>
            <a:r>
              <a:rPr lang="en"/>
              <a:t>individual</a:t>
            </a:r>
            <a:r>
              <a:rPr lang="en"/>
              <a:t> card component which details the </a:t>
            </a:r>
            <a:r>
              <a:rPr lang="en"/>
              <a:t>descriptive</a:t>
            </a:r>
            <a:r>
              <a:rPr lang="en"/>
              <a:t> features needed to pick a puzzle, including its starting setup, objective and expected output.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 difficulty filter has also been implemented to allow users to filter the list by the </a:t>
            </a:r>
            <a:r>
              <a:rPr lang="en"/>
              <a:t>difficulty</a:t>
            </a:r>
            <a:r>
              <a:rPr lang="en"/>
              <a:t> of the puzzle, adding the puzzle difficulties they wish to view in the top filter bar at the </a:t>
            </a:r>
            <a:r>
              <a:rPr lang="en"/>
              <a:t>top.</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c9c944b741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c9c944b741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When playing a puzzle, a user is presented the same board layout as found in other areas of the site.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starting setup of the puzzle is </a:t>
            </a:r>
            <a:r>
              <a:rPr lang="en"/>
              <a:t>conveyed</a:t>
            </a:r>
            <a:r>
              <a:rPr lang="en"/>
              <a:t> by the different background shade for the pieces. In this case the Bit pieces are locked, </a:t>
            </a:r>
            <a:r>
              <a:rPr lang="en"/>
              <a:t>meaning</a:t>
            </a:r>
            <a:r>
              <a:rPr lang="en"/>
              <a:t> users can’t edit these pieces, keeping with in the rules of Turing Tumble.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number of pieces </a:t>
            </a:r>
            <a:r>
              <a:rPr lang="en"/>
              <a:t>available</a:t>
            </a:r>
            <a:r>
              <a:rPr lang="en"/>
              <a:t> to a user is shown on the selection bar to the left, where depleted pieces </a:t>
            </a:r>
            <a:r>
              <a:rPr lang="en"/>
              <a:t>have</a:t>
            </a:r>
            <a:r>
              <a:rPr lang="en"/>
              <a:t> their button disabled, meaning users can only use the pieces avaliable. The objective and expected output of the puzzle are </a:t>
            </a:r>
            <a:r>
              <a:rPr lang="en"/>
              <a:t>shown</a:t>
            </a:r>
            <a:r>
              <a:rPr lang="en"/>
              <a:t> at the top of the page as well.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Users can move onto the next puzzle without a page refresh, it will also stay within the list of puzzles they had </a:t>
            </a:r>
            <a:r>
              <a:rPr lang="en"/>
              <a:t>possibly</a:t>
            </a:r>
            <a:r>
              <a:rPr lang="en"/>
              <a:t> </a:t>
            </a:r>
            <a:r>
              <a:rPr lang="en"/>
              <a:t>filtered</a:t>
            </a:r>
            <a:r>
              <a:rPr lang="en"/>
              <a:t>.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c9c944b741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c9c944b741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Users can create puzzles using using the board creation </a:t>
            </a:r>
            <a:r>
              <a:rPr lang="en"/>
              <a:t>functionality</a:t>
            </a:r>
            <a:r>
              <a:rPr lang="en"/>
              <a:t> found in other areas of the site i.e. piece placement and deletion</a:t>
            </a:r>
            <a:r>
              <a:rPr lang="en"/>
              <a:t>. A user first creates the starting setup of the puzzle, locking in the pieces that will be locked.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 user will then make the solution to their puzzle and play through it in order to get their desired required output for the puzzle. This ensures puzzles can’t be uploaded without at least one person, the creator, being able to solve it. Other attributes of the puzzle, i.e. </a:t>
            </a:r>
            <a:r>
              <a:rPr lang="en"/>
              <a:t>available</a:t>
            </a:r>
            <a:r>
              <a:rPr lang="en"/>
              <a:t> pieces are captured when a user makes the solution to the puzzle and is not left as a form input, this ensures no incorrect puzzles can be </a:t>
            </a:r>
            <a:r>
              <a:rPr lang="en"/>
              <a:t>uploaded</a:t>
            </a:r>
            <a:r>
              <a:rPr lang="en"/>
              <a: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Finally, users enter the title, description, and difficulty of their puzzle in a form before uploading it to the backend server</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c9c944b741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c9c944b741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home page was created to give users a starting point for the site, </a:t>
            </a:r>
            <a:r>
              <a:rPr lang="en" sz="1300">
                <a:solidFill>
                  <a:srgbClr val="595959"/>
                </a:solidFill>
                <a:latin typeface="Lato"/>
                <a:ea typeface="Lato"/>
                <a:cs typeface="Lato"/>
                <a:sym typeface="Lato"/>
              </a:rPr>
              <a:t>detailing the sites purpose and motivation to play Turing Tumble</a:t>
            </a:r>
            <a:endParaRPr sz="1300">
              <a:solidFill>
                <a:srgbClr val="595959"/>
              </a:solidFill>
              <a:latin typeface="Lato"/>
              <a:ea typeface="Lato"/>
              <a:cs typeface="Lato"/>
              <a:sym typeface="Lato"/>
            </a:endParaRPr>
          </a:p>
          <a:p>
            <a:pPr indent="0" lvl="0" marL="0" rtl="0" algn="l">
              <a:spcBef>
                <a:spcPts val="0"/>
              </a:spcBef>
              <a:spcAft>
                <a:spcPts val="0"/>
              </a:spcAft>
              <a:buNone/>
            </a:pPr>
            <a:r>
              <a:t/>
            </a:r>
            <a:endParaRPr sz="1300">
              <a:solidFill>
                <a:srgbClr val="595959"/>
              </a:solidFill>
              <a:latin typeface="Lato"/>
              <a:ea typeface="Lato"/>
              <a:cs typeface="Lato"/>
              <a:sym typeface="Lato"/>
            </a:endParaRPr>
          </a:p>
          <a:p>
            <a:pPr indent="0" lvl="0" marL="0" rtl="0" algn="l">
              <a:spcBef>
                <a:spcPts val="0"/>
              </a:spcBef>
              <a:spcAft>
                <a:spcPts val="0"/>
              </a:spcAft>
              <a:buNone/>
            </a:pPr>
            <a:r>
              <a:rPr lang="en" sz="1300">
                <a:solidFill>
                  <a:srgbClr val="595959"/>
                </a:solidFill>
                <a:latin typeface="Lato"/>
                <a:ea typeface="Lato"/>
                <a:cs typeface="Lato"/>
                <a:sym typeface="Lato"/>
              </a:rPr>
              <a:t>The tutorial page was also made which includes three tabs of information. The first tab details how to use the site and play Turing Tumble. The second gives a table detailing information on all the piece types, including a gif on the piece in use. The final tab gives details on how to play and create Puzzles.</a:t>
            </a:r>
            <a:endParaRPr sz="1300">
              <a:solidFill>
                <a:srgbClr val="595959"/>
              </a:solidFill>
              <a:latin typeface="Lato"/>
              <a:ea typeface="Lato"/>
              <a:cs typeface="Lato"/>
              <a:sym typeface="Lato"/>
            </a:endParaRPr>
          </a:p>
          <a:p>
            <a:pPr indent="0" lvl="0" marL="0" rtl="0" algn="l">
              <a:spcBef>
                <a:spcPts val="0"/>
              </a:spcBef>
              <a:spcAft>
                <a:spcPts val="0"/>
              </a:spcAft>
              <a:buNone/>
            </a:pPr>
            <a:r>
              <a:t/>
            </a:r>
            <a:endParaRPr sz="1300">
              <a:solidFill>
                <a:srgbClr val="595959"/>
              </a:solidFill>
              <a:latin typeface="Lato"/>
              <a:ea typeface="Lato"/>
              <a:cs typeface="Lato"/>
              <a:sym typeface="Lato"/>
            </a:endParaRPr>
          </a:p>
          <a:p>
            <a:pPr indent="0" lvl="0" marL="0" rtl="0" algn="l">
              <a:spcBef>
                <a:spcPts val="0"/>
              </a:spcBef>
              <a:spcAft>
                <a:spcPts val="0"/>
              </a:spcAft>
              <a:buNone/>
            </a:pPr>
            <a:r>
              <a:t/>
            </a:r>
            <a:endParaRPr sz="1300">
              <a:solidFill>
                <a:srgbClr val="595959"/>
              </a:solidFill>
              <a:latin typeface="Lato"/>
              <a:ea typeface="Lato"/>
              <a:cs typeface="Lato"/>
              <a:sym typeface="Lato"/>
            </a:endParaRPr>
          </a:p>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c9c944b741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c9c944b741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evaluation, users were asked to carry tasks then fill out a </a:t>
            </a:r>
            <a:r>
              <a:rPr lang="en"/>
              <a:t>evaluation</a:t>
            </a:r>
            <a:r>
              <a:rPr lang="en"/>
              <a:t> sheet, asking them to rate ease of use and give any suggestions for various parts of the program.</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Overall user feedback gave positive responses for ease of use, with suggestions given to improve any issues users found, including the suggestion of the ghost image or the ability to go back through steps when creating a puzzle.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Unit tests were made to ensure the logic of the simulator matched the logic found </a:t>
            </a:r>
            <a:r>
              <a:rPr lang="en"/>
              <a:t>within the physical game. This includes testing Gear Bits change other connected Gear Bits and that the user cant delete the starting setup of a puzzle.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Some automated User Interface tests were also created for example checking the side navigation bar can be hidden by a user button press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c9c944b741_0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c9c944b741_0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300">
                <a:solidFill>
                  <a:srgbClr val="595959"/>
                </a:solidFill>
                <a:latin typeface="Lato"/>
                <a:ea typeface="Lato"/>
                <a:cs typeface="Lato"/>
                <a:sym typeface="Lato"/>
              </a:rPr>
              <a:t>In conclusion, t</a:t>
            </a:r>
            <a:r>
              <a:rPr lang="en" sz="1300">
                <a:solidFill>
                  <a:srgbClr val="595959"/>
                </a:solidFill>
                <a:latin typeface="Lato"/>
                <a:ea typeface="Lato"/>
                <a:cs typeface="Lato"/>
                <a:sym typeface="Lato"/>
              </a:rPr>
              <a:t>his project created software capable of simulating Turing Tumble and adding features to improve the learning possible through the game. After ensuring the program met most of the existing features found within the other simulators, puzzles and puzzle creation were added. </a:t>
            </a:r>
            <a:endParaRPr sz="1300">
              <a:solidFill>
                <a:srgbClr val="595959"/>
              </a:solidFill>
              <a:latin typeface="Lato"/>
              <a:ea typeface="Lato"/>
              <a:cs typeface="Lato"/>
              <a:sym typeface="Lato"/>
            </a:endParaRPr>
          </a:p>
          <a:p>
            <a:pPr indent="0" lvl="0" marL="0" rtl="0" algn="l">
              <a:lnSpc>
                <a:spcPct val="115000"/>
              </a:lnSpc>
              <a:spcBef>
                <a:spcPts val="1200"/>
              </a:spcBef>
              <a:spcAft>
                <a:spcPts val="0"/>
              </a:spcAft>
              <a:buClr>
                <a:schemeClr val="dk1"/>
              </a:buClr>
              <a:buSzPts val="1100"/>
              <a:buFont typeface="Arial"/>
              <a:buNone/>
            </a:pPr>
            <a:r>
              <a:rPr lang="en" sz="1300">
                <a:solidFill>
                  <a:srgbClr val="595959"/>
                </a:solidFill>
                <a:latin typeface="Lato"/>
                <a:ea typeface="Lato"/>
                <a:cs typeface="Lato"/>
                <a:sym typeface="Lato"/>
              </a:rPr>
              <a:t>User evaluations found the program easy to use, while unit tests ensured the underlying logic matched that of the physical game. </a:t>
            </a:r>
            <a:endParaRPr sz="1300">
              <a:solidFill>
                <a:srgbClr val="595959"/>
              </a:solidFill>
              <a:latin typeface="Lato"/>
              <a:ea typeface="Lato"/>
              <a:cs typeface="Lato"/>
              <a:sym typeface="Lato"/>
            </a:endParaRPr>
          </a:p>
          <a:p>
            <a:pPr indent="0" lvl="0" marL="0" rtl="0" algn="l">
              <a:lnSpc>
                <a:spcPct val="115000"/>
              </a:lnSpc>
              <a:spcBef>
                <a:spcPts val="1200"/>
              </a:spcBef>
              <a:spcAft>
                <a:spcPts val="1200"/>
              </a:spcAft>
              <a:buClr>
                <a:schemeClr val="dk1"/>
              </a:buClr>
              <a:buSzPts val="1100"/>
              <a:buFont typeface="Arial"/>
              <a:buNone/>
            </a:pPr>
            <a:r>
              <a:rPr lang="en" sz="1300">
                <a:solidFill>
                  <a:srgbClr val="595959"/>
                </a:solidFill>
                <a:latin typeface="Lato"/>
                <a:ea typeface="Lato"/>
                <a:cs typeface="Lato"/>
                <a:sym typeface="Lato"/>
              </a:rPr>
              <a:t>Future work includes adding more features to match the other simulators, including full gravity simulation and custom board layouts. As well as more evaluation into the possible learning benefits that using a Turing Tumble simulator may have.</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c9c944b741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c9c944b741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Turing Tumble is a marble based game where users build marble-powered mechanical computers to solve logical puzzles. The vertical board consists of various slots where different logical components are placed to direct red or blue marbles to the bottom, releasing the next coloured marble and storing the output pattern. The main aim of the game is to </a:t>
            </a:r>
            <a:r>
              <a:rPr lang="en"/>
              <a:t>create</a:t>
            </a:r>
            <a:r>
              <a:rPr lang="en"/>
              <a:t> a </a:t>
            </a:r>
            <a:r>
              <a:rPr lang="en"/>
              <a:t>mechanical</a:t>
            </a:r>
            <a:r>
              <a:rPr lang="en"/>
              <a:t> computer </a:t>
            </a:r>
            <a:r>
              <a:rPr lang="en"/>
              <a:t>configuration</a:t>
            </a:r>
            <a:r>
              <a:rPr lang="en"/>
              <a:t> to produce a </a:t>
            </a:r>
            <a:r>
              <a:rPr lang="en"/>
              <a:t>specific</a:t>
            </a:r>
            <a:r>
              <a:rPr lang="en"/>
              <a:t> output marble pattern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This project had 5 main goals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first was to provide an accurate Turing Tumble simulator. This includes correctly simulating all mechanical computer configurations that are possible within the physical version.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second goal was to allow users to</a:t>
            </a:r>
            <a:r>
              <a:rPr lang="en"/>
              <a:t> create their own configurations within the program using a graphical interface that they can then simulate.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Puzzles are the main way to play Turing Tumble so being able to view a list of puzzles within the program to play through was seen as a highly desirable feature.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program was designed to be easy to use and understand for the target audience of Computer Science students and school pupils that could use this simulator as a replacement for the physical version. The program was designed around users unfamiliar with the physical game.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 order to encourage greater reuse of the program, users should be able to make their own puzzles for others to play. Increasing the likelihood of users returning to the site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c9c944b741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c9c944b741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picture can be seen here of a Turing Tumble board with pieces placed in slots.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Two marble dispensers are located in the top two corners of the board, one for blue and another for red, each dispenser can have multiple marbles of that colour. Each marble represents 'electricity' in the computer metaphor in the game. A marble travels down the board interacting with various components that change the direction the marble will travel. At the bottom of the board it will land on a blue or red flipper which will release another marble of that colour. The marble is also stored and displayed at the bottom. The main objective of the game is to place a combination of components to create a mechanical computer that will output a certain marble pattern.</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c9c944b741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c9c944b741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game contains 6 different component types, with every piece being one of these types. A user places multiple pieces to create their configuration.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Ramp sends a marble either right or left depending on the direction the curved end is facing. This piece can be reversed to </a:t>
            </a:r>
            <a:r>
              <a:rPr lang="en"/>
              <a:t>change</a:t>
            </a:r>
            <a:r>
              <a:rPr lang="en"/>
              <a:t> its direction.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Crossover is a non reversible piece that continues the direction a marble is travelling into the piece and allows the marbles to enter from either side.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Bit piece will change the direction the next marble will travel based on if it is 'on' (pointing to the right) or 'off' (pointing to the left). When a marble passes through a Bit it also changes the direction of this piece.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Interceptor piece catches a marble and stops the execution as the marble will no longer be able to reach the end of the board and release another marble.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Gears can be placed to </a:t>
            </a:r>
            <a:r>
              <a:rPr lang="en"/>
              <a:t>connect</a:t>
            </a:r>
            <a:r>
              <a:rPr lang="en"/>
              <a:t> </a:t>
            </a:r>
            <a:r>
              <a:rPr lang="en"/>
              <a:t>neighbouring</a:t>
            </a:r>
            <a:r>
              <a:rPr lang="en"/>
              <a:t> Gear Bits together. </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t>Gear Bits act like Bits unless connected to each other, in this case when it changes direction, it will also update any </a:t>
            </a:r>
            <a:r>
              <a:rPr lang="en"/>
              <a:t>connected</a:t>
            </a:r>
            <a:r>
              <a:rPr lang="en"/>
              <a:t> Gear Bits and also change their direction. This combination is claimed to make the board ‘Turing Complete’.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c9c944b741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c9c944b741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Puzzles are the main way to play Turing Tumble. An example puzzle from the Turing Tumble game guide is pictured.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 puzzle contains different attributes to describe the constraints and objectives including</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 title.</a:t>
            </a:r>
            <a:endParaRPr/>
          </a:p>
          <a:p>
            <a:pPr indent="0" lvl="0" marL="0" rtl="0" algn="l">
              <a:spcBef>
                <a:spcPts val="0"/>
              </a:spcBef>
              <a:spcAft>
                <a:spcPts val="0"/>
              </a:spcAft>
              <a:buNone/>
            </a:pPr>
            <a:r>
              <a:rPr lang="en"/>
              <a:t>Description - detailing the objective of the puzzle</a:t>
            </a:r>
            <a:endParaRPr/>
          </a:p>
          <a:p>
            <a:pPr indent="0" lvl="0" marL="0" rtl="0" algn="l">
              <a:spcBef>
                <a:spcPts val="0"/>
              </a:spcBef>
              <a:spcAft>
                <a:spcPts val="0"/>
              </a:spcAft>
              <a:buNone/>
            </a:pPr>
            <a:r>
              <a:rPr lang="en"/>
              <a:t>The </a:t>
            </a:r>
            <a:r>
              <a:rPr lang="en"/>
              <a:t>difficulty</a:t>
            </a:r>
            <a:r>
              <a:rPr lang="en"/>
              <a:t> of the puzzle</a:t>
            </a:r>
            <a:endParaRPr/>
          </a:p>
          <a:p>
            <a:pPr indent="0" lvl="0" marL="0" rtl="0" algn="l">
              <a:spcBef>
                <a:spcPts val="0"/>
              </a:spcBef>
              <a:spcAft>
                <a:spcPts val="0"/>
              </a:spcAft>
              <a:buNone/>
            </a:pPr>
            <a:r>
              <a:rPr lang="en"/>
              <a:t>The starting setup as shown, thsi includes the pieces that users can’t edit or change as part of the puzzle constraints</a:t>
            </a:r>
            <a:endParaRPr/>
          </a:p>
          <a:p>
            <a:pPr indent="0" lvl="0" marL="0" rtl="0" algn="l">
              <a:spcBef>
                <a:spcPts val="0"/>
              </a:spcBef>
              <a:spcAft>
                <a:spcPts val="0"/>
              </a:spcAft>
              <a:buNone/>
            </a:pPr>
            <a:r>
              <a:rPr lang="en"/>
              <a:t>Avaliable parts - is the list of pieces uses can place to solve the puzzle</a:t>
            </a:r>
            <a:endParaRPr/>
          </a:p>
          <a:p>
            <a:pPr indent="0" lvl="0" marL="0" rtl="0" algn="l">
              <a:spcBef>
                <a:spcPts val="0"/>
              </a:spcBef>
              <a:spcAft>
                <a:spcPts val="0"/>
              </a:spcAft>
              <a:buNone/>
            </a:pPr>
            <a:r>
              <a:rPr lang="en"/>
              <a:t>And finally the required output, the marble pattern that the board should output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This is the main way to play and learn using Turing Tumble, with a </a:t>
            </a:r>
            <a:r>
              <a:rPr lang="en"/>
              <a:t>around</a:t>
            </a:r>
            <a:r>
              <a:rPr lang="en"/>
              <a:t> 30 provided with the physical game </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c9c944b741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c9c944b741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Some </a:t>
            </a:r>
            <a:r>
              <a:rPr lang="en"/>
              <a:t>existing</a:t>
            </a:r>
            <a:r>
              <a:rPr lang="en"/>
              <a:t> Turing Tumble simulators were explored and </a:t>
            </a:r>
            <a:r>
              <a:rPr lang="en"/>
              <a:t>analysed</a:t>
            </a:r>
            <a:r>
              <a:rPr lang="en"/>
              <a:t> to gather requirements for the project. This included 2 web and 1 desktop application. They were all impressive and included some complex features, </a:t>
            </a:r>
            <a:r>
              <a:rPr lang="en"/>
              <a:t>including</a:t>
            </a:r>
            <a:r>
              <a:rPr lang="en"/>
              <a:t> </a:t>
            </a:r>
            <a:r>
              <a:rPr lang="en"/>
              <a:t>custom</a:t>
            </a:r>
            <a:r>
              <a:rPr lang="en"/>
              <a:t> board layouts or full gravity simulation.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However all of these simulators lack the ability for users to play through or create their own puzzles, </a:t>
            </a:r>
            <a:r>
              <a:rPr lang="en"/>
              <a:t>meaning</a:t>
            </a:r>
            <a:r>
              <a:rPr lang="en"/>
              <a:t> that most users would already need to be </a:t>
            </a:r>
            <a:r>
              <a:rPr lang="en"/>
              <a:t>familiar</a:t>
            </a:r>
            <a:r>
              <a:rPr lang="en"/>
              <a:t> with the physical game and just want to create their own configurations without any objectives to meet.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c9c944b741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c9c944b741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300">
                <a:solidFill>
                  <a:srgbClr val="595959"/>
                </a:solidFill>
                <a:latin typeface="Lato"/>
                <a:ea typeface="Lato"/>
                <a:cs typeface="Lato"/>
                <a:sym typeface="Lato"/>
              </a:rPr>
              <a:t>The program requirements were split into if they would match functionality found in other simulators or add new features to help distinguish this program.</a:t>
            </a:r>
            <a:endParaRPr sz="1300">
              <a:solidFill>
                <a:srgbClr val="595959"/>
              </a:solidFill>
              <a:latin typeface="Lato"/>
              <a:ea typeface="Lato"/>
              <a:cs typeface="Lato"/>
              <a:sym typeface="Lato"/>
            </a:endParaRPr>
          </a:p>
          <a:p>
            <a:pPr indent="0" lvl="0" marL="0" rtl="0" algn="l">
              <a:lnSpc>
                <a:spcPct val="115000"/>
              </a:lnSpc>
              <a:spcBef>
                <a:spcPts val="1200"/>
              </a:spcBef>
              <a:spcAft>
                <a:spcPts val="0"/>
              </a:spcAft>
              <a:buClr>
                <a:schemeClr val="dk1"/>
              </a:buClr>
              <a:buSzPts val="1100"/>
              <a:buFont typeface="Arial"/>
              <a:buNone/>
            </a:pPr>
            <a:r>
              <a:rPr lang="en" sz="1300">
                <a:solidFill>
                  <a:srgbClr val="595959"/>
                </a:solidFill>
                <a:latin typeface="Lato"/>
                <a:ea typeface="Lato"/>
                <a:cs typeface="Lato"/>
                <a:sym typeface="Lato"/>
              </a:rPr>
              <a:t> Some example requirements include </a:t>
            </a:r>
            <a:endParaRPr sz="1300">
              <a:solidFill>
                <a:srgbClr val="595959"/>
              </a:solidFill>
              <a:latin typeface="Lato"/>
              <a:ea typeface="Lato"/>
              <a:cs typeface="Lato"/>
              <a:sym typeface="Lato"/>
            </a:endParaRPr>
          </a:p>
          <a:p>
            <a:pPr indent="0" lvl="0" marL="0" rtl="0" algn="l">
              <a:lnSpc>
                <a:spcPct val="115000"/>
              </a:lnSpc>
              <a:spcBef>
                <a:spcPts val="1200"/>
              </a:spcBef>
              <a:spcAft>
                <a:spcPts val="0"/>
              </a:spcAft>
              <a:buClr>
                <a:schemeClr val="dk1"/>
              </a:buClr>
              <a:buSzPts val="1100"/>
              <a:buFont typeface="Arial"/>
              <a:buNone/>
            </a:pPr>
            <a:r>
              <a:t/>
            </a:r>
            <a:endParaRPr sz="1300">
              <a:solidFill>
                <a:srgbClr val="595959"/>
              </a:solidFill>
              <a:latin typeface="Lato"/>
              <a:ea typeface="Lato"/>
              <a:cs typeface="Lato"/>
              <a:sym typeface="Lato"/>
            </a:endParaRPr>
          </a:p>
          <a:p>
            <a:pPr indent="-311150" lvl="0" marL="457200" rtl="0" algn="l">
              <a:lnSpc>
                <a:spcPct val="115000"/>
              </a:lnSpc>
              <a:spcBef>
                <a:spcPts val="1200"/>
              </a:spcBef>
              <a:spcAft>
                <a:spcPts val="0"/>
              </a:spcAft>
              <a:buClr>
                <a:srgbClr val="595959"/>
              </a:buClr>
              <a:buSzPts val="1300"/>
              <a:buFont typeface="Lato"/>
              <a:buChar char="●"/>
            </a:pPr>
            <a:r>
              <a:rPr lang="en" sz="1300">
                <a:solidFill>
                  <a:srgbClr val="595959"/>
                </a:solidFill>
                <a:latin typeface="Lato"/>
                <a:ea typeface="Lato"/>
                <a:cs typeface="Lato"/>
                <a:sym typeface="Lato"/>
              </a:rPr>
              <a:t>Allow users to place, delete and view pieces on a virtual Turing Tumble board</a:t>
            </a:r>
            <a:endParaRPr sz="1300">
              <a:solidFill>
                <a:srgbClr val="595959"/>
              </a:solidFill>
              <a:latin typeface="Lato"/>
              <a:ea typeface="Lato"/>
              <a:cs typeface="Lato"/>
              <a:sym typeface="Lato"/>
            </a:endParaRPr>
          </a:p>
          <a:p>
            <a:pPr indent="-311150" lvl="0" marL="457200" rtl="0" algn="l">
              <a:lnSpc>
                <a:spcPct val="115000"/>
              </a:lnSpc>
              <a:spcBef>
                <a:spcPts val="0"/>
              </a:spcBef>
              <a:spcAft>
                <a:spcPts val="0"/>
              </a:spcAft>
              <a:buClr>
                <a:srgbClr val="595959"/>
              </a:buClr>
              <a:buSzPts val="1300"/>
              <a:buFont typeface="Lato"/>
              <a:buChar char="●"/>
            </a:pPr>
            <a:r>
              <a:rPr lang="en" sz="1300">
                <a:solidFill>
                  <a:srgbClr val="595959"/>
                </a:solidFill>
                <a:latin typeface="Lato"/>
                <a:ea typeface="Lato"/>
                <a:cs typeface="Lato"/>
                <a:sym typeface="Lato"/>
              </a:rPr>
              <a:t>Add playback features to the simulator including speed controls and the ability to pause execution</a:t>
            </a:r>
            <a:endParaRPr sz="1300">
              <a:solidFill>
                <a:srgbClr val="595959"/>
              </a:solidFill>
              <a:latin typeface="Lato"/>
              <a:ea typeface="Lato"/>
              <a:cs typeface="Lato"/>
              <a:sym typeface="Lato"/>
            </a:endParaRPr>
          </a:p>
          <a:p>
            <a:pPr indent="-311150" lvl="0" marL="457200" rtl="0" algn="l">
              <a:lnSpc>
                <a:spcPct val="115000"/>
              </a:lnSpc>
              <a:spcBef>
                <a:spcPts val="0"/>
              </a:spcBef>
              <a:spcAft>
                <a:spcPts val="0"/>
              </a:spcAft>
              <a:buClr>
                <a:srgbClr val="595959"/>
              </a:buClr>
              <a:buSzPts val="1300"/>
              <a:buFont typeface="Lato"/>
              <a:buChar char="●"/>
            </a:pPr>
            <a:r>
              <a:rPr lang="en" sz="1300">
                <a:solidFill>
                  <a:srgbClr val="595959"/>
                </a:solidFill>
                <a:latin typeface="Lato"/>
                <a:ea typeface="Lato"/>
                <a:cs typeface="Lato"/>
                <a:sym typeface="Lato"/>
              </a:rPr>
              <a:t>Allow users to play puzzles, with a list provided from the official game guide</a:t>
            </a:r>
            <a:endParaRPr sz="1300">
              <a:solidFill>
                <a:srgbClr val="595959"/>
              </a:solidFill>
              <a:latin typeface="Lato"/>
              <a:ea typeface="Lato"/>
              <a:cs typeface="Lato"/>
              <a:sym typeface="Lato"/>
            </a:endParaRPr>
          </a:p>
          <a:p>
            <a:pPr indent="-311150" lvl="0" marL="457200" rtl="0" algn="l">
              <a:lnSpc>
                <a:spcPct val="115000"/>
              </a:lnSpc>
              <a:spcBef>
                <a:spcPts val="0"/>
              </a:spcBef>
              <a:spcAft>
                <a:spcPts val="0"/>
              </a:spcAft>
              <a:buClr>
                <a:srgbClr val="595959"/>
              </a:buClr>
              <a:buSzPts val="1300"/>
              <a:buFont typeface="Lato"/>
              <a:buChar char="●"/>
            </a:pPr>
            <a:r>
              <a:rPr lang="en" sz="1300">
                <a:solidFill>
                  <a:srgbClr val="595959"/>
                </a:solidFill>
                <a:latin typeface="Lato"/>
                <a:ea typeface="Lato"/>
                <a:cs typeface="Lato"/>
                <a:sym typeface="Lato"/>
              </a:rPr>
              <a:t>Allow users to create their own puzzles, which others can then access and play</a:t>
            </a:r>
            <a:endParaRPr sz="1300">
              <a:solidFill>
                <a:srgbClr val="595959"/>
              </a:solidFill>
              <a:latin typeface="Lato"/>
              <a:ea typeface="Lato"/>
              <a:cs typeface="Lato"/>
              <a:sym typeface="Lato"/>
            </a:endParaRPr>
          </a:p>
          <a:p>
            <a:pPr indent="-311150" lvl="0" marL="457200" rtl="0" algn="l">
              <a:lnSpc>
                <a:spcPct val="115000"/>
              </a:lnSpc>
              <a:spcBef>
                <a:spcPts val="0"/>
              </a:spcBef>
              <a:spcAft>
                <a:spcPts val="0"/>
              </a:spcAft>
              <a:buClr>
                <a:srgbClr val="595959"/>
              </a:buClr>
              <a:buSzPts val="1300"/>
              <a:buFont typeface="Lato"/>
              <a:buChar char="●"/>
            </a:pPr>
            <a:r>
              <a:rPr lang="en" sz="1300">
                <a:solidFill>
                  <a:srgbClr val="595959"/>
                </a:solidFill>
                <a:latin typeface="Lato"/>
                <a:ea typeface="Lato"/>
                <a:cs typeface="Lato"/>
                <a:sym typeface="Lato"/>
              </a:rPr>
              <a:t>Allow users to filter puzzles based on difficulty</a:t>
            </a:r>
            <a:endParaRPr sz="1300">
              <a:solidFill>
                <a:srgbClr val="595959"/>
              </a:solidFill>
              <a:latin typeface="Lato"/>
              <a:ea typeface="Lato"/>
              <a:cs typeface="Lato"/>
              <a:sym typeface="Lato"/>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c9c944b741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c9c944b741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program was designed as a web </a:t>
            </a:r>
            <a:r>
              <a:rPr lang="en"/>
              <a:t>application</a:t>
            </a:r>
            <a:r>
              <a:rPr lang="en"/>
              <a:t>. This allowed for a </a:t>
            </a:r>
            <a:r>
              <a:rPr lang="en"/>
              <a:t>highly</a:t>
            </a:r>
            <a:r>
              <a:rPr lang="en"/>
              <a:t> portable application that can easily </a:t>
            </a:r>
            <a:r>
              <a:rPr lang="en"/>
              <a:t>accessible</a:t>
            </a:r>
            <a:r>
              <a:rPr lang="en"/>
              <a:t> for the target audience of computer </a:t>
            </a:r>
            <a:r>
              <a:rPr lang="en"/>
              <a:t>science</a:t>
            </a:r>
            <a:r>
              <a:rPr lang="en"/>
              <a:t> students and school pupils.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Different wireframes were created following design </a:t>
            </a:r>
            <a:r>
              <a:rPr lang="en"/>
              <a:t>decisions</a:t>
            </a:r>
            <a:r>
              <a:rPr lang="en"/>
              <a:t> found in other simulators to aid external </a:t>
            </a:r>
            <a:r>
              <a:rPr lang="en"/>
              <a:t>consistency, the design decisions ensuring the board was large and placed in the centre of the page with a non- intrusive selection bar to the left.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 board save feature was designed, where the various slots and pieces of the board would be converted to </a:t>
            </a:r>
            <a:r>
              <a:rPr lang="en"/>
              <a:t>characters and follow the 11 by 11 board shape as pictured. Where Ramp is turned into a capital R and so on. This is then converted into a txt file as pictured which could be re uploaded to the site later.</a:t>
            </a:r>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c9c944b741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c9c944b741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Users can create their own Turing Tumble configurations by using a side selection bar to hold different pieces to then place onto a Turing Tumble board. When a user hovers over a slot where a piece can be placed, a ‘ghost image’ is displayed to give an indication that this piece can be placed.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They can then simulate the marble travelling the down the board by selecting one of the triggers, the marble will then travel down and be displayed to the user in real time, with pieces updating when they interact with the marble.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Uses have access to different playback and </a:t>
            </a:r>
            <a:r>
              <a:rPr lang="en"/>
              <a:t>simulator</a:t>
            </a:r>
            <a:r>
              <a:rPr lang="en"/>
              <a:t> options including a speed slider, pausing execution, or </a:t>
            </a:r>
            <a:r>
              <a:rPr lang="en"/>
              <a:t>resetting</a:t>
            </a:r>
            <a:r>
              <a:rPr lang="en"/>
              <a:t> the current </a:t>
            </a:r>
            <a:r>
              <a:rPr lang="en"/>
              <a:t>configuration</a:t>
            </a:r>
            <a:r>
              <a:rPr lang="en"/>
              <a: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Four example boards were made that users can open showing more complex configurations. The one shown here creates a 3,1,3 and so on pattern using Gear Bits and Bits.</a:t>
            </a:r>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drive.google.com/file/d/1JvxR_qPFvNwVj26xKwfLp9TjbmONMZeZ/view" TargetMode="External"/><Relationship Id="rId4"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Virtual Turing Tumble</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4th year project - Luke Gall</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2"/>
          <p:cNvSpPr txBox="1"/>
          <p:nvPr>
            <p:ph type="title"/>
          </p:nvPr>
        </p:nvSpPr>
        <p:spPr>
          <a:xfrm>
            <a:off x="729450" y="1318650"/>
            <a:ext cx="303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Implementation - Choosing Puzzles</a:t>
            </a:r>
            <a:endParaRPr/>
          </a:p>
        </p:txBody>
      </p:sp>
      <p:sp>
        <p:nvSpPr>
          <p:cNvPr id="147" name="Google Shape;147;p22"/>
          <p:cNvSpPr txBox="1"/>
          <p:nvPr>
            <p:ph idx="1" type="body"/>
          </p:nvPr>
        </p:nvSpPr>
        <p:spPr>
          <a:xfrm>
            <a:off x="319775" y="2283675"/>
            <a:ext cx="37716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Users can select from the puzzles found within the Turing Tumble game guide or user created puzzles</a:t>
            </a:r>
            <a:endParaRPr/>
          </a:p>
          <a:p>
            <a:pPr indent="-311150" lvl="0" marL="457200" rtl="0" algn="l">
              <a:spcBef>
                <a:spcPts val="0"/>
              </a:spcBef>
              <a:spcAft>
                <a:spcPts val="0"/>
              </a:spcAft>
              <a:buSzPts val="1300"/>
              <a:buChar char="●"/>
            </a:pPr>
            <a:r>
              <a:rPr lang="en"/>
              <a:t>Users can filter the puzzles using a difficulty filter</a:t>
            </a:r>
            <a:endParaRPr/>
          </a:p>
        </p:txBody>
      </p:sp>
      <p:pic>
        <p:nvPicPr>
          <p:cNvPr id="148" name="Google Shape;148;p22"/>
          <p:cNvPicPr preferRelativeResize="0"/>
          <p:nvPr/>
        </p:nvPicPr>
        <p:blipFill>
          <a:blip r:embed="rId3">
            <a:alphaModFix/>
          </a:blip>
          <a:stretch>
            <a:fillRect/>
          </a:stretch>
        </p:blipFill>
        <p:spPr>
          <a:xfrm>
            <a:off x="4674950" y="1079050"/>
            <a:ext cx="3364025" cy="358229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3"/>
          <p:cNvSpPr txBox="1"/>
          <p:nvPr>
            <p:ph type="title"/>
          </p:nvPr>
        </p:nvSpPr>
        <p:spPr>
          <a:xfrm>
            <a:off x="729450" y="1318650"/>
            <a:ext cx="44136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Implementation - playing puzzles</a:t>
            </a:r>
            <a:endParaRPr/>
          </a:p>
        </p:txBody>
      </p:sp>
      <p:sp>
        <p:nvSpPr>
          <p:cNvPr id="154" name="Google Shape;154;p23"/>
          <p:cNvSpPr txBox="1"/>
          <p:nvPr>
            <p:ph idx="1" type="body"/>
          </p:nvPr>
        </p:nvSpPr>
        <p:spPr>
          <a:xfrm>
            <a:off x="540600" y="2330675"/>
            <a:ext cx="43062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Users can play through puzzles as they would in the physical game</a:t>
            </a:r>
            <a:endParaRPr/>
          </a:p>
          <a:p>
            <a:pPr indent="-311150" lvl="0" marL="457200" rtl="0" algn="l">
              <a:spcBef>
                <a:spcPts val="0"/>
              </a:spcBef>
              <a:spcAft>
                <a:spcPts val="0"/>
              </a:spcAft>
              <a:buSzPts val="1300"/>
              <a:buChar char="●"/>
            </a:pPr>
            <a:r>
              <a:rPr lang="en"/>
              <a:t>The rules present in Turing Tumble are enforced within the simulator </a:t>
            </a:r>
            <a:endParaRPr/>
          </a:p>
          <a:p>
            <a:pPr indent="-311150" lvl="0" marL="457200" rtl="0" algn="l">
              <a:spcBef>
                <a:spcPts val="0"/>
              </a:spcBef>
              <a:spcAft>
                <a:spcPts val="0"/>
              </a:spcAft>
              <a:buSzPts val="1300"/>
              <a:buChar char="●"/>
            </a:pPr>
            <a:r>
              <a:rPr lang="en"/>
              <a:t>Users can also move to the next puzzle, while staying within their filtered list</a:t>
            </a:r>
            <a:endParaRPr/>
          </a:p>
          <a:p>
            <a:pPr indent="0" lvl="0" marL="457200" rtl="0" algn="l">
              <a:spcBef>
                <a:spcPts val="1200"/>
              </a:spcBef>
              <a:spcAft>
                <a:spcPts val="1200"/>
              </a:spcAft>
              <a:buNone/>
            </a:pPr>
            <a:r>
              <a:t/>
            </a:r>
            <a:endParaRPr/>
          </a:p>
        </p:txBody>
      </p:sp>
      <p:pic>
        <p:nvPicPr>
          <p:cNvPr id="155" name="Google Shape;155;p23"/>
          <p:cNvPicPr preferRelativeResize="0"/>
          <p:nvPr/>
        </p:nvPicPr>
        <p:blipFill>
          <a:blip r:embed="rId3">
            <a:alphaModFix/>
          </a:blip>
          <a:stretch>
            <a:fillRect/>
          </a:stretch>
        </p:blipFill>
        <p:spPr>
          <a:xfrm>
            <a:off x="4905877" y="1095025"/>
            <a:ext cx="3945525" cy="371517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4"/>
          <p:cNvSpPr txBox="1"/>
          <p:nvPr>
            <p:ph type="title"/>
          </p:nvPr>
        </p:nvSpPr>
        <p:spPr>
          <a:xfrm>
            <a:off x="729450" y="1274750"/>
            <a:ext cx="40692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Implementation - Creating a puzzle</a:t>
            </a:r>
            <a:endParaRPr/>
          </a:p>
        </p:txBody>
      </p:sp>
      <p:sp>
        <p:nvSpPr>
          <p:cNvPr id="161" name="Google Shape;161;p24"/>
          <p:cNvSpPr txBox="1"/>
          <p:nvPr>
            <p:ph idx="1" type="body"/>
          </p:nvPr>
        </p:nvSpPr>
        <p:spPr>
          <a:xfrm>
            <a:off x="729450" y="2078875"/>
            <a:ext cx="39963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Users can create puzzles through a phase system that makes use of </a:t>
            </a:r>
            <a:r>
              <a:rPr lang="en"/>
              <a:t>existing</a:t>
            </a:r>
            <a:r>
              <a:rPr lang="en"/>
              <a:t> functionality </a:t>
            </a:r>
            <a:endParaRPr/>
          </a:p>
          <a:p>
            <a:pPr indent="-311150" lvl="0" marL="457200" rtl="0" algn="l">
              <a:spcBef>
                <a:spcPts val="1200"/>
              </a:spcBef>
              <a:spcAft>
                <a:spcPts val="0"/>
              </a:spcAft>
              <a:buSzPts val="1300"/>
              <a:buChar char="●"/>
            </a:pPr>
            <a:r>
              <a:rPr lang="en"/>
              <a:t>The user creates the starting setup for a puzzle</a:t>
            </a:r>
            <a:endParaRPr/>
          </a:p>
          <a:p>
            <a:pPr indent="-311150" lvl="0" marL="457200" rtl="0" algn="l">
              <a:spcBef>
                <a:spcPts val="0"/>
              </a:spcBef>
              <a:spcAft>
                <a:spcPts val="0"/>
              </a:spcAft>
              <a:buSzPts val="1300"/>
              <a:buChar char="●"/>
            </a:pPr>
            <a:r>
              <a:rPr lang="en"/>
              <a:t>They then create the solution for the puzzle and play </a:t>
            </a:r>
            <a:r>
              <a:rPr lang="en"/>
              <a:t>through</a:t>
            </a:r>
            <a:r>
              <a:rPr lang="en"/>
              <a:t> it to get the required output</a:t>
            </a:r>
            <a:endParaRPr/>
          </a:p>
          <a:p>
            <a:pPr indent="-311150" lvl="0" marL="457200" rtl="0" algn="l">
              <a:spcBef>
                <a:spcPts val="0"/>
              </a:spcBef>
              <a:spcAft>
                <a:spcPts val="0"/>
              </a:spcAft>
              <a:buSzPts val="1300"/>
              <a:buChar char="●"/>
            </a:pPr>
            <a:r>
              <a:rPr lang="en"/>
              <a:t>Finally they input the title, </a:t>
            </a:r>
            <a:r>
              <a:rPr lang="en"/>
              <a:t>description</a:t>
            </a:r>
            <a:r>
              <a:rPr lang="en"/>
              <a:t>, and difficulty through a simple form</a:t>
            </a:r>
            <a:endParaRPr/>
          </a:p>
        </p:txBody>
      </p:sp>
      <p:pic>
        <p:nvPicPr>
          <p:cNvPr id="162" name="Google Shape;162;p24"/>
          <p:cNvPicPr preferRelativeResize="0"/>
          <p:nvPr/>
        </p:nvPicPr>
        <p:blipFill>
          <a:blip r:embed="rId3">
            <a:alphaModFix/>
          </a:blip>
          <a:stretch>
            <a:fillRect/>
          </a:stretch>
        </p:blipFill>
        <p:spPr>
          <a:xfrm>
            <a:off x="4892775" y="877825"/>
            <a:ext cx="3932650" cy="382067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Implementation - Usability </a:t>
            </a:r>
            <a:endParaRPr/>
          </a:p>
        </p:txBody>
      </p:sp>
      <p:sp>
        <p:nvSpPr>
          <p:cNvPr id="168" name="Google Shape;168;p25"/>
          <p:cNvSpPr txBox="1"/>
          <p:nvPr>
            <p:ph idx="1" type="body"/>
          </p:nvPr>
        </p:nvSpPr>
        <p:spPr>
          <a:xfrm>
            <a:off x="729450" y="2078875"/>
            <a:ext cx="38424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A home page was created to give users a starting point for the site.</a:t>
            </a:r>
            <a:endParaRPr/>
          </a:p>
          <a:p>
            <a:pPr indent="-311150" lvl="0" marL="457200" rtl="0" algn="l">
              <a:spcBef>
                <a:spcPts val="0"/>
              </a:spcBef>
              <a:spcAft>
                <a:spcPts val="0"/>
              </a:spcAft>
              <a:buSzPts val="1300"/>
              <a:buChar char="●"/>
            </a:pPr>
            <a:r>
              <a:rPr lang="en"/>
              <a:t>A detailed tutorial page was created to give details about using the program and playing Turing Tumble </a:t>
            </a:r>
            <a:endParaRPr/>
          </a:p>
        </p:txBody>
      </p:sp>
      <p:pic>
        <p:nvPicPr>
          <p:cNvPr id="169" name="Google Shape;169;p25"/>
          <p:cNvPicPr preferRelativeResize="0"/>
          <p:nvPr/>
        </p:nvPicPr>
        <p:blipFill>
          <a:blip r:embed="rId3">
            <a:alphaModFix/>
          </a:blip>
          <a:stretch>
            <a:fillRect/>
          </a:stretch>
        </p:blipFill>
        <p:spPr>
          <a:xfrm>
            <a:off x="5031500" y="1318650"/>
            <a:ext cx="3527275" cy="358845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Evaluation</a:t>
            </a:r>
            <a:endParaRPr/>
          </a:p>
        </p:txBody>
      </p:sp>
      <p:sp>
        <p:nvSpPr>
          <p:cNvPr id="175" name="Google Shape;175;p26"/>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Two sets of use </a:t>
            </a:r>
            <a:r>
              <a:rPr lang="en"/>
              <a:t>evaluation</a:t>
            </a:r>
            <a:r>
              <a:rPr lang="en"/>
              <a:t> was carried out, monitored and unmonitored. Users were asked to follow a task sheet that focused on various features of the program then to rate the ease of use and give any suggestions for the program.</a:t>
            </a:r>
            <a:endParaRPr/>
          </a:p>
          <a:p>
            <a:pPr indent="-311150" lvl="0" marL="457200" rtl="0" algn="l">
              <a:spcBef>
                <a:spcPts val="1200"/>
              </a:spcBef>
              <a:spcAft>
                <a:spcPts val="0"/>
              </a:spcAft>
              <a:buSzPts val="1300"/>
              <a:buChar char="●"/>
            </a:pPr>
            <a:r>
              <a:rPr lang="en"/>
              <a:t>User feedback was positive with but one </a:t>
            </a:r>
            <a:r>
              <a:rPr lang="en"/>
              <a:t>average</a:t>
            </a:r>
            <a:r>
              <a:rPr lang="en"/>
              <a:t> response giving high ease of use </a:t>
            </a:r>
            <a:endParaRPr/>
          </a:p>
          <a:p>
            <a:pPr indent="-311150" lvl="0" marL="457200" rtl="0" algn="l">
              <a:spcBef>
                <a:spcPts val="0"/>
              </a:spcBef>
              <a:spcAft>
                <a:spcPts val="0"/>
              </a:spcAft>
              <a:buSzPts val="1300"/>
              <a:buChar char="●"/>
            </a:pPr>
            <a:r>
              <a:rPr lang="en"/>
              <a:t>Different strong suggestions were given including an interactive tutorial, different filter types, and a clearer representation when multiple Gear Bits are connected. </a:t>
            </a:r>
            <a:endParaRPr/>
          </a:p>
          <a:p>
            <a:pPr indent="-311150" lvl="0" marL="457200" rtl="0" algn="l">
              <a:spcBef>
                <a:spcPts val="0"/>
              </a:spcBef>
              <a:spcAft>
                <a:spcPts val="0"/>
              </a:spcAft>
              <a:buSzPts val="1300"/>
              <a:buChar char="●"/>
            </a:pPr>
            <a:r>
              <a:rPr lang="en"/>
              <a:t>Unit tests were created to test underlying logic of the program</a:t>
            </a:r>
            <a:endParaRPr/>
          </a:p>
          <a:p>
            <a:pPr indent="-311150" lvl="0" marL="457200" rtl="0" algn="l">
              <a:spcBef>
                <a:spcPts val="0"/>
              </a:spcBef>
              <a:spcAft>
                <a:spcPts val="0"/>
              </a:spcAft>
              <a:buSzPts val="1300"/>
              <a:buChar char="●"/>
            </a:pPr>
            <a:r>
              <a:rPr lang="en"/>
              <a:t>Automated User Interface tests were created that tested various UI logic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181" name="Google Shape;181;p27"/>
          <p:cNvSpPr txBox="1"/>
          <p:nvPr>
            <p:ph idx="1" type="body"/>
          </p:nvPr>
        </p:nvSpPr>
        <p:spPr>
          <a:xfrm>
            <a:off x="597800" y="2108125"/>
            <a:ext cx="7688700" cy="22611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sz="1400"/>
              <a:t>Project created a Turing Tumble simulator </a:t>
            </a:r>
            <a:endParaRPr sz="1400"/>
          </a:p>
          <a:p>
            <a:pPr indent="-317500" lvl="0" marL="457200" rtl="0" algn="l">
              <a:spcBef>
                <a:spcPts val="0"/>
              </a:spcBef>
              <a:spcAft>
                <a:spcPts val="0"/>
              </a:spcAft>
              <a:buSzPts val="1400"/>
              <a:buChar char="●"/>
            </a:pPr>
            <a:r>
              <a:rPr lang="en" sz="1400"/>
              <a:t>User evaluations were </a:t>
            </a:r>
            <a:r>
              <a:rPr lang="en" sz="1400"/>
              <a:t>carried</a:t>
            </a:r>
            <a:r>
              <a:rPr lang="en" sz="1400"/>
              <a:t> out to evaluate ease of use of the program </a:t>
            </a:r>
            <a:endParaRPr sz="1400"/>
          </a:p>
          <a:p>
            <a:pPr indent="-317500" lvl="0" marL="457200" rtl="0" algn="l">
              <a:spcBef>
                <a:spcPts val="0"/>
              </a:spcBef>
              <a:spcAft>
                <a:spcPts val="0"/>
              </a:spcAft>
              <a:buSzPts val="1400"/>
              <a:buChar char="●"/>
            </a:pPr>
            <a:r>
              <a:rPr lang="en" sz="1400"/>
              <a:t>Different areas of future work include adding more features or polishing the </a:t>
            </a:r>
            <a:r>
              <a:rPr lang="en" sz="1400"/>
              <a:t>existing</a:t>
            </a:r>
            <a:r>
              <a:rPr lang="en" sz="1400"/>
              <a:t> implementation</a:t>
            </a:r>
            <a:endParaRPr sz="1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a:t>
            </a:r>
            <a:endParaRPr/>
          </a:p>
        </p:txBody>
      </p:sp>
      <p:sp>
        <p:nvSpPr>
          <p:cNvPr id="93" name="Google Shape;93;p1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fontScale="92500" lnSpcReduction="20000"/>
          </a:bodyPr>
          <a:lstStyle/>
          <a:p>
            <a:pPr indent="-304958" lvl="0" marL="457200" rtl="0" algn="l">
              <a:spcBef>
                <a:spcPts val="0"/>
              </a:spcBef>
              <a:spcAft>
                <a:spcPts val="0"/>
              </a:spcAft>
              <a:buSzPct val="100000"/>
              <a:buChar char="●"/>
            </a:pPr>
            <a:r>
              <a:rPr lang="en"/>
              <a:t>Turing Tumble is a marble based game where users can create marble-powered </a:t>
            </a:r>
            <a:r>
              <a:rPr lang="en"/>
              <a:t>mechanical</a:t>
            </a:r>
            <a:r>
              <a:rPr lang="en"/>
              <a:t> computers to solve logical puzzles</a:t>
            </a:r>
            <a:endParaRPr/>
          </a:p>
          <a:p>
            <a:pPr indent="-304958" lvl="0" marL="457200" rtl="0" algn="l">
              <a:spcBef>
                <a:spcPts val="0"/>
              </a:spcBef>
              <a:spcAft>
                <a:spcPts val="0"/>
              </a:spcAft>
              <a:buSzPct val="100000"/>
              <a:buChar char="●"/>
            </a:pPr>
            <a:r>
              <a:rPr lang="en"/>
              <a:t>A fun educational game designed to teach users the small logical building blocks of computers</a:t>
            </a:r>
            <a:endParaRPr/>
          </a:p>
          <a:p>
            <a:pPr indent="0" lvl="0" marL="0" rtl="0" algn="l">
              <a:spcBef>
                <a:spcPts val="1200"/>
              </a:spcBef>
              <a:spcAft>
                <a:spcPts val="0"/>
              </a:spcAft>
              <a:buNone/>
            </a:pPr>
            <a:r>
              <a:rPr b="1" lang="en"/>
              <a:t>Project goals</a:t>
            </a:r>
            <a:endParaRPr b="1"/>
          </a:p>
          <a:p>
            <a:pPr indent="-304958" lvl="0" marL="457200" rtl="0" algn="l">
              <a:spcBef>
                <a:spcPts val="1200"/>
              </a:spcBef>
              <a:spcAft>
                <a:spcPts val="0"/>
              </a:spcAft>
              <a:buSzPct val="100000"/>
              <a:buChar char="●"/>
            </a:pPr>
            <a:r>
              <a:rPr lang="en"/>
              <a:t>Create an accurate simulator that could be a replacement for the rather large and expensive physical version</a:t>
            </a:r>
            <a:endParaRPr/>
          </a:p>
          <a:p>
            <a:pPr indent="-304958" lvl="0" marL="457200" rtl="0" algn="l">
              <a:spcBef>
                <a:spcPts val="0"/>
              </a:spcBef>
              <a:spcAft>
                <a:spcPts val="0"/>
              </a:spcAft>
              <a:buSzPct val="100000"/>
              <a:buChar char="●"/>
            </a:pPr>
            <a:r>
              <a:rPr lang="en"/>
              <a:t>Allow users to </a:t>
            </a:r>
            <a:r>
              <a:rPr lang="en"/>
              <a:t>build</a:t>
            </a:r>
            <a:r>
              <a:rPr lang="en"/>
              <a:t> their own configurations using a graphical interface</a:t>
            </a:r>
            <a:endParaRPr/>
          </a:p>
          <a:p>
            <a:pPr indent="-304958" lvl="0" marL="457200" rtl="0" algn="l">
              <a:spcBef>
                <a:spcPts val="0"/>
              </a:spcBef>
              <a:spcAft>
                <a:spcPts val="0"/>
              </a:spcAft>
              <a:buSzPct val="100000"/>
              <a:buChar char="●"/>
            </a:pPr>
            <a:r>
              <a:rPr lang="en"/>
              <a:t>Allow users to play puzzles using the simulator </a:t>
            </a:r>
            <a:endParaRPr/>
          </a:p>
          <a:p>
            <a:pPr indent="-304958" lvl="0" marL="457200" rtl="0" algn="l">
              <a:spcBef>
                <a:spcPts val="0"/>
              </a:spcBef>
              <a:spcAft>
                <a:spcPts val="0"/>
              </a:spcAft>
              <a:buSzPct val="100000"/>
              <a:buChar char="●"/>
            </a:pPr>
            <a:r>
              <a:rPr lang="en"/>
              <a:t>Program should be easily to use and understand</a:t>
            </a:r>
            <a:endParaRPr/>
          </a:p>
          <a:p>
            <a:pPr indent="-304958" lvl="0" marL="457200" rtl="0" algn="l">
              <a:spcBef>
                <a:spcPts val="0"/>
              </a:spcBef>
              <a:spcAft>
                <a:spcPts val="0"/>
              </a:spcAft>
              <a:buSzPct val="100000"/>
              <a:buChar char="●"/>
            </a:pPr>
            <a:r>
              <a:rPr lang="en"/>
              <a:t>Users should be able to create their own Turing Tumble puzzles that others can play</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Turing Tumble</a:t>
            </a:r>
            <a:endParaRPr/>
          </a:p>
        </p:txBody>
      </p:sp>
      <p:sp>
        <p:nvSpPr>
          <p:cNvPr id="99" name="Google Shape;99;p15"/>
          <p:cNvSpPr txBox="1"/>
          <p:nvPr>
            <p:ph idx="1" type="body"/>
          </p:nvPr>
        </p:nvSpPr>
        <p:spPr>
          <a:xfrm>
            <a:off x="729450" y="2078875"/>
            <a:ext cx="3842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Marble </a:t>
            </a:r>
            <a:r>
              <a:rPr lang="en"/>
              <a:t>dispensers</a:t>
            </a:r>
            <a:r>
              <a:rPr lang="en"/>
              <a:t> top two corners </a:t>
            </a:r>
            <a:endParaRPr/>
          </a:p>
          <a:p>
            <a:pPr indent="-311150" lvl="0" marL="457200" rtl="0" algn="l">
              <a:spcBef>
                <a:spcPts val="0"/>
              </a:spcBef>
              <a:spcAft>
                <a:spcPts val="0"/>
              </a:spcAft>
              <a:buSzPts val="1300"/>
              <a:buChar char="●"/>
            </a:pPr>
            <a:r>
              <a:rPr lang="en"/>
              <a:t>Marbles travel down the board </a:t>
            </a:r>
            <a:r>
              <a:rPr lang="en"/>
              <a:t>interacting</a:t>
            </a:r>
            <a:r>
              <a:rPr lang="en"/>
              <a:t> with different pieces which change the path it travels </a:t>
            </a:r>
            <a:endParaRPr/>
          </a:p>
          <a:p>
            <a:pPr indent="-311150" lvl="0" marL="457200" rtl="0" algn="l">
              <a:spcBef>
                <a:spcPts val="0"/>
              </a:spcBef>
              <a:spcAft>
                <a:spcPts val="0"/>
              </a:spcAft>
              <a:buSzPts val="1300"/>
              <a:buChar char="●"/>
            </a:pPr>
            <a:r>
              <a:rPr lang="en"/>
              <a:t>At the bottom it is collected by the board and releases a new marble </a:t>
            </a:r>
            <a:endParaRPr/>
          </a:p>
        </p:txBody>
      </p:sp>
      <p:pic>
        <p:nvPicPr>
          <p:cNvPr id="100" name="Google Shape;100;p15"/>
          <p:cNvPicPr preferRelativeResize="0"/>
          <p:nvPr/>
        </p:nvPicPr>
        <p:blipFill>
          <a:blip r:embed="rId3">
            <a:alphaModFix/>
          </a:blip>
          <a:stretch>
            <a:fillRect/>
          </a:stretch>
        </p:blipFill>
        <p:spPr>
          <a:xfrm>
            <a:off x="5558475" y="1137850"/>
            <a:ext cx="2546776" cy="361974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Turing Tumble Pieces</a:t>
            </a:r>
            <a:endParaRPr/>
          </a:p>
        </p:txBody>
      </p:sp>
      <p:sp>
        <p:nvSpPr>
          <p:cNvPr id="106" name="Google Shape;106;p16"/>
          <p:cNvSpPr txBox="1"/>
          <p:nvPr>
            <p:ph idx="1" type="body"/>
          </p:nvPr>
        </p:nvSpPr>
        <p:spPr>
          <a:xfrm>
            <a:off x="729450" y="2078875"/>
            <a:ext cx="3842400" cy="2261100"/>
          </a:xfrm>
          <a:prstGeom prst="rect">
            <a:avLst/>
          </a:prstGeom>
        </p:spPr>
        <p:txBody>
          <a:bodyPr anchorCtr="0" anchor="t" bIns="91425" lIns="91425" spcFirstLastPara="1" rIns="91425" wrap="square" tIns="91425">
            <a:normAutofit lnSpcReduction="10000"/>
          </a:bodyPr>
          <a:lstStyle/>
          <a:p>
            <a:pPr indent="-311150" lvl="0" marL="457200" rtl="0" algn="l">
              <a:spcBef>
                <a:spcPts val="0"/>
              </a:spcBef>
              <a:spcAft>
                <a:spcPts val="0"/>
              </a:spcAft>
              <a:buSzPts val="1300"/>
              <a:buChar char="●"/>
            </a:pPr>
            <a:r>
              <a:rPr lang="en"/>
              <a:t>Ramp - directs marble left or right</a:t>
            </a:r>
            <a:endParaRPr/>
          </a:p>
          <a:p>
            <a:pPr indent="-311150" lvl="0" marL="457200" rtl="0" algn="l">
              <a:spcBef>
                <a:spcPts val="0"/>
              </a:spcBef>
              <a:spcAft>
                <a:spcPts val="0"/>
              </a:spcAft>
              <a:buSzPts val="1300"/>
              <a:buChar char="●"/>
            </a:pPr>
            <a:r>
              <a:rPr lang="en"/>
              <a:t>Crossover - Keeps marble going in its current direction</a:t>
            </a:r>
            <a:endParaRPr/>
          </a:p>
          <a:p>
            <a:pPr indent="-311150" lvl="0" marL="457200" rtl="0" algn="l">
              <a:spcBef>
                <a:spcPts val="0"/>
              </a:spcBef>
              <a:spcAft>
                <a:spcPts val="0"/>
              </a:spcAft>
              <a:buSzPts val="1300"/>
              <a:buChar char="●"/>
            </a:pPr>
            <a:r>
              <a:rPr lang="en"/>
              <a:t>Bit - send marble in opposite direction then change direction. Stores </a:t>
            </a:r>
            <a:r>
              <a:rPr lang="en"/>
              <a:t>state</a:t>
            </a:r>
            <a:endParaRPr/>
          </a:p>
          <a:p>
            <a:pPr indent="-311150" lvl="0" marL="457200" rtl="0" algn="l">
              <a:spcBef>
                <a:spcPts val="0"/>
              </a:spcBef>
              <a:spcAft>
                <a:spcPts val="0"/>
              </a:spcAft>
              <a:buSzPts val="1300"/>
              <a:buChar char="●"/>
            </a:pPr>
            <a:r>
              <a:rPr lang="en"/>
              <a:t>Interceptor - capture marble and stop execution</a:t>
            </a:r>
            <a:endParaRPr/>
          </a:p>
          <a:p>
            <a:pPr indent="-311150" lvl="0" marL="457200" rtl="0" algn="l">
              <a:spcBef>
                <a:spcPts val="0"/>
              </a:spcBef>
              <a:spcAft>
                <a:spcPts val="0"/>
              </a:spcAft>
              <a:buSzPts val="1300"/>
              <a:buChar char="●"/>
            </a:pPr>
            <a:r>
              <a:rPr lang="en"/>
              <a:t>Gear and Gear Bit - acts as a bit but turns any </a:t>
            </a:r>
            <a:r>
              <a:rPr lang="en"/>
              <a:t>connecting</a:t>
            </a:r>
            <a:r>
              <a:rPr lang="en"/>
              <a:t> Gear Bits. Makes the game Turing Complete</a:t>
            </a:r>
            <a:endParaRPr/>
          </a:p>
        </p:txBody>
      </p:sp>
      <p:pic>
        <p:nvPicPr>
          <p:cNvPr id="107" name="Google Shape;107;p16"/>
          <p:cNvPicPr preferRelativeResize="0"/>
          <p:nvPr/>
        </p:nvPicPr>
        <p:blipFill>
          <a:blip r:embed="rId3">
            <a:alphaModFix/>
          </a:blip>
          <a:stretch>
            <a:fillRect/>
          </a:stretch>
        </p:blipFill>
        <p:spPr>
          <a:xfrm>
            <a:off x="4724250" y="2006250"/>
            <a:ext cx="4267350" cy="2266437"/>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Turing Tumble Puzzles</a:t>
            </a:r>
            <a:endParaRPr/>
          </a:p>
        </p:txBody>
      </p:sp>
      <p:sp>
        <p:nvSpPr>
          <p:cNvPr id="113" name="Google Shape;113;p17"/>
          <p:cNvSpPr txBox="1"/>
          <p:nvPr>
            <p:ph idx="1" type="body"/>
          </p:nvPr>
        </p:nvSpPr>
        <p:spPr>
          <a:xfrm>
            <a:off x="729450" y="2078875"/>
            <a:ext cx="3842400" cy="22611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Puzzles in Turing Tumble are the main way to play the game and give a clear </a:t>
            </a:r>
            <a:r>
              <a:rPr lang="en"/>
              <a:t>objective</a:t>
            </a:r>
            <a:r>
              <a:rPr lang="en"/>
              <a:t> with </a:t>
            </a:r>
            <a:r>
              <a:rPr lang="en"/>
              <a:t>constraints</a:t>
            </a:r>
            <a:r>
              <a:rPr lang="en"/>
              <a:t> to obtain a certain marble output</a:t>
            </a:r>
            <a:endParaRPr/>
          </a:p>
          <a:p>
            <a:pPr indent="-311150" lvl="0" marL="457200" rtl="0" algn="l">
              <a:spcBef>
                <a:spcPts val="1200"/>
              </a:spcBef>
              <a:spcAft>
                <a:spcPts val="0"/>
              </a:spcAft>
              <a:buSzPts val="1300"/>
              <a:buChar char="●"/>
            </a:pPr>
            <a:r>
              <a:rPr lang="en"/>
              <a:t>Users have a output they must aim to obtain</a:t>
            </a:r>
            <a:endParaRPr/>
          </a:p>
          <a:p>
            <a:pPr indent="-311150" lvl="0" marL="457200" rtl="0" algn="l">
              <a:spcBef>
                <a:spcPts val="0"/>
              </a:spcBef>
              <a:spcAft>
                <a:spcPts val="0"/>
              </a:spcAft>
              <a:buSzPts val="1300"/>
              <a:buChar char="●"/>
            </a:pPr>
            <a:r>
              <a:rPr lang="en"/>
              <a:t>The board has a starting setup which users can’t change</a:t>
            </a:r>
            <a:endParaRPr/>
          </a:p>
          <a:p>
            <a:pPr indent="-311150" lvl="0" marL="457200" rtl="0" algn="l">
              <a:spcBef>
                <a:spcPts val="0"/>
              </a:spcBef>
              <a:spcAft>
                <a:spcPts val="0"/>
              </a:spcAft>
              <a:buSzPts val="1300"/>
              <a:buChar char="●"/>
            </a:pPr>
            <a:r>
              <a:rPr lang="en"/>
              <a:t>They only have a certain number of pieces to complete the output, they start off simple but can get complicated quickly </a:t>
            </a:r>
            <a:endParaRPr/>
          </a:p>
        </p:txBody>
      </p:sp>
      <p:pic>
        <p:nvPicPr>
          <p:cNvPr id="114" name="Google Shape;114;p17"/>
          <p:cNvPicPr preferRelativeResize="0"/>
          <p:nvPr/>
        </p:nvPicPr>
        <p:blipFill>
          <a:blip r:embed="rId3">
            <a:alphaModFix/>
          </a:blip>
          <a:stretch>
            <a:fillRect/>
          </a:stretch>
        </p:blipFill>
        <p:spPr>
          <a:xfrm>
            <a:off x="5441150" y="1011375"/>
            <a:ext cx="2883549" cy="383072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Existing</a:t>
            </a:r>
            <a:r>
              <a:rPr lang="en"/>
              <a:t> Turing Tumble simulators</a:t>
            </a:r>
            <a:endParaRPr/>
          </a:p>
        </p:txBody>
      </p:sp>
      <p:sp>
        <p:nvSpPr>
          <p:cNvPr id="120" name="Google Shape;120;p18"/>
          <p:cNvSpPr txBox="1"/>
          <p:nvPr>
            <p:ph idx="1" type="body"/>
          </p:nvPr>
        </p:nvSpPr>
        <p:spPr>
          <a:xfrm>
            <a:off x="729450" y="2078875"/>
            <a:ext cx="38424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JSTumble - JavaScript emulator running online</a:t>
            </a:r>
            <a:endParaRPr/>
          </a:p>
          <a:p>
            <a:pPr indent="-311150" lvl="0" marL="457200" rtl="0" algn="l">
              <a:spcBef>
                <a:spcPts val="0"/>
              </a:spcBef>
              <a:spcAft>
                <a:spcPts val="0"/>
              </a:spcAft>
              <a:buSzPts val="1300"/>
              <a:buChar char="●"/>
            </a:pPr>
            <a:r>
              <a:rPr lang="en"/>
              <a:t>Turing Tumble Simulator (Pictured) - Impressive online simulator with full </a:t>
            </a:r>
            <a:r>
              <a:rPr lang="en"/>
              <a:t>gravity</a:t>
            </a:r>
            <a:r>
              <a:rPr lang="en"/>
              <a:t> simulation </a:t>
            </a:r>
            <a:endParaRPr/>
          </a:p>
          <a:p>
            <a:pPr indent="-311150" lvl="0" marL="457200" rtl="0" algn="l">
              <a:spcBef>
                <a:spcPts val="0"/>
              </a:spcBef>
              <a:spcAft>
                <a:spcPts val="0"/>
              </a:spcAft>
              <a:buSzPts val="1300"/>
              <a:buChar char="●"/>
            </a:pPr>
            <a:r>
              <a:rPr lang="en"/>
              <a:t>Emtumble - A desktop based simulator that allows users to make custom board layouts </a:t>
            </a:r>
            <a:endParaRPr/>
          </a:p>
          <a:p>
            <a:pPr indent="-311150" lvl="0" marL="457200" rtl="0" algn="l">
              <a:spcBef>
                <a:spcPts val="0"/>
              </a:spcBef>
              <a:spcAft>
                <a:spcPts val="0"/>
              </a:spcAft>
              <a:buSzPts val="1300"/>
              <a:buChar char="●"/>
            </a:pPr>
            <a:r>
              <a:rPr lang="en"/>
              <a:t>All impressive but can’t play puzzles within the program</a:t>
            </a:r>
            <a:endParaRPr/>
          </a:p>
        </p:txBody>
      </p:sp>
      <p:pic>
        <p:nvPicPr>
          <p:cNvPr id="121" name="Google Shape;121;p18"/>
          <p:cNvPicPr preferRelativeResize="0"/>
          <p:nvPr/>
        </p:nvPicPr>
        <p:blipFill>
          <a:blip r:embed="rId3">
            <a:alphaModFix/>
          </a:blip>
          <a:stretch>
            <a:fillRect/>
          </a:stretch>
        </p:blipFill>
        <p:spPr>
          <a:xfrm>
            <a:off x="5610050" y="1853850"/>
            <a:ext cx="2969041" cy="29848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Requirements</a:t>
            </a:r>
            <a:endParaRPr/>
          </a:p>
        </p:txBody>
      </p:sp>
      <p:sp>
        <p:nvSpPr>
          <p:cNvPr id="127" name="Google Shape;127;p19"/>
          <p:cNvSpPr txBox="1"/>
          <p:nvPr>
            <p:ph idx="1" type="body"/>
          </p:nvPr>
        </p:nvSpPr>
        <p:spPr>
          <a:xfrm>
            <a:off x="729450" y="2078875"/>
            <a:ext cx="7688700" cy="22611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The program </a:t>
            </a:r>
            <a:r>
              <a:rPr lang="en"/>
              <a:t>requirements</a:t>
            </a:r>
            <a:r>
              <a:rPr lang="en"/>
              <a:t> were split into if they would match functionality found in existing </a:t>
            </a:r>
            <a:r>
              <a:rPr lang="en"/>
              <a:t>simulators</a:t>
            </a:r>
            <a:r>
              <a:rPr lang="en"/>
              <a:t> or add new features to distinguish this program. Some example requirements include</a:t>
            </a:r>
            <a:endParaRPr/>
          </a:p>
          <a:p>
            <a:pPr indent="-311150" lvl="0" marL="457200" rtl="0" algn="l">
              <a:spcBef>
                <a:spcPts val="1200"/>
              </a:spcBef>
              <a:spcAft>
                <a:spcPts val="0"/>
              </a:spcAft>
              <a:buSzPts val="1300"/>
              <a:buChar char="●"/>
            </a:pPr>
            <a:r>
              <a:rPr lang="en"/>
              <a:t>Users should be able to make their own </a:t>
            </a:r>
            <a:r>
              <a:rPr lang="en"/>
              <a:t>Turing Tumble configurations</a:t>
            </a:r>
            <a:endParaRPr/>
          </a:p>
          <a:p>
            <a:pPr indent="-311150" lvl="0" marL="457200" rtl="0" algn="l">
              <a:spcBef>
                <a:spcPts val="0"/>
              </a:spcBef>
              <a:spcAft>
                <a:spcPts val="0"/>
              </a:spcAft>
              <a:buSzPts val="1300"/>
              <a:buChar char="●"/>
            </a:pPr>
            <a:r>
              <a:rPr lang="en"/>
              <a:t>Add playback features to the simulator</a:t>
            </a:r>
            <a:endParaRPr/>
          </a:p>
          <a:p>
            <a:pPr indent="-311150" lvl="0" marL="457200" rtl="0" algn="l">
              <a:spcBef>
                <a:spcPts val="0"/>
              </a:spcBef>
              <a:spcAft>
                <a:spcPts val="0"/>
              </a:spcAft>
              <a:buSzPts val="1300"/>
              <a:buChar char="●"/>
            </a:pPr>
            <a:r>
              <a:rPr lang="en"/>
              <a:t>Allow users to play puzzles</a:t>
            </a:r>
            <a:endParaRPr/>
          </a:p>
          <a:p>
            <a:pPr indent="-311150" lvl="0" marL="457200" rtl="0" algn="l">
              <a:spcBef>
                <a:spcPts val="0"/>
              </a:spcBef>
              <a:spcAft>
                <a:spcPts val="0"/>
              </a:spcAft>
              <a:buSzPts val="1300"/>
              <a:buChar char="●"/>
            </a:pPr>
            <a:r>
              <a:rPr lang="en"/>
              <a:t>Allow users to create their own puzzles</a:t>
            </a:r>
            <a:endParaRPr/>
          </a:p>
          <a:p>
            <a:pPr indent="-311150" lvl="0" marL="457200" rtl="0" algn="l">
              <a:spcBef>
                <a:spcPts val="0"/>
              </a:spcBef>
              <a:spcAft>
                <a:spcPts val="0"/>
              </a:spcAft>
              <a:buSzPts val="1300"/>
              <a:buChar char="●"/>
            </a:pPr>
            <a:r>
              <a:rPr lang="en"/>
              <a:t>Allow users to filter puzzles based on difficulty </a:t>
            </a:r>
            <a:endParaRPr/>
          </a:p>
          <a:p>
            <a:pPr indent="0" lvl="0" marL="0" rtl="0" algn="l">
              <a:spcBef>
                <a:spcPts val="12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Design</a:t>
            </a:r>
            <a:endParaRPr/>
          </a:p>
        </p:txBody>
      </p:sp>
      <p:sp>
        <p:nvSpPr>
          <p:cNvPr id="133" name="Google Shape;133;p20"/>
          <p:cNvSpPr txBox="1"/>
          <p:nvPr>
            <p:ph idx="1" type="body"/>
          </p:nvPr>
        </p:nvSpPr>
        <p:spPr>
          <a:xfrm>
            <a:off x="729450" y="2078875"/>
            <a:ext cx="44352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Design decisions were explored before starting the implementation phase of the project including </a:t>
            </a:r>
            <a:endParaRPr/>
          </a:p>
          <a:p>
            <a:pPr indent="-311150" lvl="0" marL="457200" rtl="0" algn="l">
              <a:spcBef>
                <a:spcPts val="1200"/>
              </a:spcBef>
              <a:spcAft>
                <a:spcPts val="0"/>
              </a:spcAft>
              <a:buSzPts val="1300"/>
              <a:buChar char="●"/>
            </a:pPr>
            <a:r>
              <a:rPr lang="en"/>
              <a:t>Web application using the Angular framework</a:t>
            </a:r>
            <a:endParaRPr/>
          </a:p>
          <a:p>
            <a:pPr indent="-311150" lvl="0" marL="457200" rtl="0" algn="l">
              <a:spcBef>
                <a:spcPts val="0"/>
              </a:spcBef>
              <a:spcAft>
                <a:spcPts val="0"/>
              </a:spcAft>
              <a:buSzPts val="1300"/>
              <a:buChar char="●"/>
            </a:pPr>
            <a:r>
              <a:rPr lang="en"/>
              <a:t>Created wireframes for various pages </a:t>
            </a:r>
            <a:endParaRPr/>
          </a:p>
          <a:p>
            <a:pPr indent="-311150" lvl="0" marL="457200" rtl="0" algn="l">
              <a:spcBef>
                <a:spcPts val="0"/>
              </a:spcBef>
              <a:spcAft>
                <a:spcPts val="0"/>
              </a:spcAft>
              <a:buSzPts val="1300"/>
              <a:buChar char="●"/>
            </a:pPr>
            <a:r>
              <a:rPr lang="en"/>
              <a:t>Allow users to save board configurations as a txt file</a:t>
            </a:r>
            <a:endParaRPr/>
          </a:p>
        </p:txBody>
      </p:sp>
      <p:pic>
        <p:nvPicPr>
          <p:cNvPr id="134" name="Google Shape;134;p20"/>
          <p:cNvPicPr preferRelativeResize="0"/>
          <p:nvPr/>
        </p:nvPicPr>
        <p:blipFill>
          <a:blip r:embed="rId3">
            <a:alphaModFix/>
          </a:blip>
          <a:stretch>
            <a:fillRect/>
          </a:stretch>
        </p:blipFill>
        <p:spPr>
          <a:xfrm>
            <a:off x="5624275" y="1701125"/>
            <a:ext cx="2627275" cy="26388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1"/>
          <p:cNvSpPr txBox="1"/>
          <p:nvPr>
            <p:ph type="title"/>
          </p:nvPr>
        </p:nvSpPr>
        <p:spPr>
          <a:xfrm>
            <a:off x="729450" y="1318650"/>
            <a:ext cx="51729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Implementation - Simulator Features</a:t>
            </a:r>
            <a:endParaRPr/>
          </a:p>
        </p:txBody>
      </p:sp>
      <p:sp>
        <p:nvSpPr>
          <p:cNvPr id="140" name="Google Shape;140;p21"/>
          <p:cNvSpPr txBox="1"/>
          <p:nvPr>
            <p:ph idx="1" type="body"/>
          </p:nvPr>
        </p:nvSpPr>
        <p:spPr>
          <a:xfrm>
            <a:off x="524625" y="2181300"/>
            <a:ext cx="44643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Users can create configurations by placing and deleting pieces</a:t>
            </a:r>
            <a:endParaRPr/>
          </a:p>
          <a:p>
            <a:pPr indent="-311150" lvl="0" marL="457200" rtl="0" algn="l">
              <a:spcBef>
                <a:spcPts val="0"/>
              </a:spcBef>
              <a:spcAft>
                <a:spcPts val="0"/>
              </a:spcAft>
              <a:buSzPts val="1300"/>
              <a:buChar char="●"/>
            </a:pPr>
            <a:r>
              <a:rPr lang="en"/>
              <a:t>Users can simulate a Turing Tumble with marbles updating in real time</a:t>
            </a:r>
            <a:endParaRPr/>
          </a:p>
          <a:p>
            <a:pPr indent="-311150" lvl="0" marL="457200" rtl="0" algn="l">
              <a:spcBef>
                <a:spcPts val="0"/>
              </a:spcBef>
              <a:spcAft>
                <a:spcPts val="0"/>
              </a:spcAft>
              <a:buSzPts val="1300"/>
              <a:buChar char="●"/>
            </a:pPr>
            <a:r>
              <a:rPr lang="en"/>
              <a:t>Playback and board options were added</a:t>
            </a:r>
            <a:endParaRPr/>
          </a:p>
          <a:p>
            <a:pPr indent="-311150" lvl="0" marL="457200" rtl="0" algn="l">
              <a:spcBef>
                <a:spcPts val="0"/>
              </a:spcBef>
              <a:spcAft>
                <a:spcPts val="0"/>
              </a:spcAft>
              <a:buSzPts val="1300"/>
              <a:buChar char="●"/>
            </a:pPr>
            <a:r>
              <a:rPr lang="en"/>
              <a:t>Different example configurations can viewed to explore some more complicated Turing Tumble boards</a:t>
            </a:r>
            <a:endParaRPr/>
          </a:p>
        </p:txBody>
      </p:sp>
      <p:pic>
        <p:nvPicPr>
          <p:cNvPr id="141" name="Google Shape;141;p21" title="example.mp4">
            <a:hlinkClick r:id="rId3"/>
          </p:cNvPr>
          <p:cNvPicPr preferRelativeResize="0"/>
          <p:nvPr/>
        </p:nvPicPr>
        <p:blipFill>
          <a:blip r:embed="rId4">
            <a:alphaModFix/>
          </a:blip>
          <a:stretch>
            <a:fillRect/>
          </a:stretch>
        </p:blipFill>
        <p:spPr>
          <a:xfrm>
            <a:off x="4838625" y="1318650"/>
            <a:ext cx="4162498" cy="31297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41"/>
                                        </p:tgtEl>
                                        <p:attrNameLst>
                                          <p:attrName>style.visibility</p:attrName>
                                        </p:attrNameLst>
                                      </p:cBhvr>
                                      <p:to>
                                        <p:strVal val="visible"/>
                                      </p:to>
                                    </p:set>
                                    <p:animEffect filter="fade" transition="in">
                                      <p:cBhvr>
                                        <p:cTn dur="1000"/>
                                        <p:tgtEl>
                                          <p:spTgt spid="14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