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ugh\Desktop\BubbleSort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ugh\Desktop\BubbleSort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ugh\Desktop\BubbleSort_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Bubble Sort (Seconds)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Avg_Graphs!$A$3:$A$12</c:f>
              <c:numCache>
                <c:formatCode>General</c:formatCode>
                <c:ptCount val="1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</c:numCache>
            </c:numRef>
          </c:cat>
          <c:val>
            <c:numRef>
              <c:f>Avg_Graphs!$B$3:$B$12</c:f>
              <c:numCache>
                <c:formatCode>mm:ss.0</c:formatCode>
                <c:ptCount val="10"/>
                <c:pt idx="0">
                  <c:v>3.4722222222222224E-6</c:v>
                </c:pt>
                <c:pt idx="1">
                  <c:v>1.2731481481481482E-5</c:v>
                </c:pt>
                <c:pt idx="2">
                  <c:v>2.986111111111111E-5</c:v>
                </c:pt>
                <c:pt idx="3">
                  <c:v>5.324074074074073E-5</c:v>
                </c:pt>
                <c:pt idx="4">
                  <c:v>8.252314814814815E-5</c:v>
                </c:pt>
                <c:pt idx="5">
                  <c:v>1.1932870370370371E-4</c:v>
                </c:pt>
                <c:pt idx="6">
                  <c:v>1.6226851851851854E-4</c:v>
                </c:pt>
                <c:pt idx="7">
                  <c:v>2.1226851851851848E-4</c:v>
                </c:pt>
                <c:pt idx="8">
                  <c:v>2.6851851851851857E-4</c:v>
                </c:pt>
                <c:pt idx="9">
                  <c:v>3.3194444444444444E-4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9-4144-98C2-C02F689B7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044384"/>
        <c:axId val="611308320"/>
      </c:lineChart>
      <c:catAx>
        <c:axId val="53604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08320"/>
        <c:crosses val="autoZero"/>
        <c:auto val="1"/>
        <c:lblAlgn val="ctr"/>
        <c:lblOffset val="100"/>
        <c:noMultiLvlLbl val="0"/>
      </c:catAx>
      <c:valAx>
        <c:axId val="6113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:ss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4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Avg_Graphs!$A$16:$A$25</c:f>
              <c:numCache>
                <c:formatCode>General</c:formatCode>
                <c:ptCount val="10"/>
                <c:pt idx="0">
                  <c:v>60000</c:v>
                </c:pt>
                <c:pt idx="1">
                  <c:v>70000</c:v>
                </c:pt>
                <c:pt idx="2">
                  <c:v>80000</c:v>
                </c:pt>
                <c:pt idx="3">
                  <c:v>90000</c:v>
                </c:pt>
                <c:pt idx="4">
                  <c:v>100000</c:v>
                </c:pt>
                <c:pt idx="5">
                  <c:v>110000</c:v>
                </c:pt>
                <c:pt idx="6">
                  <c:v>120000</c:v>
                </c:pt>
                <c:pt idx="7">
                  <c:v>130000</c:v>
                </c:pt>
                <c:pt idx="8">
                  <c:v>140000</c:v>
                </c:pt>
                <c:pt idx="9">
                  <c:v>150000</c:v>
                </c:pt>
              </c:numCache>
            </c:numRef>
          </c:cat>
          <c:val>
            <c:numRef>
              <c:f>Avg_Graphs!$B$16:$B$25</c:f>
              <c:numCache>
                <c:formatCode>General</c:formatCode>
                <c:ptCount val="10"/>
                <c:pt idx="0">
                  <c:v>0.27799999999999997</c:v>
                </c:pt>
                <c:pt idx="1">
                  <c:v>0.308</c:v>
                </c:pt>
                <c:pt idx="2">
                  <c:v>0.37</c:v>
                </c:pt>
                <c:pt idx="3">
                  <c:v>0.40300000000000002</c:v>
                </c:pt>
                <c:pt idx="4">
                  <c:v>0.50600000000000001</c:v>
                </c:pt>
                <c:pt idx="5">
                  <c:v>0.50600000000000012</c:v>
                </c:pt>
                <c:pt idx="6">
                  <c:v>0.50100000000000011</c:v>
                </c:pt>
                <c:pt idx="7">
                  <c:v>0.53099999999999992</c:v>
                </c:pt>
                <c:pt idx="8">
                  <c:v>0.52500000000000002</c:v>
                </c:pt>
                <c:pt idx="9">
                  <c:v>0.57400000000000007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2F-4F66-97AA-871B82B52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079984"/>
        <c:axId val="622080312"/>
      </c:lineChart>
      <c:catAx>
        <c:axId val="6220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80312"/>
        <c:crosses val="autoZero"/>
        <c:auto val="1"/>
        <c:lblAlgn val="ctr"/>
        <c:lblOffset val="100"/>
        <c:noMultiLvlLbl val="0"/>
      </c:catAx>
      <c:valAx>
        <c:axId val="6220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7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Radix Sort (Nanoseconds)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Avg_Graphs!$A$29:$A$38</c:f>
              <c:numCache>
                <c:formatCode>General</c:formatCode>
                <c:ptCount val="10"/>
                <c:pt idx="0">
                  <c:v>60000</c:v>
                </c:pt>
                <c:pt idx="1">
                  <c:v>70000</c:v>
                </c:pt>
                <c:pt idx="2">
                  <c:v>80000</c:v>
                </c:pt>
                <c:pt idx="3">
                  <c:v>90000</c:v>
                </c:pt>
                <c:pt idx="4">
                  <c:v>100000</c:v>
                </c:pt>
                <c:pt idx="5">
                  <c:v>110000</c:v>
                </c:pt>
                <c:pt idx="6">
                  <c:v>120000</c:v>
                </c:pt>
                <c:pt idx="7">
                  <c:v>130000</c:v>
                </c:pt>
                <c:pt idx="8">
                  <c:v>140000</c:v>
                </c:pt>
                <c:pt idx="9">
                  <c:v>150000</c:v>
                </c:pt>
              </c:numCache>
            </c:numRef>
          </c:cat>
          <c:val>
            <c:numRef>
              <c:f>Avg_Graphs!$B$29:$B$38</c:f>
              <c:numCache>
                <c:formatCode>General</c:formatCode>
                <c:ptCount val="10"/>
                <c:pt idx="0">
                  <c:v>0.34699999999999998</c:v>
                </c:pt>
                <c:pt idx="1">
                  <c:v>0.39400000000000002</c:v>
                </c:pt>
                <c:pt idx="2">
                  <c:v>0.44400000000000006</c:v>
                </c:pt>
                <c:pt idx="3">
                  <c:v>0.48299999999999998</c:v>
                </c:pt>
                <c:pt idx="4">
                  <c:v>0.54200000000000004</c:v>
                </c:pt>
                <c:pt idx="5">
                  <c:v>0.59699999999999986</c:v>
                </c:pt>
                <c:pt idx="6">
                  <c:v>0.64700000000000002</c:v>
                </c:pt>
                <c:pt idx="7">
                  <c:v>0.70500000000000007</c:v>
                </c:pt>
                <c:pt idx="8">
                  <c:v>0.75700000000000001</c:v>
                </c:pt>
                <c:pt idx="9">
                  <c:v>0.80899999999999994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88-4E77-A85E-EBF7F5873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694368"/>
        <c:axId val="759693712"/>
      </c:lineChart>
      <c:catAx>
        <c:axId val="75969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693712"/>
        <c:crosses val="autoZero"/>
        <c:auto val="1"/>
        <c:lblAlgn val="ctr"/>
        <c:lblOffset val="100"/>
        <c:noMultiLvlLbl val="0"/>
      </c:catAx>
      <c:valAx>
        <c:axId val="75969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6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1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61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2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6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5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7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5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46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8DC8-3D92-4FCE-AED4-E97125739526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DA24-46BD-4A81-BEFC-8CCFB0E57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Portfolio Question 3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5177"/>
          </a:xfrm>
        </p:spPr>
        <p:txBody>
          <a:bodyPr/>
          <a:lstStyle/>
          <a:p>
            <a:r>
              <a:rPr lang="en-AU" dirty="0" smtClean="0"/>
              <a:t>Programming III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57991" y="4097215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Luke Gough/30003918</a:t>
            </a:r>
          </a:p>
        </p:txBody>
      </p:sp>
    </p:spTree>
    <p:extLst>
      <p:ext uri="{BB962C8B-B14F-4D97-AF65-F5344CB8AC3E}">
        <p14:creationId xmlns:p14="http://schemas.microsoft.com/office/powerpoint/2010/main" val="672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Bubble Sort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2977661" cy="245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Advantages</a:t>
            </a:r>
            <a:endParaRPr lang="en-AU" sz="2400" dirty="0"/>
          </a:p>
          <a:p>
            <a:r>
              <a:rPr lang="en-AU" sz="1600" dirty="0" smtClean="0"/>
              <a:t>Well known and easy to implement.</a:t>
            </a:r>
          </a:p>
          <a:p>
            <a:r>
              <a:rPr lang="en-AU" sz="1600" dirty="0" smtClean="0"/>
              <a:t>Elements are swapped in space which doesn’t require additional storage.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7" y="4141177"/>
            <a:ext cx="2977661" cy="245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 smtClean="0"/>
              <a:t>Disadvantages</a:t>
            </a:r>
          </a:p>
          <a:p>
            <a:r>
              <a:rPr lang="en-AU" sz="1600" dirty="0" smtClean="0"/>
              <a:t>Does not preform well when sorting larger data sets.</a:t>
            </a:r>
          </a:p>
          <a:p>
            <a:r>
              <a:rPr lang="en-AU" sz="1600" dirty="0" smtClean="0"/>
              <a:t>Has to go over the entire data set every run.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40" y="2275562"/>
            <a:ext cx="464820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58" y="1690688"/>
            <a:ext cx="519112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40" y="3117611"/>
            <a:ext cx="1695450" cy="2333625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276284"/>
              </p:ext>
            </p:extLst>
          </p:nvPr>
        </p:nvGraphicFramePr>
        <p:xfrm>
          <a:off x="5561871" y="3241435"/>
          <a:ext cx="4876800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291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Merge Sort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977661" cy="245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Advantages</a:t>
            </a:r>
            <a:endParaRPr lang="en-AU" sz="2400" dirty="0"/>
          </a:p>
          <a:p>
            <a:r>
              <a:rPr lang="en-AU" sz="1600" dirty="0" smtClean="0"/>
              <a:t>It is faster when sorting larger data sets as it does not go through the whole set several times.</a:t>
            </a:r>
          </a:p>
          <a:p>
            <a:r>
              <a:rPr lang="en-AU" sz="1600" dirty="0" smtClean="0"/>
              <a:t>Has more consistent run times as it splits the data sets into smaller data sets and sorts in stages.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4141177"/>
            <a:ext cx="2977661" cy="2450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 smtClean="0"/>
              <a:t>Disadvantages</a:t>
            </a:r>
          </a:p>
          <a:p>
            <a:r>
              <a:rPr lang="en-AU" sz="1600" dirty="0" smtClean="0"/>
              <a:t>It is slower with smaller data set than other sorting algorithms.</a:t>
            </a:r>
          </a:p>
          <a:p>
            <a:r>
              <a:rPr lang="en-AU" sz="1600" dirty="0" smtClean="0"/>
              <a:t>Goes through the whole process even if the data set is already sorted.</a:t>
            </a:r>
          </a:p>
          <a:p>
            <a:r>
              <a:rPr lang="en-AU" sz="1600" dirty="0" smtClean="0"/>
              <a:t>Requires more memory space to store the sub data sets it creates.</a:t>
            </a:r>
            <a:endParaRPr lang="en-A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58" y="1690688"/>
            <a:ext cx="5191125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07" y="2281238"/>
            <a:ext cx="466725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858" y="3128963"/>
            <a:ext cx="1685925" cy="2124075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960080"/>
              </p:ext>
            </p:extLst>
          </p:nvPr>
        </p:nvGraphicFramePr>
        <p:xfrm>
          <a:off x="5572122" y="3238499"/>
          <a:ext cx="4857750" cy="190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433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Radix Sort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8" y="1684461"/>
            <a:ext cx="2977661" cy="245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Advantages</a:t>
            </a:r>
            <a:endParaRPr lang="en-AU" sz="2400" dirty="0"/>
          </a:p>
          <a:p>
            <a:r>
              <a:rPr lang="en-AU" sz="1600" dirty="0" smtClean="0"/>
              <a:t>It is fast at sorting small keys of data.</a:t>
            </a:r>
          </a:p>
          <a:p>
            <a:r>
              <a:rPr lang="en-AU" sz="1600" dirty="0" smtClean="0"/>
              <a:t>Can be faster than quicksort or heap.</a:t>
            </a:r>
          </a:p>
          <a:p>
            <a:r>
              <a:rPr lang="en-AU" sz="1600" dirty="0" smtClean="0"/>
              <a:t>Can sort strings, letters and numbers very quickly.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4134950"/>
            <a:ext cx="2977661" cy="2450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 smtClean="0"/>
              <a:t>Disadvantages</a:t>
            </a:r>
          </a:p>
          <a:p>
            <a:r>
              <a:rPr lang="en-AU" sz="1600" dirty="0" smtClean="0"/>
              <a:t>If numbers/strings lengths vary the sort can be slower as it needs to test for additional digits that need to be stored.</a:t>
            </a:r>
          </a:p>
          <a:p>
            <a:r>
              <a:rPr lang="en-AU" sz="1600" dirty="0" smtClean="0"/>
              <a:t>Can require larger amounts of space compared to other sorting algorithms.</a:t>
            </a:r>
          </a:p>
          <a:p>
            <a:r>
              <a:rPr lang="en-AU" sz="1600" dirty="0" smtClean="0"/>
              <a:t>Is much less flexible, if there are different data types the sort would need to be rewritten to meet these requirements.</a:t>
            </a: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59" y="1684461"/>
            <a:ext cx="51911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09" y="2275011"/>
            <a:ext cx="472440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246" y="3116509"/>
            <a:ext cx="1695450" cy="2333625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90551"/>
              </p:ext>
            </p:extLst>
          </p:nvPr>
        </p:nvGraphicFramePr>
        <p:xfrm>
          <a:off x="5616447" y="3235570"/>
          <a:ext cx="4876800" cy="209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939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Portfolio Question 3</vt:lpstr>
      <vt:lpstr>Bubble Sort</vt:lpstr>
      <vt:lpstr>Merge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Question 3</dc:title>
  <dc:creator>luke gough</dc:creator>
  <cp:lastModifiedBy>luke gough</cp:lastModifiedBy>
  <cp:revision>5</cp:revision>
  <dcterms:created xsi:type="dcterms:W3CDTF">2019-09-23T01:59:17Z</dcterms:created>
  <dcterms:modified xsi:type="dcterms:W3CDTF">2019-09-23T05:28:19Z</dcterms:modified>
</cp:coreProperties>
</file>