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77" r:id="rId2"/>
    <p:sldId id="258" r:id="rId3"/>
    <p:sldId id="280" r:id="rId4"/>
    <p:sldId id="306" r:id="rId5"/>
    <p:sldId id="307" r:id="rId6"/>
    <p:sldId id="308" r:id="rId7"/>
    <p:sldId id="327" r:id="rId8"/>
    <p:sldId id="309" r:id="rId9"/>
    <p:sldId id="310" r:id="rId10"/>
    <p:sldId id="311" r:id="rId11"/>
    <p:sldId id="313" r:id="rId12"/>
    <p:sldId id="315" r:id="rId13"/>
    <p:sldId id="314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18" r:id="rId23"/>
    <p:sldId id="325" r:id="rId24"/>
    <p:sldId id="32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258"/>
          </p14:sldIdLst>
        </p14:section>
        <p14:section name="Clustering" id="{16378913-E5ED-4281-BAF5-F1F938CB0BED}">
          <p14:sldIdLst>
            <p14:sldId id="280"/>
            <p14:sldId id="306"/>
            <p14:sldId id="307"/>
            <p14:sldId id="308"/>
            <p14:sldId id="327"/>
            <p14:sldId id="309"/>
            <p14:sldId id="310"/>
            <p14:sldId id="311"/>
            <p14:sldId id="313"/>
            <p14:sldId id="315"/>
            <p14:sldId id="314"/>
          </p14:sldIdLst>
        </p14:section>
        <p14:section name="Cluster Analysis Tool" id="{E2D565D1-BA5E-44E6-A40E-50A644912248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luster Analysis Tool Demo" id="{511F200B-F666-4194-9B77-86EA27787D25}">
          <p14:sldIdLst>
            <p14:sldId id="318"/>
          </p14:sldIdLst>
        </p14:section>
        <p14:section name="Integration" id="{A1523F83-B209-4F35-B55F-ED2DFAD1EB30}">
          <p14:sldIdLst>
            <p14:sldId id="325"/>
            <p14:sldId id="326"/>
          </p14:sldIdLst>
        </p14:section>
        <p14:section name="Conclusion" id="{4CAF2203-00A4-43BC-A314-3A4E9954C2D2}">
          <p14:sldIdLst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D10409"/>
    <a:srgbClr val="000080"/>
    <a:srgbClr val="9999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90572" autoAdjust="0"/>
  </p:normalViewPr>
  <p:slideViewPr>
    <p:cSldViewPr>
      <p:cViewPr varScale="1">
        <p:scale>
          <a:sx n="70" d="100"/>
          <a:sy n="70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3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u="sng" dirty="0" smtClean="0"/>
              <a:t>Cluster Analysis Tool Presentation</a:t>
            </a:r>
          </a:p>
          <a:p>
            <a:r>
              <a:rPr lang="en-US" dirty="0" smtClean="0"/>
              <a:t>Luke Hackett (University of </a:t>
            </a:r>
            <a:r>
              <a:rPr lang="en-US" dirty="0" err="1" smtClean="0"/>
              <a:t>Huddersfield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u0950758@unimail.hud.ac.uk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April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Analysis</a:t>
            </a:r>
          </a:p>
          <a:p>
            <a:r>
              <a:rPr lang="en-GB" b="0" dirty="0" smtClean="0"/>
              <a:t>Provides</a:t>
            </a:r>
            <a:r>
              <a:rPr lang="en-GB" b="0" baseline="0" dirty="0" smtClean="0"/>
              <a:t> basic analysis, such as usage figures.</a:t>
            </a:r>
          </a:p>
          <a:p>
            <a:endParaRPr lang="en-GB" b="0" baseline="0" dirty="0" smtClean="0"/>
          </a:p>
          <a:p>
            <a:r>
              <a:rPr lang="en-GB" b="1" baseline="0" dirty="0" err="1" smtClean="0"/>
              <a:t>MultiAnalysis</a:t>
            </a:r>
            <a:endParaRPr lang="en-GB" b="1" baseline="0" dirty="0" smtClean="0"/>
          </a:p>
          <a:p>
            <a:r>
              <a:rPr lang="en-GB" b="0" baseline="0" dirty="0" smtClean="0"/>
              <a:t>Provides </a:t>
            </a:r>
            <a:r>
              <a:rPr lang="en-GB" b="0" baseline="0" dirty="0" err="1" smtClean="0"/>
              <a:t>MutliWeek</a:t>
            </a:r>
            <a:r>
              <a:rPr lang="en-GB" b="0" baseline="0" dirty="0" smtClean="0"/>
              <a:t>/</a:t>
            </a:r>
            <a:r>
              <a:rPr lang="en-GB" b="0" baseline="0" dirty="0" err="1" smtClean="0"/>
              <a:t>MultiProduct</a:t>
            </a:r>
            <a:r>
              <a:rPr lang="en-GB" b="0" baseline="0" dirty="0" smtClean="0"/>
              <a:t> analysis, as well as JSON and KML files.</a:t>
            </a:r>
          </a:p>
          <a:p>
            <a:endParaRPr lang="en-GB" b="0" baseline="0" dirty="0" smtClean="0"/>
          </a:p>
          <a:p>
            <a:r>
              <a:rPr lang="en-GB" b="1" baseline="0" dirty="0" err="1" smtClean="0"/>
              <a:t>EventAnalysis</a:t>
            </a:r>
            <a:endParaRPr lang="en-GB" b="1" baseline="0" dirty="0" smtClean="0"/>
          </a:p>
          <a:p>
            <a:r>
              <a:rPr lang="en-GB" b="0" baseline="0" dirty="0" smtClean="0"/>
              <a:t>Provides additional filtering options for a given cluster.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Coordinate</a:t>
            </a:r>
          </a:p>
          <a:p>
            <a:r>
              <a:rPr lang="en-GB" b="0" dirty="0" smtClean="0"/>
              <a:t>Represents</a:t>
            </a:r>
            <a:r>
              <a:rPr lang="en-GB" b="0" baseline="0" dirty="0" smtClean="0"/>
              <a:t> a geographical coordinate.</a:t>
            </a:r>
            <a:endParaRPr lang="en-GB" b="0" dirty="0" smtClean="0"/>
          </a:p>
          <a:p>
            <a:endParaRPr lang="en-GB" b="1" dirty="0" smtClean="0"/>
          </a:p>
          <a:p>
            <a:r>
              <a:rPr lang="en-GB" b="1" dirty="0" smtClean="0"/>
              <a:t>Event</a:t>
            </a:r>
          </a:p>
          <a:p>
            <a:r>
              <a:rPr lang="en-GB" b="0" dirty="0" smtClean="0"/>
              <a:t>The</a:t>
            </a:r>
            <a:r>
              <a:rPr lang="en-GB" b="0" baseline="0" dirty="0" smtClean="0"/>
              <a:t> main object within the tool, which represents a given “Call Event”.</a:t>
            </a:r>
            <a:endParaRPr lang="en-GB" b="0" dirty="0" smtClean="0"/>
          </a:p>
          <a:p>
            <a:endParaRPr lang="en-GB" b="1" dirty="0" smtClean="0"/>
          </a:p>
          <a:p>
            <a:r>
              <a:rPr lang="en-GB" b="1" dirty="0" err="1" smtClean="0"/>
              <a:t>EventCollection</a:t>
            </a:r>
            <a:endParaRPr lang="en-GB" b="1" dirty="0" smtClean="0"/>
          </a:p>
          <a:p>
            <a:r>
              <a:rPr lang="en-GB" b="0" dirty="0" smtClean="0"/>
              <a:t>Extends</a:t>
            </a:r>
            <a:r>
              <a:rPr lang="en-GB" b="0" baseline="0" dirty="0" smtClean="0"/>
              <a:t> List&lt;Event&gt; and provides multiple methods for managing a list of events. Usually represents a cluster</a:t>
            </a:r>
            <a:endParaRPr lang="en-GB" b="0" dirty="0" smtClean="0"/>
          </a:p>
          <a:p>
            <a:endParaRPr lang="en-GB" b="1" dirty="0" smtClean="0"/>
          </a:p>
          <a:p>
            <a:r>
              <a:rPr lang="en-GB" b="1" dirty="0" smtClean="0"/>
              <a:t>DBSCAN &amp; </a:t>
            </a:r>
            <a:r>
              <a:rPr lang="en-GB" b="1" dirty="0" err="1" smtClean="0"/>
              <a:t>KMeans</a:t>
            </a:r>
            <a:endParaRPr lang="en-GB" b="1" dirty="0" smtClean="0"/>
          </a:p>
          <a:p>
            <a:r>
              <a:rPr lang="en-GB" b="0" dirty="0" smtClean="0"/>
              <a:t>An implementation of the each</a:t>
            </a:r>
            <a:r>
              <a:rPr lang="en-GB" b="0" baseline="0" dirty="0" smtClean="0"/>
              <a:t> respected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48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61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Animals</a:t>
            </a:r>
            <a:r>
              <a:rPr lang="en-GB" baseline="0" dirty="0" smtClean="0"/>
              <a:t> Example.</a:t>
            </a:r>
          </a:p>
          <a:p>
            <a:r>
              <a:rPr lang="en-GB" baseline="0" dirty="0" smtClean="0"/>
              <a:t>Biological (cancer), business (marketing) examples.</a:t>
            </a:r>
            <a:endParaRPr lang="en-GB" dirty="0" smtClean="0"/>
          </a:p>
          <a:p>
            <a:r>
              <a:rPr lang="en-GB" dirty="0" smtClean="0"/>
              <a:t>Fraud monitoring systems (opposite).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km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km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 smtClean="0"/>
              <a:t>Luke Hackett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rgbClr val="262626"/>
                </a:solidFill>
              </a:rPr>
              <a:t/>
            </a:r>
            <a:br>
              <a:rPr lang="en-US" sz="2400" b="0" dirty="0">
                <a:solidFill>
                  <a:srgbClr val="262626"/>
                </a:solidFill>
              </a:rPr>
            </a:br>
            <a:r>
              <a:rPr lang="en-US" sz="5600" b="0" dirty="0" smtClean="0">
                <a:solidFill>
                  <a:prstClr val="white"/>
                </a:solidFill>
              </a:rPr>
              <a:t>Cluster Analysis Tool</a:t>
            </a:r>
            <a:endParaRPr lang="en-US" sz="5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140633" y="1090383"/>
            <a:ext cx="4914000" cy="523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pic>
        <p:nvPicPr>
          <p:cNvPr id="614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100581" y="1890308"/>
            <a:ext cx="4942838" cy="37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100581" y="1890308"/>
            <a:ext cx="4942838" cy="37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40768"/>
            <a:ext cx="56959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0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124200"/>
            <a:ext cx="7086600" cy="1447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400" b="1" spc="70" dirty="0" smtClean="0">
                <a:solidFill>
                  <a:prstClr val="white"/>
                </a:solidFill>
              </a:rPr>
              <a:t>Cluster Analysis Tool</a:t>
            </a:r>
            <a:r>
              <a:rPr lang="en-US" sz="2000" dirty="0">
                <a:solidFill>
                  <a:prstClr val="white"/>
                </a:solidFill>
              </a:rPr>
              <a:t/>
            </a:r>
            <a:br>
              <a:rPr lang="en-US" sz="2000" dirty="0">
                <a:solidFill>
                  <a:prstClr val="white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dirty="0" smtClean="0">
                <a:solidFill>
                  <a:prstClr val="white"/>
                </a:solidFill>
              </a:rPr>
              <a:t>Data, Design &amp; </a:t>
            </a:r>
            <a:r>
              <a:rPr lang="en-US" dirty="0" smtClean="0">
                <a:solidFill>
                  <a:prstClr val="white"/>
                </a:solidFill>
              </a:rPr>
              <a:t>Extendibility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3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 Overview</a:t>
            </a:r>
            <a:endParaRPr lang="en-GB" dirty="0"/>
          </a:p>
        </p:txBody>
      </p:sp>
      <p:pic>
        <p:nvPicPr>
          <p:cNvPr id="8194" name="Picture 2" descr="C:\Users\Luke\SkyDrive\University\Year Four\CHP2524 Individual Project\Final Year Project\chapter7\class_diagrams\namespace_overview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51" y="1230347"/>
            <a:ext cx="6788299" cy="51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Library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Focuses </a:t>
            </a:r>
            <a:r>
              <a:rPr lang="en-GB" dirty="0" smtClean="0"/>
              <a:t>upon providing </a:t>
            </a:r>
            <a:r>
              <a:rPr lang="en-GB" dirty="0"/>
              <a:t>analysis for clusters on </a:t>
            </a:r>
            <a:r>
              <a:rPr lang="en-GB" dirty="0" smtClean="0"/>
              <a:t>from </a:t>
            </a:r>
            <a:r>
              <a:rPr lang="en-GB" dirty="0"/>
              <a:t>product </a:t>
            </a:r>
            <a:r>
              <a:rPr lang="en-GB" dirty="0" smtClean="0"/>
              <a:t>and week perspective</a:t>
            </a:r>
          </a:p>
          <a:p>
            <a:pPr lvl="1"/>
            <a:r>
              <a:rPr lang="en-GB" dirty="0" smtClean="0"/>
              <a:t>Analysis</a:t>
            </a:r>
          </a:p>
          <a:p>
            <a:pPr lvl="1"/>
            <a:r>
              <a:rPr lang="en-GB" dirty="0" err="1" smtClean="0"/>
              <a:t>MultiAnalysis</a:t>
            </a:r>
            <a:endParaRPr lang="en-GB" dirty="0" smtClean="0"/>
          </a:p>
          <a:p>
            <a:pPr lvl="1"/>
            <a:r>
              <a:rPr lang="en-GB" dirty="0" err="1" smtClean="0"/>
              <a:t>EventAnalysis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Library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Focuses </a:t>
            </a:r>
            <a:r>
              <a:rPr lang="en-GB" dirty="0" smtClean="0"/>
              <a:t>upon clustering a given set of data. Basic objects are found within this library.</a:t>
            </a:r>
          </a:p>
          <a:p>
            <a:pPr lvl="1"/>
            <a:r>
              <a:rPr lang="en-GB" dirty="0" smtClean="0"/>
              <a:t>Coordinate</a:t>
            </a:r>
          </a:p>
          <a:p>
            <a:pPr lvl="1"/>
            <a:r>
              <a:rPr lang="en-GB" dirty="0" smtClean="0"/>
              <a:t>Event</a:t>
            </a:r>
          </a:p>
          <a:p>
            <a:pPr lvl="1"/>
            <a:r>
              <a:rPr lang="en-GB" dirty="0" err="1" smtClean="0"/>
              <a:t>EventCollection</a:t>
            </a:r>
            <a:endParaRPr lang="en-GB" dirty="0" smtClean="0"/>
          </a:p>
          <a:p>
            <a:pPr lvl="1"/>
            <a:r>
              <a:rPr lang="en-GB" dirty="0" smtClean="0"/>
              <a:t>DBSCAN</a:t>
            </a:r>
          </a:p>
          <a:p>
            <a:pPr lvl="1"/>
            <a:r>
              <a:rPr lang="en-GB" dirty="0" err="1" smtClean="0"/>
              <a:t>KMeans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5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Supporting Libraries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JSON provides JSON String output functionality.</a:t>
            </a:r>
          </a:p>
          <a:p>
            <a:pPr lvl="1"/>
            <a:r>
              <a:rPr lang="en-GB" dirty="0" err="1" smtClean="0"/>
              <a:t>JSONWriter</a:t>
            </a:r>
            <a:endParaRPr lang="en-GB" dirty="0" smtClean="0"/>
          </a:p>
          <a:p>
            <a:r>
              <a:rPr lang="en-GB" dirty="0" smtClean="0"/>
              <a:t>KML Provides KML parsing and writing functionality.</a:t>
            </a:r>
          </a:p>
          <a:p>
            <a:pPr lvl="1"/>
            <a:r>
              <a:rPr lang="en-GB" dirty="0" err="1" smtClean="0"/>
              <a:t>KMLReader</a:t>
            </a:r>
            <a:endParaRPr lang="en-GB" dirty="0" smtClean="0"/>
          </a:p>
          <a:p>
            <a:pPr lvl="1"/>
            <a:r>
              <a:rPr lang="en-GB" dirty="0" err="1" smtClean="0"/>
              <a:t>KMLWriter</a:t>
            </a:r>
            <a:endParaRPr lang="en-GB" dirty="0" smtClean="0"/>
          </a:p>
          <a:p>
            <a:pPr lvl="1"/>
            <a:r>
              <a:rPr lang="en-GB" dirty="0" err="1" smtClean="0"/>
              <a:t>KMZWriter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072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Keyhole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KML is </a:t>
            </a:r>
            <a:r>
              <a:rPr lang="en-GB" dirty="0"/>
              <a:t>an XML notation for expressing geographic </a:t>
            </a:r>
            <a:r>
              <a:rPr lang="en-GB" dirty="0" smtClean="0"/>
              <a:t>information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Maintained by Google through a “Open Source” Project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Google Maps and Google Earth fully support the latest KML specification (2.2)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dirty="0"/>
          </a:p>
          <a:p>
            <a:pPr marL="0" lvl="1" indent="0">
              <a:buNone/>
            </a:pPr>
            <a:r>
              <a:rPr lang="en-GB" dirty="0">
                <a:hlinkClick r:id="rId3"/>
              </a:rPr>
              <a:t>https://developers.google.com/kml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110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Table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of</a:t>
            </a: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Contents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77280" y="2248272"/>
            <a:ext cx="6923112" cy="31249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sz="4000" dirty="0" smtClean="0">
                <a:latin typeface="+mj-lt"/>
              </a:rPr>
              <a:t>Clustering </a:t>
            </a:r>
            <a:r>
              <a:rPr lang="en-GB" sz="4000" dirty="0" smtClean="0">
                <a:latin typeface="+mj-lt"/>
              </a:rPr>
              <a:t>Techniques</a:t>
            </a:r>
            <a:endParaRPr lang="en-GB" sz="40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4000" dirty="0" smtClean="0">
                <a:latin typeface="+mj-lt"/>
              </a:rPr>
              <a:t>Cluster Analysis Tool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dirty="0" smtClean="0">
                <a:latin typeface="+mj-lt"/>
              </a:rPr>
              <a:t>Integration Strategy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Keyhole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KML is </a:t>
            </a:r>
            <a:r>
              <a:rPr lang="en-GB" dirty="0"/>
              <a:t>an XML notation for expressing geographic </a:t>
            </a:r>
            <a:r>
              <a:rPr lang="en-GB" dirty="0" smtClean="0"/>
              <a:t>information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Maintained by Google through a “Open Source” Project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Google Earth fully supports the latest KML specification (2.2)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Google </a:t>
            </a:r>
            <a:r>
              <a:rPr lang="en-GB" dirty="0" smtClean="0"/>
              <a:t>Maps has partial support for the latest KML specification (2.2)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dirty="0"/>
          </a:p>
          <a:p>
            <a:pPr marL="0" lvl="1" indent="0">
              <a:buNone/>
            </a:pPr>
            <a:r>
              <a:rPr lang="en-GB" dirty="0">
                <a:hlinkClick r:id="rId3"/>
              </a:rPr>
              <a:t>https://developers.google.com/kml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4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Keyhole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&lt;?xml version="1.0" encoding="UTF-8"?&gt;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kml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GB" sz="20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dirty="0">
                <a:solidFill>
                  <a:srgbClr val="D10409"/>
                </a:solidFill>
                <a:latin typeface="Consolas" pitchFamily="49" charset="0"/>
                <a:cs typeface="Consolas" pitchFamily="49" charset="0"/>
              </a:rPr>
              <a:t>"http://www.opengis.net/kml/2.2"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Placemark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name&gt;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Simple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placemark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description&gt;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Attached to the ground.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Intelligently</a:t>
            </a:r>
          </a:p>
          <a:p>
            <a:pPr marL="0" lvl="1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places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itself at the height of the underlying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terrain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&lt;/description&gt;</a:t>
            </a:r>
            <a:b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Point&gt;</a:t>
            </a:r>
            <a:b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coordinates</a:t>
            </a: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-122.0822035425683,37.42228990140251,0</a:t>
            </a:r>
          </a:p>
          <a:p>
            <a:pPr marL="0" lvl="1" indent="0">
              <a:buNone/>
            </a:pP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coordinates&gt;</a:t>
            </a:r>
            <a:b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Point&gt;</a:t>
            </a:r>
            <a:b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Placemark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lvl="1" indent="0">
              <a:buNone/>
            </a:pPr>
            <a:r>
              <a:rPr lang="en-GB" sz="20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kml</a:t>
            </a:r>
            <a:r>
              <a:rPr lang="en-GB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GB" sz="20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124200"/>
            <a:ext cx="7086600" cy="1447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400" b="1" spc="70" dirty="0" smtClean="0">
                <a:solidFill>
                  <a:prstClr val="white"/>
                </a:solidFill>
              </a:rPr>
              <a:t>Cluster Analysis Tool</a:t>
            </a:r>
            <a:r>
              <a:rPr lang="en-US" sz="2000" dirty="0">
                <a:solidFill>
                  <a:prstClr val="white"/>
                </a:solidFill>
              </a:rPr>
              <a:t/>
            </a:r>
            <a:br>
              <a:rPr lang="en-US" sz="2000" dirty="0">
                <a:solidFill>
                  <a:prstClr val="white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dirty="0" smtClean="0">
                <a:solidFill>
                  <a:prstClr val="white"/>
                </a:solidFill>
              </a:rPr>
              <a:t>Demo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5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124200"/>
            <a:ext cx="7086600" cy="1447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400" b="1" spc="70" dirty="0" smtClean="0">
                <a:solidFill>
                  <a:prstClr val="white"/>
                </a:solidFill>
              </a:rPr>
              <a:t>Integration Strategy</a:t>
            </a:r>
            <a:r>
              <a:rPr lang="en-US" sz="2000" dirty="0">
                <a:solidFill>
                  <a:prstClr val="white"/>
                </a:solidFill>
              </a:rPr>
              <a:t/>
            </a:r>
            <a:br>
              <a:rPr lang="en-US" sz="2000" dirty="0">
                <a:solidFill>
                  <a:prstClr val="white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dirty="0" smtClean="0">
                <a:solidFill>
                  <a:prstClr val="white"/>
                </a:solidFill>
              </a:rPr>
              <a:t>Ideas &amp; Thoughts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Strategy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en-GB" dirty="0" smtClean="0"/>
              <a:t>Simple command line interface</a:t>
            </a:r>
          </a:p>
          <a:p>
            <a:r>
              <a:rPr lang="en-GB" dirty="0" smtClean="0"/>
              <a:t>Supports directory input as well as file input</a:t>
            </a:r>
          </a:p>
          <a:p>
            <a:r>
              <a:rPr lang="en-GB" dirty="0" smtClean="0"/>
              <a:t>JSON output -&gt; database?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6450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.\ClusterAnalysisTool.exe --source=“C:\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kml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\input”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	    --output=“C:\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kml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\output”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	    --analysis=“all”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5274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.\ClusterAnalysisTool.exe --source=“C:\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kml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\input\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my_kml.kml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	    --output=“C:\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kml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\output”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		    --analysis=“all”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588" y="1524000"/>
            <a:ext cx="46482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sz="4400" b="1" dirty="0" smtClean="0">
                <a:solidFill>
                  <a:srgbClr val="7BCF27"/>
                </a:solidFill>
              </a:rPr>
              <a:t>Questions</a:t>
            </a:r>
            <a:endParaRPr lang="en-US" sz="4400" b="1" dirty="0">
              <a:solidFill>
                <a:srgbClr val="7BCF2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24128" y="0"/>
            <a:ext cx="3419872" cy="5232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124200"/>
            <a:ext cx="7086600" cy="1447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400" b="1" spc="70" dirty="0" smtClean="0">
                <a:solidFill>
                  <a:prstClr val="white"/>
                </a:solidFill>
              </a:rPr>
              <a:t>Clustering Techniques</a:t>
            </a:r>
            <a:r>
              <a:rPr lang="en-US" sz="2000" dirty="0">
                <a:solidFill>
                  <a:prstClr val="white"/>
                </a:solidFill>
              </a:rPr>
              <a:t/>
            </a:r>
            <a:br>
              <a:rPr lang="en-US" sz="2000" dirty="0">
                <a:solidFill>
                  <a:prstClr val="white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dirty="0" smtClean="0">
                <a:solidFill>
                  <a:prstClr val="white"/>
                </a:solidFill>
              </a:rPr>
              <a:t>General </a:t>
            </a:r>
            <a:r>
              <a:rPr lang="en-US" dirty="0" smtClean="0">
                <a:solidFill>
                  <a:prstClr val="white"/>
                </a:solidFill>
              </a:rPr>
              <a:t>Introduction, K-Means </a:t>
            </a:r>
            <a:r>
              <a:rPr lang="en-US" dirty="0" smtClean="0">
                <a:solidFill>
                  <a:prstClr val="white"/>
                </a:solidFill>
              </a:rPr>
              <a:t>&amp; DBSCAN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Clustering is the process of grouping a set of objects into classes of similar objects that </a:t>
            </a:r>
            <a:r>
              <a:rPr lang="en-GB" dirty="0" smtClean="0"/>
              <a:t>are meaningful</a:t>
            </a:r>
            <a:r>
              <a:rPr lang="en-GB" dirty="0"/>
              <a:t>, useful or </a:t>
            </a:r>
            <a:r>
              <a:rPr lang="en-GB" dirty="0" smtClean="0"/>
              <a:t>both.</a:t>
            </a:r>
          </a:p>
          <a:p>
            <a:r>
              <a:rPr lang="en-GB" dirty="0"/>
              <a:t>A cluster is a collection of objects that are </a:t>
            </a:r>
            <a:r>
              <a:rPr lang="en-GB" dirty="0" smtClean="0"/>
              <a:t>more similar to </a:t>
            </a:r>
            <a:r>
              <a:rPr lang="en-GB" dirty="0"/>
              <a:t>one another within </a:t>
            </a:r>
            <a:r>
              <a:rPr lang="en-GB" dirty="0" smtClean="0"/>
              <a:t>a cluster </a:t>
            </a:r>
            <a:r>
              <a:rPr lang="en-GB" dirty="0"/>
              <a:t>and are </a:t>
            </a:r>
            <a:r>
              <a:rPr lang="en-GB" dirty="0" smtClean="0"/>
              <a:t>more dissimilar </a:t>
            </a:r>
            <a:r>
              <a:rPr lang="en-GB" dirty="0"/>
              <a:t>to other objects within other clusters.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31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Definition</a:t>
            </a:r>
            <a:endParaRPr lang="en-GB" dirty="0"/>
          </a:p>
        </p:txBody>
      </p:sp>
      <p:pic>
        <p:nvPicPr>
          <p:cNvPr id="1026" name="Picture 2" descr="C:\Users\Luke\SkyDrive\University\Year Four\CHP2524 Individual Project\Final Year Project\chapter3\clustering\ClusterDefinition1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2025" y="1547814"/>
            <a:ext cx="3483851" cy="1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uke\SkyDrive\University\Year Four\CHP2524 Individual Project\Final Year Project\chapter3\clustering\ClusterDefinition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3888" y="1556793"/>
            <a:ext cx="3477661" cy="17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ke\SkyDrive\University\Year Four\CHP2524 Individual Project\Final Year Project\chapter3\clustering\ClusterDefinition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3864611"/>
            <a:ext cx="3474276" cy="17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uke\SkyDrive\University\Year Four\CHP2524 Individual Project\Final Year Project\chapter3\clustering\ClusterDefinition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3889" y="3864611"/>
            <a:ext cx="3468085" cy="17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Aims </a:t>
            </a:r>
            <a:r>
              <a:rPr lang="en-GB" dirty="0"/>
              <a:t>to partition </a:t>
            </a:r>
            <a:r>
              <a:rPr lang="en-GB" dirty="0" smtClean="0"/>
              <a:t>a set of objects into </a:t>
            </a:r>
            <a:r>
              <a:rPr lang="en-GB" i="1" dirty="0" smtClean="0"/>
              <a:t>k</a:t>
            </a:r>
            <a:r>
              <a:rPr lang="en-GB" dirty="0" smtClean="0"/>
              <a:t> clusters</a:t>
            </a:r>
          </a:p>
          <a:p>
            <a:r>
              <a:rPr lang="en-GB" dirty="0" smtClean="0"/>
              <a:t>Similarity </a:t>
            </a:r>
            <a:r>
              <a:rPr lang="en-GB" dirty="0"/>
              <a:t>is measured </a:t>
            </a:r>
            <a:r>
              <a:rPr lang="en-GB" dirty="0" smtClean="0"/>
              <a:t>via the average </a:t>
            </a:r>
            <a:r>
              <a:rPr lang="en-GB" dirty="0"/>
              <a:t>(mean) value of all </a:t>
            </a:r>
            <a:r>
              <a:rPr lang="en-GB" dirty="0" smtClean="0"/>
              <a:t>objects </a:t>
            </a:r>
            <a:r>
              <a:rPr lang="en-GB" dirty="0"/>
              <a:t>in a given </a:t>
            </a:r>
            <a:r>
              <a:rPr lang="en-GB" dirty="0" smtClean="0"/>
              <a:t>cluster</a:t>
            </a:r>
          </a:p>
          <a:p>
            <a:r>
              <a:rPr lang="en-GB" dirty="0" smtClean="0"/>
              <a:t>The mean object is referred to as the Centroid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511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91" y="1124742"/>
            <a:ext cx="2741552" cy="2365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39" y="3941722"/>
            <a:ext cx="2738973" cy="236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2736304" cy="2664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6" y="3943514"/>
            <a:ext cx="2741552" cy="23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Density-based algorithms will try </a:t>
            </a:r>
            <a:r>
              <a:rPr lang="en-GB" dirty="0"/>
              <a:t>to locate regions that are of high density and </a:t>
            </a:r>
            <a:r>
              <a:rPr lang="en-GB" dirty="0" smtClean="0"/>
              <a:t>separate these </a:t>
            </a:r>
            <a:r>
              <a:rPr lang="en-GB" dirty="0"/>
              <a:t>regions from the data </a:t>
            </a:r>
            <a:r>
              <a:rPr lang="en-GB" dirty="0" smtClean="0"/>
              <a:t>space.</a:t>
            </a:r>
          </a:p>
          <a:p>
            <a:r>
              <a:rPr lang="en-GB" dirty="0" smtClean="0"/>
              <a:t>“Noise” data is ignored, or removed from the data space completely.</a:t>
            </a:r>
          </a:p>
          <a:p>
            <a:r>
              <a:rPr lang="en-GB" dirty="0" smtClean="0"/>
              <a:t>Relies upon the concept of Density rather than Similarity.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3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Density-Based Spatial Clustering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with </a:t>
            </a:r>
            <a:r>
              <a:rPr lang="en-GB" dirty="0" smtClean="0"/>
              <a:t>Noise</a:t>
            </a:r>
            <a:endParaRPr lang="en-GB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073991" y="930991"/>
            <a:ext cx="4914358" cy="56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9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568</Words>
  <Application>Microsoft Office PowerPoint</Application>
  <PresentationFormat>On-screen Show (4:3)</PresentationFormat>
  <Paragraphs>134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Introducing PowerPoint 2010</vt:lpstr>
      <vt:lpstr> Cluster Analysis Tool</vt:lpstr>
      <vt:lpstr>PowerPoint Presentation</vt:lpstr>
      <vt:lpstr>Clustering Techniques </vt:lpstr>
      <vt:lpstr>Introduction to Clustering</vt:lpstr>
      <vt:lpstr>Cluster Definition</vt:lpstr>
      <vt:lpstr>K-Means</vt:lpstr>
      <vt:lpstr>K-Means</vt:lpstr>
      <vt:lpstr>Density-Based Spatial Clustering of Applications with Noise</vt:lpstr>
      <vt:lpstr>Density-Based Spatial Clustering of Applications with Noise</vt:lpstr>
      <vt:lpstr>Density-Based Spatial Clustering of Applications with Noise</vt:lpstr>
      <vt:lpstr>Density-Based Spatial Clustering of Applications with Noise</vt:lpstr>
      <vt:lpstr>Density-Based Spatial Clustering of Applications with Noise</vt:lpstr>
      <vt:lpstr>Density-Based Spatial Clustering of Applications with Noise</vt:lpstr>
      <vt:lpstr>Cluster Analysis Tool </vt:lpstr>
      <vt:lpstr>System Design Overview</vt:lpstr>
      <vt:lpstr>Analysis Library</vt:lpstr>
      <vt:lpstr>Cluster Library</vt:lpstr>
      <vt:lpstr>Supporting Libraries</vt:lpstr>
      <vt:lpstr>Keyhole Markup Language</vt:lpstr>
      <vt:lpstr>Keyhole Markup Language</vt:lpstr>
      <vt:lpstr>Keyhole Markup Language</vt:lpstr>
      <vt:lpstr>Cluster Analysis Tool </vt:lpstr>
      <vt:lpstr>Integration Strategy </vt:lpstr>
      <vt:lpstr>Integration Strategy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2013-03-13T22:58:55Z</dcterms:created>
  <dcterms:modified xsi:type="dcterms:W3CDTF">2013-04-02T21:16:33Z</dcterms:modified>
</cp:coreProperties>
</file>