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619" r:id="rId3"/>
    <p:sldId id="646" r:id="rId4"/>
    <p:sldId id="656" r:id="rId5"/>
    <p:sldId id="677" r:id="rId6"/>
    <p:sldId id="678" r:id="rId7"/>
    <p:sldId id="681" r:id="rId8"/>
    <p:sldId id="682" r:id="rId9"/>
    <p:sldId id="707" r:id="rId10"/>
    <p:sldId id="708" r:id="rId11"/>
    <p:sldId id="709" r:id="rId12"/>
    <p:sldId id="702" r:id="rId13"/>
    <p:sldId id="618" r:id="rId14"/>
    <p:sldId id="651" r:id="rId15"/>
    <p:sldId id="696" r:id="rId16"/>
    <p:sldId id="697" r:id="rId17"/>
    <p:sldId id="698" r:id="rId18"/>
    <p:sldId id="703" r:id="rId19"/>
    <p:sldId id="704" r:id="rId20"/>
    <p:sldId id="705" r:id="rId21"/>
    <p:sldId id="706" r:id="rId22"/>
  </p:sldIdLst>
  <p:sldSz cx="10045700" cy="7777163"/>
  <p:notesSz cx="6858000" cy="9144000"/>
  <p:defaultTextStyle>
    <a:defPPr>
      <a:defRPr lang="en-US"/>
    </a:defPPr>
    <a:lvl1pPr marL="0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22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45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67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88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611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733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56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78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27" autoAdjust="0"/>
    <p:restoredTop sz="99658" autoAdjust="0"/>
  </p:normalViewPr>
  <p:slideViewPr>
    <p:cSldViewPr snapToGrid="0" snapToObjects="1">
      <p:cViewPr>
        <p:scale>
          <a:sx n="90" d="100"/>
          <a:sy n="90" d="100"/>
        </p:scale>
        <p:origin x="-128" y="-80"/>
      </p:cViewPr>
      <p:guideLst>
        <p:guide orient="horz" pos="2449"/>
        <p:guide pos="3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62866-E8F9-034B-9DF1-AB381312C7CE}" type="datetimeFigureOut">
              <a:rPr lang="en-US" smtClean="0"/>
              <a:t>13/10/16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3BD2D-DA66-584B-B636-0D421B4D73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46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BCB71-FA10-E441-AE38-BB176F04D434}" type="datetimeFigureOut">
              <a:rPr lang="en-US" smtClean="0"/>
              <a:t>13/10/16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5800"/>
            <a:ext cx="4429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3EEC9-C294-2F44-9590-D73B37A13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35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Relationship Id="rId3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048035"/>
            <a:ext cx="8538845" cy="1628165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itle 45"/>
          <p:cNvSpPr txBox="1">
            <a:spLocks/>
          </p:cNvSpPr>
          <p:nvPr/>
        </p:nvSpPr>
        <p:spPr bwMode="auto">
          <a:xfrm>
            <a:off x="793541" y="3131570"/>
            <a:ext cx="8538845" cy="154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8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NOvA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34" y="-187056"/>
            <a:ext cx="2438691" cy="2517309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8" name="Picture 7" descr="university_of_sussex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50" y="204126"/>
            <a:ext cx="4070818" cy="1802196"/>
          </a:xfrm>
          <a:prstGeom prst="rect">
            <a:avLst/>
          </a:prstGeom>
          <a:effectLst>
            <a:outerShdw blurRad="50800" dist="12700" dir="270000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rot="10800000">
            <a:off x="2459104" y="3048035"/>
            <a:ext cx="7177839" cy="1801"/>
          </a:xfrm>
          <a:prstGeom prst="line">
            <a:avLst/>
          </a:prstGeom>
          <a:solidFill>
            <a:srgbClr val="000000"/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0" y="2245375"/>
            <a:ext cx="10045700" cy="54009"/>
          </a:xfrm>
          <a:prstGeom prst="line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93541" y="4676202"/>
            <a:ext cx="8538845" cy="1701254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6600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8923" y="7319682"/>
            <a:ext cx="808641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r>
              <a:rPr lang="en-US" sz="1800" dirty="0" smtClean="0">
                <a:solidFill>
                  <a:schemeClr val="bg1"/>
                </a:solidFill>
              </a:rPr>
              <a:t>/20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74" y="1469021"/>
            <a:ext cx="9102170" cy="159011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5" y="3059135"/>
            <a:ext cx="9102170" cy="214184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6816" y="5200979"/>
            <a:ext cx="9144027" cy="19280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ve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74" y="2122520"/>
            <a:ext cx="4466499" cy="4185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146" y="1662294"/>
            <a:ext cx="4984456" cy="501785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11447"/>
            <a:ext cx="9041130" cy="1296194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285" y="1740862"/>
            <a:ext cx="4438595" cy="72550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22" indent="0">
              <a:buNone/>
              <a:defRPr sz="2200" b="1"/>
            </a:lvl2pPr>
            <a:lvl3pPr marL="1018245" indent="0">
              <a:buNone/>
              <a:defRPr sz="2000" b="1"/>
            </a:lvl3pPr>
            <a:lvl4pPr marL="1527367" indent="0">
              <a:buNone/>
              <a:defRPr sz="1800" b="1"/>
            </a:lvl4pPr>
            <a:lvl5pPr marL="2036488" indent="0">
              <a:buNone/>
              <a:defRPr sz="1800" b="1"/>
            </a:lvl5pPr>
            <a:lvl6pPr marL="2545611" indent="0">
              <a:buNone/>
              <a:defRPr sz="1800" b="1"/>
            </a:lvl6pPr>
            <a:lvl7pPr marL="3054733" indent="0">
              <a:buNone/>
              <a:defRPr sz="1800" b="1"/>
            </a:lvl7pPr>
            <a:lvl8pPr marL="3563856" indent="0">
              <a:buNone/>
              <a:defRPr sz="1800" b="1"/>
            </a:lvl8pPr>
            <a:lvl9pPr marL="4072978" indent="0">
              <a:buNone/>
              <a:defRPr sz="18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" y="2466370"/>
            <a:ext cx="4438595" cy="448087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078" y="1740862"/>
            <a:ext cx="4440339" cy="72550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22" indent="0">
              <a:buNone/>
              <a:defRPr sz="2200" b="1"/>
            </a:lvl2pPr>
            <a:lvl3pPr marL="1018245" indent="0">
              <a:buNone/>
              <a:defRPr sz="2000" b="1"/>
            </a:lvl3pPr>
            <a:lvl4pPr marL="1527367" indent="0">
              <a:buNone/>
              <a:defRPr sz="1800" b="1"/>
            </a:lvl4pPr>
            <a:lvl5pPr marL="2036488" indent="0">
              <a:buNone/>
              <a:defRPr sz="1800" b="1"/>
            </a:lvl5pPr>
            <a:lvl6pPr marL="2545611" indent="0">
              <a:buNone/>
              <a:defRPr sz="1800" b="1"/>
            </a:lvl6pPr>
            <a:lvl7pPr marL="3054733" indent="0">
              <a:buNone/>
              <a:defRPr sz="1800" b="1"/>
            </a:lvl7pPr>
            <a:lvl8pPr marL="3563856" indent="0">
              <a:buNone/>
              <a:defRPr sz="1800" b="1"/>
            </a:lvl8pPr>
            <a:lvl9pPr marL="4072978" indent="0">
              <a:buNone/>
              <a:defRPr sz="18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078" y="2466370"/>
            <a:ext cx="4440339" cy="448087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494" y="1499994"/>
            <a:ext cx="4746000" cy="4082500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566816" y="5599617"/>
            <a:ext cx="9226679" cy="159011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/>
          </p:nvPr>
        </p:nvSpPr>
        <p:spPr>
          <a:xfrm>
            <a:off x="5047494" y="1499995"/>
            <a:ext cx="4746000" cy="4082500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09646"/>
            <a:ext cx="3304966" cy="131779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7591" y="309648"/>
            <a:ext cx="5615825" cy="663759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286" y="1627445"/>
            <a:ext cx="3304966" cy="5319796"/>
          </a:xfrm>
        </p:spPr>
        <p:txBody>
          <a:bodyPr/>
          <a:lstStyle>
            <a:lvl1pPr marL="0" indent="0">
              <a:buNone/>
              <a:defRPr sz="1600"/>
            </a:lvl1pPr>
            <a:lvl2pPr marL="509122" indent="0">
              <a:buNone/>
              <a:defRPr sz="1300"/>
            </a:lvl2pPr>
            <a:lvl3pPr marL="1018245" indent="0">
              <a:buNone/>
              <a:defRPr sz="1100"/>
            </a:lvl3pPr>
            <a:lvl4pPr marL="1527367" indent="0">
              <a:buNone/>
              <a:defRPr sz="1000"/>
            </a:lvl4pPr>
            <a:lvl5pPr marL="2036488" indent="0">
              <a:buNone/>
              <a:defRPr sz="1000"/>
            </a:lvl5pPr>
            <a:lvl6pPr marL="2545611" indent="0">
              <a:buNone/>
              <a:defRPr sz="1000"/>
            </a:lvl6pPr>
            <a:lvl7pPr marL="3054733" indent="0">
              <a:buNone/>
              <a:defRPr sz="1000"/>
            </a:lvl7pPr>
            <a:lvl8pPr marL="3563856" indent="0">
              <a:buNone/>
              <a:defRPr sz="1000"/>
            </a:lvl8pPr>
            <a:lvl9pPr marL="4072978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028" y="5444015"/>
            <a:ext cx="6027420" cy="64269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9028" y="694904"/>
            <a:ext cx="6027420" cy="4666298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9028" y="6086712"/>
            <a:ext cx="6027420" cy="912736"/>
          </a:xfrm>
        </p:spPr>
        <p:txBody>
          <a:bodyPr/>
          <a:lstStyle>
            <a:lvl1pPr marL="0" indent="0">
              <a:buNone/>
              <a:defRPr sz="1600"/>
            </a:lvl1pPr>
            <a:lvl2pPr marL="509122" indent="0">
              <a:buNone/>
              <a:defRPr sz="1300"/>
            </a:lvl2pPr>
            <a:lvl3pPr marL="1018245" indent="0">
              <a:buNone/>
              <a:defRPr sz="1100"/>
            </a:lvl3pPr>
            <a:lvl4pPr marL="1527367" indent="0">
              <a:buNone/>
              <a:defRPr sz="1000"/>
            </a:lvl4pPr>
            <a:lvl5pPr marL="2036488" indent="0">
              <a:buNone/>
              <a:defRPr sz="1000"/>
            </a:lvl5pPr>
            <a:lvl6pPr marL="2545611" indent="0">
              <a:buNone/>
              <a:defRPr sz="1000"/>
            </a:lvl6pPr>
            <a:lvl7pPr marL="3054733" indent="0">
              <a:buNone/>
              <a:defRPr sz="1000"/>
            </a:lvl7pPr>
            <a:lvl8pPr marL="3563856" indent="0">
              <a:buNone/>
              <a:defRPr sz="1000"/>
            </a:lvl8pPr>
            <a:lvl9pPr marL="4072978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048035"/>
            <a:ext cx="8538845" cy="1628165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itle 45"/>
          <p:cNvSpPr txBox="1">
            <a:spLocks/>
          </p:cNvSpPr>
          <p:nvPr/>
        </p:nvSpPr>
        <p:spPr bwMode="auto">
          <a:xfrm>
            <a:off x="793541" y="3131570"/>
            <a:ext cx="8538845" cy="154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8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university_of_sussex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0" y="204126"/>
            <a:ext cx="4070818" cy="1802196"/>
          </a:xfrm>
          <a:prstGeom prst="rect">
            <a:avLst/>
          </a:prstGeom>
          <a:effectLst>
            <a:outerShdw blurRad="50800" dist="12700" dir="270000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rot="10800000">
            <a:off x="2459104" y="3048035"/>
            <a:ext cx="7177839" cy="1801"/>
          </a:xfrm>
          <a:prstGeom prst="line">
            <a:avLst/>
          </a:prstGeom>
          <a:solidFill>
            <a:srgbClr val="000000"/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93541" y="4676202"/>
            <a:ext cx="8538845" cy="1701254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6600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8923" y="7319682"/>
            <a:ext cx="487765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1" name="Picture 10" descr="nova logo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12553" y="204125"/>
            <a:ext cx="1885091" cy="1728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6146" y="345652"/>
            <a:ext cx="2284699" cy="596249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816" y="345652"/>
            <a:ext cx="6691901" cy="596249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8672" y="2122520"/>
            <a:ext cx="9102171" cy="4185625"/>
          </a:xfrm>
        </p:spPr>
        <p:txBody>
          <a:bodyPr/>
          <a:lstStyle/>
          <a:p>
            <a:r>
              <a:rPr lang="en-GB" dirty="0" smtClean="0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74" y="2122520"/>
            <a:ext cx="4466499" cy="41856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/>
          <a:p>
            <a:r>
              <a:rPr lang="en-GB" dirty="0" smtClean="0"/>
              <a:t>Click icon to add clip 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6816" y="334852"/>
            <a:ext cx="6548889" cy="113417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6928" y="2122518"/>
            <a:ext cx="9103916" cy="408661"/>
          </a:xfrm>
        </p:spPr>
        <p:txBody>
          <a:bodyPr/>
          <a:lstStyle>
            <a:lvl1pPr>
              <a:defRPr b="1">
                <a:solidFill>
                  <a:srgbClr val="FF6600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0" y="1469020"/>
            <a:ext cx="10045700" cy="0"/>
          </a:xfrm>
          <a:prstGeom prst="line">
            <a:avLst/>
          </a:prstGeom>
          <a:noFill/>
          <a:ln w="17526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lIns="101824" tIns="50912" rIns="101824" bIns="50912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6869" name="Picture 5" descr="Us_pos_CMYK"/>
          <p:cNvPicPr>
            <a:picLocks noChangeAspect="1" noChangeArrowheads="1"/>
          </p:cNvPicPr>
          <p:nvPr/>
        </p:nvPicPr>
        <p:blipFill>
          <a:blip r:embed="rId2"/>
          <a:srcRect t="18727" b="19583"/>
          <a:stretch>
            <a:fillRect/>
          </a:stretch>
        </p:blipFill>
        <p:spPr bwMode="auto">
          <a:xfrm>
            <a:off x="6864562" y="345653"/>
            <a:ext cx="2984062" cy="116117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9366660" y="7319682"/>
            <a:ext cx="487765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5" y="1693270"/>
            <a:ext cx="5896573" cy="554381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009597" y="2023662"/>
            <a:ext cx="3820551" cy="521341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1804798"/>
            <a:ext cx="9102171" cy="526944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5792218"/>
            <a:ext cx="9102171" cy="128202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5" y="1786192"/>
            <a:ext cx="9102170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5792218"/>
            <a:ext cx="9102171" cy="128202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37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649836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673835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41" y="4997549"/>
            <a:ext cx="8538845" cy="1544631"/>
          </a:xfrm>
        </p:spPr>
        <p:txBody>
          <a:bodyPr/>
          <a:lstStyle>
            <a:lvl1pPr algn="l">
              <a:defRPr sz="45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296295"/>
            <a:ext cx="8538845" cy="1701254"/>
          </a:xfrm>
        </p:spPr>
        <p:txBody>
          <a:bodyPr anchor="b"/>
          <a:lstStyle>
            <a:lvl1pPr marL="0" indent="0">
              <a:buNone/>
              <a:defRPr sz="2200"/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743464" y="3784168"/>
            <a:ext cx="205637" cy="5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824" tIns="50912" rIns="101824" bIns="50912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en-GB" sz="2700" dirty="0">
              <a:solidFill>
                <a:srgbClr val="0A383C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743464" y="3524929"/>
            <a:ext cx="205637" cy="5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824" tIns="50912" rIns="101824" bIns="50912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en-GB" sz="2700" dirty="0">
              <a:solidFill>
                <a:srgbClr val="0A383C"/>
              </a:solidFill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66816" y="345652"/>
            <a:ext cx="7805254" cy="112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72" y="1693270"/>
            <a:ext cx="9102171" cy="554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35848" name="Picture 8" descr="Us_pos_CMYK"/>
          <p:cNvPicPr>
            <a:picLocks noChangeAspect="1" noChangeArrowheads="1"/>
          </p:cNvPicPr>
          <p:nvPr/>
        </p:nvPicPr>
        <p:blipFill>
          <a:blip r:embed="rId24"/>
          <a:srcRect t="18727" b="19583"/>
          <a:stretch>
            <a:fillRect/>
          </a:stretch>
        </p:blipFill>
        <p:spPr bwMode="auto">
          <a:xfrm>
            <a:off x="-171461" y="7313563"/>
            <a:ext cx="1315957" cy="51207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363227" y="7460802"/>
            <a:ext cx="425060" cy="318262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737252" y="7460802"/>
            <a:ext cx="257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Luke Vinton</a:t>
            </a:r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2" r:id="rId3"/>
    <p:sldLayoutId id="2147483663" r:id="rId4"/>
    <p:sldLayoutId id="2147483681" r:id="rId5"/>
    <p:sldLayoutId id="2147483676" r:id="rId6"/>
    <p:sldLayoutId id="2147483680" r:id="rId7"/>
    <p:sldLayoutId id="2147483682" r:id="rId8"/>
    <p:sldLayoutId id="2147483664" r:id="rId9"/>
    <p:sldLayoutId id="2147483665" r:id="rId10"/>
    <p:sldLayoutId id="2147483666" r:id="rId11"/>
    <p:sldLayoutId id="2147483678" r:id="rId12"/>
    <p:sldLayoutId id="2147483667" r:id="rId13"/>
    <p:sldLayoutId id="2147483668" r:id="rId14"/>
    <p:sldLayoutId id="2147483669" r:id="rId15"/>
    <p:sldLayoutId id="2147483677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5pPr>
      <a:lvl6pPr marL="509122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6pPr>
      <a:lvl7pPr marL="1018245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7pPr>
      <a:lvl8pPr marL="1527367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8pPr>
      <a:lvl9pPr marL="2036488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000">
          <a:solidFill>
            <a:srgbClr val="0A383C"/>
          </a:solidFill>
          <a:latin typeface="+mn-lt"/>
          <a:ea typeface="+mn-ea"/>
          <a:cs typeface="+mn-cs"/>
        </a:defRPr>
      </a:lvl1pPr>
      <a:lvl2pPr marL="424268" indent="-21213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0A383C"/>
          </a:solidFill>
          <a:latin typeface="+mn-lt"/>
          <a:ea typeface="ＭＳ Ｐゴシック" pitchFamily="-103" charset="-128"/>
        </a:defRPr>
      </a:lvl2pPr>
      <a:lvl3pPr marL="63640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Symbol" pitchFamily="-103" charset="2"/>
        <a:buChar char="-"/>
        <a:defRPr sz="2000">
          <a:solidFill>
            <a:srgbClr val="0A383C"/>
          </a:solidFill>
          <a:latin typeface="+mn-lt"/>
          <a:ea typeface="ＭＳ Ｐゴシック" pitchFamily="-103" charset="-128"/>
        </a:defRPr>
      </a:lvl3pPr>
      <a:lvl4pPr marL="848537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A383C"/>
          </a:solidFill>
          <a:latin typeface="+mn-lt"/>
          <a:ea typeface="ＭＳ Ｐゴシック" pitchFamily="-103" charset="-128"/>
        </a:defRPr>
      </a:lvl4pPr>
      <a:lvl5pPr marL="2503184" indent="-1442513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A383C"/>
          </a:solidFill>
          <a:latin typeface="+mn-lt"/>
          <a:ea typeface="ＭＳ Ｐゴシック" pitchFamily="-103" charset="-128"/>
        </a:defRPr>
      </a:lvl5pPr>
      <a:lvl6pPr marL="3012307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6pPr>
      <a:lvl7pPr marL="3521429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7pPr>
      <a:lvl8pPr marL="4030552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8pPr>
      <a:lvl9pPr marL="4539674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9pPr>
    </p:bodyStyle>
    <p:otherStyle>
      <a:defPPr>
        <a:defRPr lang="en-US"/>
      </a:defPPr>
      <a:lvl1pPr marL="0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22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245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367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488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611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733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856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978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30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31.emf"/><Relationship Id="rId9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33.emf"/><Relationship Id="rId9" Type="http://schemas.openxmlformats.org/officeDocument/2006/relationships/image" Target="../media/image34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33.emf"/><Relationship Id="rId9" Type="http://schemas.openxmlformats.org/officeDocument/2006/relationships/image" Target="../media/image35.emf"/><Relationship Id="rId10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33.emf"/><Relationship Id="rId9" Type="http://schemas.openxmlformats.org/officeDocument/2006/relationships/image" Target="../media/image35.emf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emf"/><Relationship Id="rId1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4277" y="3048035"/>
            <a:ext cx="9253125" cy="1628165"/>
          </a:xfrm>
        </p:spPr>
        <p:txBody>
          <a:bodyPr/>
          <a:lstStyle/>
          <a:p>
            <a:r>
              <a:rPr lang="en-GB" dirty="0" err="1" smtClean="0"/>
              <a:t>Ehad</a:t>
            </a:r>
            <a:r>
              <a:rPr lang="en-GB" dirty="0" smtClean="0"/>
              <a:t>/Enu binning &amp; custom neutrino energy binning</a:t>
            </a:r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>
          <a:xfrm>
            <a:off x="574278" y="5264764"/>
            <a:ext cx="4989030" cy="1701254"/>
          </a:xfrm>
        </p:spPr>
        <p:txBody>
          <a:bodyPr/>
          <a:lstStyle/>
          <a:p>
            <a:r>
              <a:rPr lang="en-GB" dirty="0" smtClean="0"/>
              <a:t>NuMu </a:t>
            </a:r>
            <a:r>
              <a:rPr lang="en-GB" dirty="0" smtClean="0"/>
              <a:t>group, Oct. 2016</a:t>
            </a:r>
          </a:p>
          <a:p>
            <a:endParaRPr lang="en-GB" dirty="0" smtClean="0"/>
          </a:p>
          <a:p>
            <a:r>
              <a:rPr lang="en-GB" dirty="0" smtClean="0"/>
              <a:t>Luke Vinton, University of Sussex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8795395" cy="577392"/>
          </a:xfrm>
        </p:spPr>
        <p:txBody>
          <a:bodyPr/>
          <a:lstStyle/>
          <a:p>
            <a:r>
              <a:rPr lang="en-US" dirty="0" smtClean="0"/>
              <a:t>Compare max and non-max mixing distributions</a:t>
            </a:r>
            <a:endParaRPr lang="en-US" dirty="0"/>
          </a:p>
        </p:txBody>
      </p:sp>
      <p:pic>
        <p:nvPicPr>
          <p:cNvPr id="18" name="Picture 17" descr="spec_max_nommaxhadFracBi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4" y="566097"/>
            <a:ext cx="5024982" cy="3414966"/>
          </a:xfrm>
          <a:prstGeom prst="rect">
            <a:avLst/>
          </a:prstGeom>
        </p:spPr>
      </p:pic>
      <p:pic>
        <p:nvPicPr>
          <p:cNvPr id="19" name="Picture 18" descr="spec_max_nommaxhadFracBi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8" y="566097"/>
            <a:ext cx="5024982" cy="3414966"/>
          </a:xfrm>
          <a:prstGeom prst="rect">
            <a:avLst/>
          </a:prstGeom>
        </p:spPr>
      </p:pic>
      <p:pic>
        <p:nvPicPr>
          <p:cNvPr id="20" name="Picture 19" descr="spec_max_nommaxhadFracBin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1063"/>
            <a:ext cx="5020718" cy="3412069"/>
          </a:xfrm>
          <a:prstGeom prst="rect">
            <a:avLst/>
          </a:prstGeom>
        </p:spPr>
      </p:pic>
      <p:pic>
        <p:nvPicPr>
          <p:cNvPr id="21" name="Picture 20" descr="spec_max_nommaxhadFracBin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8" y="3978167"/>
            <a:ext cx="5024982" cy="34149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3336" y="1157138"/>
            <a:ext cx="5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1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71582" y="1157138"/>
            <a:ext cx="5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2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03336" y="4575140"/>
            <a:ext cx="5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3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582" y="4575140"/>
            <a:ext cx="5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4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10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2" name="Picture 11" descr="c1_n2_zoom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1"/>
            <a:ext cx="5994400" cy="8828116"/>
          </a:xfrm>
          <a:prstGeom prst="rect">
            <a:avLst/>
          </a:prstGeom>
        </p:spPr>
      </p:pic>
      <p:pic>
        <p:nvPicPr>
          <p:cNvPr id="14" name="Picture 13" descr="c1_n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8" cy="5999568"/>
          </a:xfrm>
          <a:prstGeom prst="rect">
            <a:avLst/>
          </a:prstGeom>
        </p:spPr>
      </p:pic>
      <p:pic>
        <p:nvPicPr>
          <p:cNvPr id="15" name="Picture 14" descr="c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6" cy="5999567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Compare max and non-max mixing distributions</a:t>
            </a:r>
            <a:endParaRPr lang="en-US" dirty="0"/>
          </a:p>
        </p:txBody>
      </p:sp>
      <p:pic>
        <p:nvPicPr>
          <p:cNvPr id="16" name="Picture 15" descr="c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7"/>
            <a:ext cx="8839200" cy="6007100"/>
          </a:xfrm>
          <a:prstGeom prst="rect">
            <a:avLst/>
          </a:prstGeom>
        </p:spPr>
      </p:pic>
      <p:pic>
        <p:nvPicPr>
          <p:cNvPr id="6" name="Picture 5" descr="cLL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1" y="758306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1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146934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Summary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44886" y="856811"/>
            <a:ext cx="9155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200" dirty="0" smtClean="0"/>
              <a:t>s</a:t>
            </a:r>
            <a:endParaRPr lang="en-GB" sz="2200" dirty="0" smtClean="0">
              <a:cs typeface="Symbol" charset="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462633" y="4800123"/>
            <a:ext cx="7425234" cy="57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5pPr>
            <a:lvl6pPr marL="509122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6pPr>
            <a:lvl7pPr marL="1018245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7pPr>
            <a:lvl8pPr marL="1527367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8pPr>
            <a:lvl9pPr marL="2036488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9pPr>
          </a:lstStyle>
          <a:p>
            <a:pPr algn="ctr"/>
            <a:r>
              <a:rPr lang="en-US" sz="3600" b="0" dirty="0" smtClean="0"/>
              <a:t>Future plan</a:t>
            </a:r>
            <a:endParaRPr lang="en-US" sz="3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597286" y="5510000"/>
            <a:ext cx="9155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200" dirty="0" smtClean="0"/>
              <a:t>s</a:t>
            </a:r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315983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66964" y="3064044"/>
            <a:ext cx="5711772" cy="577392"/>
          </a:xfrm>
        </p:spPr>
        <p:txBody>
          <a:bodyPr/>
          <a:lstStyle/>
          <a:p>
            <a:pPr algn="ctr"/>
            <a:r>
              <a:rPr lang="en-US" sz="3600" dirty="0" smtClean="0"/>
              <a:t>Backup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29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8362686" cy="577392"/>
          </a:xfrm>
        </p:spPr>
        <p:txBody>
          <a:bodyPr/>
          <a:lstStyle/>
          <a:p>
            <a:r>
              <a:rPr lang="en-US" dirty="0" smtClean="0"/>
              <a:t>Hadronic energy fraction vs. reco. energy </a:t>
            </a:r>
            <a:endParaRPr lang="en-US" dirty="0"/>
          </a:p>
        </p:txBody>
      </p:sp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cNuResOverE_truth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6"/>
            <a:ext cx="8839199" cy="5994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8178" y="2065535"/>
            <a:ext cx="364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histogram is used to </a:t>
            </a:r>
            <a:r>
              <a:rPr lang="en-GB" dirty="0" smtClean="0"/>
              <a:t>separate </a:t>
            </a:r>
            <a:r>
              <a:rPr lang="en-GB" dirty="0" smtClean="0"/>
              <a:t>events into quantiles of energy resolution. </a:t>
            </a:r>
            <a:endParaRPr lang="en-GB" dirty="0"/>
          </a:p>
        </p:txBody>
      </p:sp>
      <p:pic>
        <p:nvPicPr>
          <p:cNvPr id="3" name="Picture 2" descr="cHadEFra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  <p:pic>
        <p:nvPicPr>
          <p:cNvPr id="5" name="Picture 4" descr="cHadFracVsE_b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8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054224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Cosmic background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59165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Contours with and without cosmic bkg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7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Contours with and without cosmic bkg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_n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6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3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68682" y="1144418"/>
            <a:ext cx="5108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Hadronic energy fraction binning</a:t>
            </a:r>
            <a:endParaRPr lang="en-GB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70641" y="2729467"/>
            <a:ext cx="730441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Split events into hadronic energy quantiles</a:t>
            </a:r>
          </a:p>
          <a:p>
            <a:endParaRPr lang="en-GB" sz="2800" dirty="0" smtClean="0"/>
          </a:p>
          <a:p>
            <a:r>
              <a:rPr lang="en-GB" sz="2800" dirty="0" smtClean="0"/>
              <a:t>Quantiles made for each bin of reconstructed neutrino energy</a:t>
            </a:r>
          </a:p>
          <a:p>
            <a:pPr marL="457200" indent="-457200">
              <a:buFont typeface="Arial"/>
              <a:buChar char="•"/>
            </a:pPr>
            <a:endParaRPr lang="en-GB" sz="2800" dirty="0" smtClean="0"/>
          </a:p>
          <a:p>
            <a:r>
              <a:rPr lang="en-GB" sz="2800" dirty="0" smtClean="0"/>
              <a:t>Up next, sensitivities with events split into 2,3,4 and 5 hadronic energy fraction quantiles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271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0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924089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Version details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859926" y="1894005"/>
            <a:ext cx="832584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smtClean="0"/>
              <a:t>Running in </a:t>
            </a:r>
            <a:r>
              <a:rPr lang="en-GB" sz="2800" b="1" dirty="0" smtClean="0"/>
              <a:t>S16-09-13</a:t>
            </a:r>
            <a:endParaRPr lang="en-GB" sz="2800" dirty="0" smtClean="0"/>
          </a:p>
          <a:p>
            <a:pPr marL="457200" indent="-457200">
              <a:buFont typeface="Arial"/>
              <a:buChar char="•"/>
            </a:pPr>
            <a:endParaRPr lang="en-GB" sz="2800" dirty="0"/>
          </a:p>
          <a:p>
            <a:pPr marL="457200" indent="-457200">
              <a:buFont typeface="Arial"/>
              <a:buChar char="•"/>
            </a:pPr>
            <a:endParaRPr lang="en-GB" sz="2800" dirty="0" smtClean="0"/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Using FD and ND </a:t>
            </a:r>
            <a:r>
              <a:rPr lang="en-GB" sz="2800" dirty="0" smtClean="0"/>
              <a:t>NuMu </a:t>
            </a:r>
            <a:r>
              <a:rPr lang="en-GB" sz="2800" dirty="0" smtClean="0"/>
              <a:t>decafs found here</a:t>
            </a:r>
            <a:r>
              <a:rPr lang="en-GB" sz="2800" dirty="0" smtClean="0"/>
              <a:t>:</a:t>
            </a:r>
            <a:endParaRPr lang="en-GB" sz="1800" dirty="0">
              <a:solidFill>
                <a:srgbClr val="0000FF"/>
              </a:solidFill>
            </a:endParaRPr>
          </a:p>
          <a:p>
            <a:endParaRPr lang="en-GB" sz="1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6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  <p:pic>
        <p:nvPicPr>
          <p:cNvPr id="10" name="Picture 9" descr="c1_n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41"/>
            <a:ext cx="8828116" cy="599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52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  <p:pic>
        <p:nvPicPr>
          <p:cNvPr id="10" name="Picture 9" descr="c1_n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41"/>
            <a:ext cx="8828116" cy="5999567"/>
          </a:xfrm>
          <a:prstGeom prst="rect">
            <a:avLst/>
          </a:prstGeom>
        </p:spPr>
      </p:pic>
      <p:pic>
        <p:nvPicPr>
          <p:cNvPr id="11" name="Picture 10" descr="c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2" y="765839"/>
            <a:ext cx="8828117" cy="59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59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46697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Outline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44886" y="999331"/>
            <a:ext cx="9155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800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38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46697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Oscillation parameters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44886" y="1538332"/>
            <a:ext cx="915592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 </a:t>
            </a:r>
            <a:r>
              <a:rPr lang="en-GB" sz="2800" dirty="0" smtClean="0"/>
              <a:t>SetL</a:t>
            </a:r>
            <a:r>
              <a:rPr lang="en-GB" sz="2800" dirty="0"/>
              <a:t>(810);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SetRho</a:t>
            </a:r>
            <a:r>
              <a:rPr lang="en-GB" sz="2800" dirty="0"/>
              <a:t>(0); // No matter effects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SetDmsq21</a:t>
            </a:r>
            <a:r>
              <a:rPr lang="en-GB" sz="2800" dirty="0"/>
              <a:t>(7.59e-5);</a:t>
            </a:r>
          </a:p>
          <a:p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smtClean="0">
                <a:solidFill>
                  <a:srgbClr val="FF0000"/>
                </a:solidFill>
              </a:rPr>
              <a:t>SetDmsq32</a:t>
            </a:r>
            <a:r>
              <a:rPr lang="en-GB" sz="2800" dirty="0">
                <a:solidFill>
                  <a:srgbClr val="FF0000"/>
                </a:solidFill>
              </a:rPr>
              <a:t>(2.6746e-3);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SetTh12</a:t>
            </a:r>
            <a:r>
              <a:rPr lang="en-GB" sz="2800" dirty="0"/>
              <a:t>(.601);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SetTh13</a:t>
            </a:r>
            <a:r>
              <a:rPr lang="en-GB" sz="2800" dirty="0"/>
              <a:t>(.1567);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SetdCP</a:t>
            </a:r>
            <a:r>
              <a:rPr lang="en-GB" sz="2800" dirty="0"/>
              <a:t>(0);</a:t>
            </a:r>
          </a:p>
          <a:p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smtClean="0">
                <a:solidFill>
                  <a:srgbClr val="FF0000"/>
                </a:solidFill>
              </a:rPr>
              <a:t>SetTh23</a:t>
            </a:r>
            <a:r>
              <a:rPr lang="en-GB" sz="2800" dirty="0">
                <a:solidFill>
                  <a:srgbClr val="FF0000"/>
                </a:solidFill>
              </a:rPr>
              <a:t>(0.68696);  // non </a:t>
            </a:r>
            <a:r>
              <a:rPr lang="en-GB" sz="2800" dirty="0" smtClean="0">
                <a:solidFill>
                  <a:srgbClr val="FF0000"/>
                </a:solidFill>
              </a:rPr>
              <a:t>max (</a:t>
            </a:r>
            <a:r>
              <a:rPr lang="en-GB" sz="2800" dirty="0">
                <a:solidFill>
                  <a:srgbClr val="FF0000"/>
                </a:solidFill>
              </a:rPr>
              <a:t>ssqth23 = 0.4022)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53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1276183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4 had frac. bins</a:t>
            </a:r>
            <a:br>
              <a:rPr lang="en-US" sz="3600" b="0" dirty="0" smtClean="0"/>
            </a:br>
            <a:r>
              <a:rPr lang="en-US" sz="3600" b="0" dirty="0" smtClean="0"/>
              <a:t>and</a:t>
            </a:r>
            <a:r>
              <a:rPr lang="en-US" sz="3600" b="0" dirty="0"/>
              <a:t/>
            </a:r>
            <a:br>
              <a:rPr lang="en-US" sz="3600" b="0" dirty="0"/>
            </a:br>
            <a:r>
              <a:rPr lang="en-US" sz="3600" b="0" dirty="0"/>
              <a:t>v</a:t>
            </a:r>
            <a:r>
              <a:rPr lang="en-US" sz="3600" b="0" dirty="0" smtClean="0"/>
              <a:t>ary number neutrino energy bins</a:t>
            </a:r>
            <a:br>
              <a:rPr lang="en-US" sz="3600" b="0" dirty="0" smtClean="0"/>
            </a:br>
            <a:r>
              <a:rPr lang="en-US" sz="3600" b="0" dirty="0" smtClean="0"/>
              <a:t>{20,40,60,80,120,160}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1072482" y="4430989"/>
            <a:ext cx="7902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/>
              <a:t>We can use Ehad/Enu to divide our better and worse resolved events</a:t>
            </a:r>
          </a:p>
          <a:p>
            <a:endParaRPr lang="en-GB" sz="2400" dirty="0"/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A finer binning would take advantage of the well resolved portion of events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1374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Non-max mixing contours, 4 had frac bins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4" name="Picture 13" descr="c1_n2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3" y="-647629"/>
            <a:ext cx="6001928" cy="88392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25144" y="570953"/>
            <a:ext cx="2667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Bins from 0 - 5 GeV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6491340" y="971063"/>
            <a:ext cx="945477" cy="341300"/>
          </a:xfrm>
          <a:prstGeom prst="straightConnector1">
            <a:avLst/>
          </a:prstGeom>
          <a:solidFill>
            <a:srgbClr val="00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39844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2" name="Picture 11" descr="c1_n2_zoom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1"/>
            <a:ext cx="5994400" cy="8828116"/>
          </a:xfrm>
          <a:prstGeom prst="rect">
            <a:avLst/>
          </a:prstGeom>
        </p:spPr>
      </p:pic>
      <p:pic>
        <p:nvPicPr>
          <p:cNvPr id="14" name="Picture 13" descr="c1_n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8" cy="599956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Non-max mixing contours, 4 had frac bins</a:t>
            </a:r>
            <a:endParaRPr lang="en-US" dirty="0"/>
          </a:p>
        </p:txBody>
      </p:sp>
      <p:pic>
        <p:nvPicPr>
          <p:cNvPr id="6" name="Picture 5" descr="c1_n3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7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15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2" name="Picture 11" descr="c1_n2_zoom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1"/>
            <a:ext cx="5994400" cy="8828116"/>
          </a:xfrm>
          <a:prstGeom prst="rect">
            <a:avLst/>
          </a:prstGeom>
        </p:spPr>
      </p:pic>
      <p:pic>
        <p:nvPicPr>
          <p:cNvPr id="14" name="Picture 13" descr="c1_n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8" cy="5999568"/>
          </a:xfrm>
          <a:prstGeom prst="rect">
            <a:avLst/>
          </a:prstGeom>
        </p:spPr>
      </p:pic>
      <p:pic>
        <p:nvPicPr>
          <p:cNvPr id="15" name="Picture 14" descr="c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6" cy="5999567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Non-max mixing contours, 4 had frac bins</a:t>
            </a:r>
            <a:endParaRPr lang="en-US" dirty="0"/>
          </a:p>
        </p:txBody>
      </p:sp>
      <p:pic>
        <p:nvPicPr>
          <p:cNvPr id="16" name="Picture 15" descr="c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7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0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1276183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Chi squared vs. neutrino energy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1072482" y="2991623"/>
            <a:ext cx="7902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/>
              <a:t>Comparing </a:t>
            </a:r>
          </a:p>
          <a:p>
            <a:pPr marL="852022" lvl="1" indent="-342900">
              <a:buFont typeface="Arial"/>
              <a:buChar char="•"/>
            </a:pPr>
            <a:r>
              <a:rPr lang="en-GB" sz="2400" dirty="0" smtClean="0"/>
              <a:t>max. and non-max. mixing</a:t>
            </a:r>
          </a:p>
          <a:p>
            <a:pPr marL="852022" lvl="1" indent="-342900">
              <a:buFont typeface="Arial"/>
              <a:buChar char="•"/>
            </a:pPr>
            <a:r>
              <a:rPr lang="en-GB" sz="2400" dirty="0" err="1" smtClean="0"/>
              <a:t>minos</a:t>
            </a:r>
            <a:r>
              <a:rPr lang="en-GB" sz="2400" dirty="0" smtClean="0"/>
              <a:t> best fit and non-max mixing</a:t>
            </a:r>
            <a:endParaRPr lang="en-GB" sz="2400" dirty="0"/>
          </a:p>
          <a:p>
            <a:pPr marL="342900" indent="-342900">
              <a:buFont typeface="Arial"/>
              <a:buChar char="•"/>
            </a:pPr>
            <a:endParaRPr lang="en-GB" sz="2400" dirty="0" smtClean="0"/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make comparison for each of four </a:t>
            </a:r>
            <a:r>
              <a:rPr lang="en-GB" sz="2400" dirty="0" err="1" smtClean="0"/>
              <a:t>Ehad</a:t>
            </a:r>
            <a:r>
              <a:rPr lang="en-GB" sz="2400" dirty="0" smtClean="0"/>
              <a:t>/Enu bins</a:t>
            </a:r>
          </a:p>
          <a:p>
            <a:pPr marL="342900" indent="-342900">
              <a:buFont typeface="Arial"/>
              <a:buChar char="•"/>
            </a:pPr>
            <a:endParaRPr lang="en-GB" sz="2400" dirty="0"/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The relative statistical strength of each bin will guide the choice of the custom bin boundaries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7654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-theme-1">
  <a:themeElements>
    <a:clrScheme name="Sussex_template_blank 1">
      <a:dk1>
        <a:srgbClr val="000000"/>
      </a:dk1>
      <a:lt1>
        <a:srgbClr val="004846"/>
      </a:lt1>
      <a:dk2>
        <a:srgbClr val="FFFFFF"/>
      </a:dk2>
      <a:lt2>
        <a:srgbClr val="808080"/>
      </a:lt2>
      <a:accent1>
        <a:srgbClr val="9BB9BA"/>
      </a:accent1>
      <a:accent2>
        <a:srgbClr val="658E92"/>
      </a:accent2>
      <a:accent3>
        <a:srgbClr val="AAB1B0"/>
      </a:accent3>
      <a:accent4>
        <a:srgbClr val="000000"/>
      </a:accent4>
      <a:accent5>
        <a:srgbClr val="CBD9D9"/>
      </a:accent5>
      <a:accent6>
        <a:srgbClr val="5B8084"/>
      </a:accent6>
      <a:hlink>
        <a:srgbClr val="326065"/>
      </a:hlink>
      <a:folHlink>
        <a:srgbClr val="10393E"/>
      </a:folHlink>
    </a:clrScheme>
    <a:fontScheme name="Sussex_template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" pitchFamily="-103" charset="0"/>
            <a:ea typeface="Times New Roman" pitchFamily="-103" charset="0"/>
            <a:cs typeface="Times New Roman" pitchFamily="-103" charset="0"/>
          </a:defRPr>
        </a:defPPr>
      </a:lstStyle>
    </a:spDef>
    <a:lnDef>
      <a:spPr bwMode="auto">
        <a:solidFill>
          <a:srgbClr val="000000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Sussex_template_blank 1">
        <a:dk1>
          <a:srgbClr val="000000"/>
        </a:dk1>
        <a:lt1>
          <a:srgbClr val="004846"/>
        </a:lt1>
        <a:dk2>
          <a:srgbClr val="FFFFFF"/>
        </a:dk2>
        <a:lt2>
          <a:srgbClr val="808080"/>
        </a:lt2>
        <a:accent1>
          <a:srgbClr val="9BB9BA"/>
        </a:accent1>
        <a:accent2>
          <a:srgbClr val="658E92"/>
        </a:accent2>
        <a:accent3>
          <a:srgbClr val="AAB1B0"/>
        </a:accent3>
        <a:accent4>
          <a:srgbClr val="000000"/>
        </a:accent4>
        <a:accent5>
          <a:srgbClr val="CBD9D9"/>
        </a:accent5>
        <a:accent6>
          <a:srgbClr val="5B8084"/>
        </a:accent6>
        <a:hlink>
          <a:srgbClr val="326065"/>
        </a:hlink>
        <a:folHlink>
          <a:srgbClr val="103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ssex_template_blank 2">
        <a:dk1>
          <a:srgbClr val="FFCC00"/>
        </a:dk1>
        <a:lt1>
          <a:srgbClr val="FF9900"/>
        </a:lt1>
        <a:dk2>
          <a:srgbClr val="FF6600"/>
        </a:dk2>
        <a:lt2>
          <a:srgbClr val="FFFD00"/>
        </a:lt2>
        <a:accent1>
          <a:srgbClr val="008080"/>
        </a:accent1>
        <a:accent2>
          <a:srgbClr val="33CCCC"/>
        </a:accent2>
        <a:accent3>
          <a:srgbClr val="FFB8AA"/>
        </a:accent3>
        <a:accent4>
          <a:srgbClr val="DA8200"/>
        </a:accent4>
        <a:accent5>
          <a:srgbClr val="AAC0C0"/>
        </a:accent5>
        <a:accent6>
          <a:srgbClr val="2DB9B9"/>
        </a:accent6>
        <a:hlink>
          <a:srgbClr val="00FFFF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US-theme-1.thmx</Template>
  <TotalTime>118916</TotalTime>
  <Words>341</Words>
  <Application>Microsoft Macintosh PowerPoint</Application>
  <PresentationFormat>Custom</PresentationFormat>
  <Paragraphs>61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US-theme-1</vt:lpstr>
      <vt:lpstr>PowerPoint Presentation</vt:lpstr>
      <vt:lpstr>Version details</vt:lpstr>
      <vt:lpstr>Outline</vt:lpstr>
      <vt:lpstr>Oscillation parameters</vt:lpstr>
      <vt:lpstr>4 had frac. bins and vary number neutrino energy bins {20,40,60,80,120,160}</vt:lpstr>
      <vt:lpstr>Non-max mixing contours, 4 had frac bins</vt:lpstr>
      <vt:lpstr>Non-max mixing contours, 4 had frac bins</vt:lpstr>
      <vt:lpstr>Non-max mixing contours, 4 had frac bins</vt:lpstr>
      <vt:lpstr>Chi squared vs. neutrino energy</vt:lpstr>
      <vt:lpstr>Compare max and non-max mixing distributions</vt:lpstr>
      <vt:lpstr>Compare max and non-max mixing distributions</vt:lpstr>
      <vt:lpstr>Summary</vt:lpstr>
      <vt:lpstr>Backup</vt:lpstr>
      <vt:lpstr>Hadronic energy fraction vs. reco. energy </vt:lpstr>
      <vt:lpstr>Cosmic background</vt:lpstr>
      <vt:lpstr>Contours with and without cosmic bkg</vt:lpstr>
      <vt:lpstr>Contours with and without cosmic bkg</vt:lpstr>
      <vt:lpstr>PowerPoint Presentation</vt:lpstr>
      <vt:lpstr>Sensitivity with hadronic energy fraction binning</vt:lpstr>
      <vt:lpstr>Sensitivity with hadronic energy fraction binning</vt:lpstr>
      <vt:lpstr>Sensitivity with hadronic energy fraction binning</vt:lpstr>
    </vt:vector>
  </TitlesOfParts>
  <Manager/>
  <Company>University of Sussex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Luke Vinton</dc:creator>
  <cp:keywords/>
  <dc:description/>
  <cp:lastModifiedBy>Luke Vinton</cp:lastModifiedBy>
  <cp:revision>1519</cp:revision>
  <cp:lastPrinted>2014-03-18T14:20:13Z</cp:lastPrinted>
  <dcterms:created xsi:type="dcterms:W3CDTF">2014-04-02T13:59:32Z</dcterms:created>
  <dcterms:modified xsi:type="dcterms:W3CDTF">2016-10-17T14:56:33Z</dcterms:modified>
  <cp:category/>
</cp:coreProperties>
</file>