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619" r:id="rId3"/>
    <p:sldId id="646" r:id="rId4"/>
    <p:sldId id="657" r:id="rId5"/>
    <p:sldId id="650" r:id="rId6"/>
    <p:sldId id="651" r:id="rId7"/>
    <p:sldId id="654" r:id="rId8"/>
    <p:sldId id="656" r:id="rId9"/>
    <p:sldId id="652" r:id="rId10"/>
    <p:sldId id="653" r:id="rId11"/>
    <p:sldId id="612" r:id="rId12"/>
    <p:sldId id="618" r:id="rId13"/>
  </p:sldIdLst>
  <p:sldSz cx="10045700" cy="7777163"/>
  <p:notesSz cx="6858000" cy="9144000"/>
  <p:defaultTextStyle>
    <a:defPPr>
      <a:defRPr lang="en-US"/>
    </a:defPPr>
    <a:lvl1pPr marL="0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122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245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367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6488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5611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4733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3856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2978" algn="l" defTabSz="50912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3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3" autoAdjust="0"/>
    <p:restoredTop sz="99658" autoAdjust="0"/>
  </p:normalViewPr>
  <p:slideViewPr>
    <p:cSldViewPr snapToGrid="0" snapToObjects="1">
      <p:cViewPr varScale="1">
        <p:scale>
          <a:sx n="91" d="100"/>
          <a:sy n="91" d="100"/>
        </p:scale>
        <p:origin x="-1376" y="-112"/>
      </p:cViewPr>
      <p:guideLst>
        <p:guide orient="horz" pos="2449"/>
        <p:guide pos="31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62866-E8F9-034B-9DF1-AB381312C7CE}" type="datetimeFigureOut">
              <a:rPr lang="en-US" smtClean="0"/>
              <a:t>26/09/16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3BD2D-DA66-584B-B636-0D421B4D73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460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BCB71-FA10-E441-AE38-BB176F04D434}" type="datetimeFigureOut">
              <a:rPr lang="en-US" smtClean="0"/>
              <a:t>26/09/16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685800"/>
            <a:ext cx="4429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3EEC9-C294-2F44-9590-D73B37A131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350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f"/><Relationship Id="rId3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41" y="3048035"/>
            <a:ext cx="8538845" cy="1628165"/>
          </a:xfr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Title 45"/>
          <p:cNvSpPr txBox="1">
            <a:spLocks/>
          </p:cNvSpPr>
          <p:nvPr/>
        </p:nvSpPr>
        <p:spPr bwMode="auto">
          <a:xfrm>
            <a:off x="793541" y="3131570"/>
            <a:ext cx="8538845" cy="1544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10182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NOvA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634" y="-187056"/>
            <a:ext cx="2438691" cy="2517309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8" name="Picture 7" descr="university_of_sussex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50" y="204126"/>
            <a:ext cx="4070818" cy="1802196"/>
          </a:xfrm>
          <a:prstGeom prst="rect">
            <a:avLst/>
          </a:prstGeom>
          <a:effectLst>
            <a:outerShdw blurRad="50800" dist="12700" dir="2700000">
              <a:srgbClr val="000000">
                <a:alpha val="43000"/>
              </a:srgbClr>
            </a:outerShdw>
          </a:effectLst>
        </p:spPr>
      </p:pic>
      <p:cxnSp>
        <p:nvCxnSpPr>
          <p:cNvPr id="9" name="Straight Connector 8"/>
          <p:cNvCxnSpPr/>
          <p:nvPr/>
        </p:nvCxnSpPr>
        <p:spPr bwMode="auto">
          <a:xfrm rot="10800000">
            <a:off x="2459104" y="3048035"/>
            <a:ext cx="7177839" cy="1801"/>
          </a:xfrm>
          <a:prstGeom prst="line">
            <a:avLst/>
          </a:prstGeom>
          <a:solidFill>
            <a:srgbClr val="000000"/>
          </a:solidFill>
          <a:ln w="1588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0" y="2245375"/>
            <a:ext cx="10045700" cy="54009"/>
          </a:xfrm>
          <a:prstGeom prst="line">
            <a:avLst/>
          </a:prstGeom>
          <a:ln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793541" y="4676202"/>
            <a:ext cx="8538845" cy="1701254"/>
          </a:xfrm>
        </p:spPr>
        <p:txBody>
          <a:bodyPr anchor="t"/>
          <a:lstStyle>
            <a:lvl1pPr marL="0" indent="0">
              <a:buNone/>
              <a:defRPr sz="2200">
                <a:solidFill>
                  <a:srgbClr val="FF6600"/>
                </a:solidFill>
              </a:defRPr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328923" y="7319682"/>
            <a:ext cx="808641" cy="379817"/>
          </a:xfrm>
          <a:prstGeom prst="rect">
            <a:avLst/>
          </a:prstGeom>
          <a:noFill/>
        </p:spPr>
        <p:txBody>
          <a:bodyPr wrap="none" lIns="101824" tIns="50912" rIns="101824" bIns="50912" rtlCol="0">
            <a:spAutoFit/>
          </a:bodyPr>
          <a:lstStyle/>
          <a:p>
            <a:fld id="{F38A7993-40AF-C04C-84E7-6B3F323EDF33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r>
              <a:rPr lang="en-US" sz="1800" dirty="0" smtClean="0">
                <a:solidFill>
                  <a:schemeClr val="bg1"/>
                </a:solidFill>
              </a:rPr>
              <a:t>/20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674" y="1469021"/>
            <a:ext cx="9102170" cy="159011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675" y="3059135"/>
            <a:ext cx="9102170" cy="214184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66816" y="5200979"/>
            <a:ext cx="9144027" cy="19280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vertic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674" y="2122520"/>
            <a:ext cx="4466499" cy="41856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2601" y="2122520"/>
            <a:ext cx="4468244" cy="418562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146" y="1662294"/>
            <a:ext cx="4984456" cy="501785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2601" y="2122520"/>
            <a:ext cx="4468244" cy="418562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86" y="311447"/>
            <a:ext cx="9041130" cy="1296194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285" y="1740862"/>
            <a:ext cx="4438595" cy="72550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122" indent="0">
              <a:buNone/>
              <a:defRPr sz="2200" b="1"/>
            </a:lvl2pPr>
            <a:lvl3pPr marL="1018245" indent="0">
              <a:buNone/>
              <a:defRPr sz="2000" b="1"/>
            </a:lvl3pPr>
            <a:lvl4pPr marL="1527367" indent="0">
              <a:buNone/>
              <a:defRPr sz="1800" b="1"/>
            </a:lvl4pPr>
            <a:lvl5pPr marL="2036488" indent="0">
              <a:buNone/>
              <a:defRPr sz="1800" b="1"/>
            </a:lvl5pPr>
            <a:lvl6pPr marL="2545611" indent="0">
              <a:buNone/>
              <a:defRPr sz="1800" b="1"/>
            </a:lvl6pPr>
            <a:lvl7pPr marL="3054733" indent="0">
              <a:buNone/>
              <a:defRPr sz="1800" b="1"/>
            </a:lvl7pPr>
            <a:lvl8pPr marL="3563856" indent="0">
              <a:buNone/>
              <a:defRPr sz="1800" b="1"/>
            </a:lvl8pPr>
            <a:lvl9pPr marL="4072978" indent="0">
              <a:buNone/>
              <a:defRPr sz="18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" y="2466370"/>
            <a:ext cx="4438595" cy="4480871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078" y="1740862"/>
            <a:ext cx="4440339" cy="72550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122" indent="0">
              <a:buNone/>
              <a:defRPr sz="2200" b="1"/>
            </a:lvl2pPr>
            <a:lvl3pPr marL="1018245" indent="0">
              <a:buNone/>
              <a:defRPr sz="2000" b="1"/>
            </a:lvl3pPr>
            <a:lvl4pPr marL="1527367" indent="0">
              <a:buNone/>
              <a:defRPr sz="1800" b="1"/>
            </a:lvl4pPr>
            <a:lvl5pPr marL="2036488" indent="0">
              <a:buNone/>
              <a:defRPr sz="1800" b="1"/>
            </a:lvl5pPr>
            <a:lvl6pPr marL="2545611" indent="0">
              <a:buNone/>
              <a:defRPr sz="1800" b="1"/>
            </a:lvl6pPr>
            <a:lvl7pPr marL="3054733" indent="0">
              <a:buNone/>
              <a:defRPr sz="1800" b="1"/>
            </a:lvl7pPr>
            <a:lvl8pPr marL="3563856" indent="0">
              <a:buNone/>
              <a:defRPr sz="1800" b="1"/>
            </a:lvl8pPr>
            <a:lvl9pPr marL="4072978" indent="0">
              <a:buNone/>
              <a:defRPr sz="18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078" y="2466370"/>
            <a:ext cx="4440339" cy="4480871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fig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16" y="345652"/>
            <a:ext cx="6548889" cy="1123368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494" y="1499994"/>
            <a:ext cx="4746000" cy="4082500"/>
          </a:xfrm>
        </p:spPr>
        <p:txBody>
          <a:bodyPr/>
          <a:lstStyle>
            <a:lvl1pPr marL="0" indent="0">
              <a:buNone/>
              <a:defRPr sz="3600"/>
            </a:lvl1pPr>
            <a:lvl2pPr marL="509122" indent="0">
              <a:buNone/>
              <a:defRPr sz="3100"/>
            </a:lvl2pPr>
            <a:lvl3pPr marL="1018245" indent="0">
              <a:buNone/>
              <a:defRPr sz="2700"/>
            </a:lvl3pPr>
            <a:lvl4pPr marL="1527367" indent="0">
              <a:buNone/>
              <a:defRPr sz="2200"/>
            </a:lvl4pPr>
            <a:lvl5pPr marL="2036488" indent="0">
              <a:buNone/>
              <a:defRPr sz="2200"/>
            </a:lvl5pPr>
            <a:lvl6pPr marL="2545611" indent="0">
              <a:buNone/>
              <a:defRPr sz="2200"/>
            </a:lvl6pPr>
            <a:lvl7pPr marL="3054733" indent="0">
              <a:buNone/>
              <a:defRPr sz="2200"/>
            </a:lvl7pPr>
            <a:lvl8pPr marL="3563856" indent="0">
              <a:buNone/>
              <a:defRPr sz="2200"/>
            </a:lvl8pPr>
            <a:lvl9pPr marL="4072978" indent="0">
              <a:buNone/>
              <a:defRPr sz="2200"/>
            </a:lvl9pPr>
          </a:lstStyle>
          <a:p>
            <a:r>
              <a:rPr lang="en-GB" dirty="0" smtClean="0"/>
              <a:t>Click icon to add picture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566816" y="5599617"/>
            <a:ext cx="9226679" cy="159011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/>
          </p:nvPr>
        </p:nvSpPr>
        <p:spPr>
          <a:xfrm>
            <a:off x="5047494" y="1499995"/>
            <a:ext cx="4746000" cy="4082500"/>
          </a:xfrm>
        </p:spPr>
        <p:txBody>
          <a:bodyPr/>
          <a:lstStyle>
            <a:lvl1pPr marL="0" indent="0">
              <a:buNone/>
              <a:defRPr sz="3600"/>
            </a:lvl1pPr>
            <a:lvl2pPr marL="509122" indent="0">
              <a:buNone/>
              <a:defRPr sz="3100"/>
            </a:lvl2pPr>
            <a:lvl3pPr marL="1018245" indent="0">
              <a:buNone/>
              <a:defRPr sz="2700"/>
            </a:lvl3pPr>
            <a:lvl4pPr marL="1527367" indent="0">
              <a:buNone/>
              <a:defRPr sz="2200"/>
            </a:lvl4pPr>
            <a:lvl5pPr marL="2036488" indent="0">
              <a:buNone/>
              <a:defRPr sz="2200"/>
            </a:lvl5pPr>
            <a:lvl6pPr marL="2545611" indent="0">
              <a:buNone/>
              <a:defRPr sz="2200"/>
            </a:lvl6pPr>
            <a:lvl7pPr marL="3054733" indent="0">
              <a:buNone/>
              <a:defRPr sz="2200"/>
            </a:lvl7pPr>
            <a:lvl8pPr marL="3563856" indent="0">
              <a:buNone/>
              <a:defRPr sz="2200"/>
            </a:lvl8pPr>
            <a:lvl9pPr marL="4072978" indent="0">
              <a:buNone/>
              <a:defRPr sz="2200"/>
            </a:lvl9pPr>
          </a:lstStyle>
          <a:p>
            <a:r>
              <a:rPr lang="en-GB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86" y="309646"/>
            <a:ext cx="3304966" cy="131779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7591" y="309648"/>
            <a:ext cx="5615825" cy="663759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286" y="1627445"/>
            <a:ext cx="3304966" cy="5319796"/>
          </a:xfrm>
        </p:spPr>
        <p:txBody>
          <a:bodyPr/>
          <a:lstStyle>
            <a:lvl1pPr marL="0" indent="0">
              <a:buNone/>
              <a:defRPr sz="1600"/>
            </a:lvl1pPr>
            <a:lvl2pPr marL="509122" indent="0">
              <a:buNone/>
              <a:defRPr sz="1300"/>
            </a:lvl2pPr>
            <a:lvl3pPr marL="1018245" indent="0">
              <a:buNone/>
              <a:defRPr sz="1100"/>
            </a:lvl3pPr>
            <a:lvl4pPr marL="1527367" indent="0">
              <a:buNone/>
              <a:defRPr sz="1000"/>
            </a:lvl4pPr>
            <a:lvl5pPr marL="2036488" indent="0">
              <a:buNone/>
              <a:defRPr sz="1000"/>
            </a:lvl5pPr>
            <a:lvl6pPr marL="2545611" indent="0">
              <a:buNone/>
              <a:defRPr sz="1000"/>
            </a:lvl6pPr>
            <a:lvl7pPr marL="3054733" indent="0">
              <a:buNone/>
              <a:defRPr sz="1000"/>
            </a:lvl7pPr>
            <a:lvl8pPr marL="3563856" indent="0">
              <a:buNone/>
              <a:defRPr sz="1000"/>
            </a:lvl8pPr>
            <a:lvl9pPr marL="4072978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028" y="5444015"/>
            <a:ext cx="6027420" cy="64269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69028" y="694904"/>
            <a:ext cx="6027420" cy="4666298"/>
          </a:xfrm>
        </p:spPr>
        <p:txBody>
          <a:bodyPr/>
          <a:lstStyle>
            <a:lvl1pPr marL="0" indent="0">
              <a:buNone/>
              <a:defRPr sz="3600"/>
            </a:lvl1pPr>
            <a:lvl2pPr marL="509122" indent="0">
              <a:buNone/>
              <a:defRPr sz="3100"/>
            </a:lvl2pPr>
            <a:lvl3pPr marL="1018245" indent="0">
              <a:buNone/>
              <a:defRPr sz="2700"/>
            </a:lvl3pPr>
            <a:lvl4pPr marL="1527367" indent="0">
              <a:buNone/>
              <a:defRPr sz="2200"/>
            </a:lvl4pPr>
            <a:lvl5pPr marL="2036488" indent="0">
              <a:buNone/>
              <a:defRPr sz="2200"/>
            </a:lvl5pPr>
            <a:lvl6pPr marL="2545611" indent="0">
              <a:buNone/>
              <a:defRPr sz="2200"/>
            </a:lvl6pPr>
            <a:lvl7pPr marL="3054733" indent="0">
              <a:buNone/>
              <a:defRPr sz="2200"/>
            </a:lvl7pPr>
            <a:lvl8pPr marL="3563856" indent="0">
              <a:buNone/>
              <a:defRPr sz="2200"/>
            </a:lvl8pPr>
            <a:lvl9pPr marL="4072978" indent="0">
              <a:buNone/>
              <a:defRPr sz="2200"/>
            </a:lvl9pPr>
          </a:lstStyle>
          <a:p>
            <a:r>
              <a:rPr lang="en-GB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69028" y="6086712"/>
            <a:ext cx="6027420" cy="912736"/>
          </a:xfrm>
        </p:spPr>
        <p:txBody>
          <a:bodyPr/>
          <a:lstStyle>
            <a:lvl1pPr marL="0" indent="0">
              <a:buNone/>
              <a:defRPr sz="1600"/>
            </a:lvl1pPr>
            <a:lvl2pPr marL="509122" indent="0">
              <a:buNone/>
              <a:defRPr sz="1300"/>
            </a:lvl2pPr>
            <a:lvl3pPr marL="1018245" indent="0">
              <a:buNone/>
              <a:defRPr sz="1100"/>
            </a:lvl3pPr>
            <a:lvl4pPr marL="1527367" indent="0">
              <a:buNone/>
              <a:defRPr sz="1000"/>
            </a:lvl4pPr>
            <a:lvl5pPr marL="2036488" indent="0">
              <a:buNone/>
              <a:defRPr sz="1000"/>
            </a:lvl5pPr>
            <a:lvl6pPr marL="2545611" indent="0">
              <a:buNone/>
              <a:defRPr sz="1000"/>
            </a:lvl6pPr>
            <a:lvl7pPr marL="3054733" indent="0">
              <a:buNone/>
              <a:defRPr sz="1000"/>
            </a:lvl7pPr>
            <a:lvl8pPr marL="3563856" indent="0">
              <a:buNone/>
              <a:defRPr sz="1000"/>
            </a:lvl8pPr>
            <a:lvl9pPr marL="4072978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41" y="3048035"/>
            <a:ext cx="8538845" cy="1628165"/>
          </a:xfr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Title 45"/>
          <p:cNvSpPr txBox="1">
            <a:spLocks/>
          </p:cNvSpPr>
          <p:nvPr/>
        </p:nvSpPr>
        <p:spPr bwMode="auto">
          <a:xfrm>
            <a:off x="793541" y="3131570"/>
            <a:ext cx="8538845" cy="1544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10182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university_of_sussex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50" y="204126"/>
            <a:ext cx="4070818" cy="1802196"/>
          </a:xfrm>
          <a:prstGeom prst="rect">
            <a:avLst/>
          </a:prstGeom>
          <a:effectLst>
            <a:outerShdw blurRad="50800" dist="12700" dir="2700000">
              <a:srgbClr val="000000">
                <a:alpha val="43000"/>
              </a:srgbClr>
            </a:outerShdw>
          </a:effectLst>
        </p:spPr>
      </p:pic>
      <p:cxnSp>
        <p:nvCxnSpPr>
          <p:cNvPr id="9" name="Straight Connector 8"/>
          <p:cNvCxnSpPr/>
          <p:nvPr/>
        </p:nvCxnSpPr>
        <p:spPr bwMode="auto">
          <a:xfrm rot="10800000">
            <a:off x="2459104" y="3048035"/>
            <a:ext cx="7177839" cy="1801"/>
          </a:xfrm>
          <a:prstGeom prst="line">
            <a:avLst/>
          </a:prstGeom>
          <a:solidFill>
            <a:srgbClr val="000000"/>
          </a:solidFill>
          <a:ln w="1588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793541" y="4676202"/>
            <a:ext cx="8538845" cy="1701254"/>
          </a:xfrm>
        </p:spPr>
        <p:txBody>
          <a:bodyPr anchor="t"/>
          <a:lstStyle>
            <a:lvl1pPr marL="0" indent="0">
              <a:buNone/>
              <a:defRPr sz="2200">
                <a:solidFill>
                  <a:srgbClr val="FF6600"/>
                </a:solidFill>
              </a:defRPr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328923" y="7319682"/>
            <a:ext cx="487765" cy="379817"/>
          </a:xfrm>
          <a:prstGeom prst="rect">
            <a:avLst/>
          </a:prstGeom>
          <a:noFill/>
        </p:spPr>
        <p:txBody>
          <a:bodyPr wrap="none" lIns="101824" tIns="50912" rIns="101824" bIns="50912" rtlCol="0">
            <a:spAutoFit/>
          </a:bodyPr>
          <a:lstStyle/>
          <a:p>
            <a:fld id="{F38A7993-40AF-C04C-84E7-6B3F323EDF33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1" name="Picture 10" descr="nova logo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12553" y="204125"/>
            <a:ext cx="1885091" cy="17280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6146" y="345652"/>
            <a:ext cx="2284699" cy="5962492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816" y="345652"/>
            <a:ext cx="6691901" cy="5962492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16" y="345652"/>
            <a:ext cx="6548889" cy="112336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8672" y="2122520"/>
            <a:ext cx="9102171" cy="4185625"/>
          </a:xfrm>
        </p:spPr>
        <p:txBody>
          <a:bodyPr/>
          <a:lstStyle/>
          <a:p>
            <a:r>
              <a:rPr lang="en-GB" dirty="0" smtClean="0"/>
              <a:t>Click icon to add chart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16" y="345652"/>
            <a:ext cx="6548889" cy="112336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674" y="2122520"/>
            <a:ext cx="4466499" cy="4185625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242601" y="2122520"/>
            <a:ext cx="4468244" cy="4185625"/>
          </a:xfrm>
        </p:spPr>
        <p:txBody>
          <a:bodyPr/>
          <a:lstStyle/>
          <a:p>
            <a:r>
              <a:rPr lang="en-GB" dirty="0" smtClean="0"/>
              <a:t>Click icon to add clip art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66816" y="334852"/>
            <a:ext cx="6548889" cy="113417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6928" y="2122518"/>
            <a:ext cx="9103916" cy="408661"/>
          </a:xfrm>
        </p:spPr>
        <p:txBody>
          <a:bodyPr/>
          <a:lstStyle>
            <a:lvl1pPr>
              <a:defRPr b="1">
                <a:solidFill>
                  <a:srgbClr val="FF6600"/>
                </a:solidFill>
              </a:defRPr>
            </a:lvl1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0" y="1469020"/>
            <a:ext cx="10045700" cy="0"/>
          </a:xfrm>
          <a:prstGeom prst="line">
            <a:avLst/>
          </a:prstGeom>
          <a:noFill/>
          <a:ln w="17526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lIns="101824" tIns="50912" rIns="101824" bIns="50912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6869" name="Picture 5" descr="Us_pos_CMYK"/>
          <p:cNvPicPr>
            <a:picLocks noChangeAspect="1" noChangeArrowheads="1"/>
          </p:cNvPicPr>
          <p:nvPr/>
        </p:nvPicPr>
        <p:blipFill>
          <a:blip r:embed="rId2"/>
          <a:srcRect t="18727" b="19583"/>
          <a:stretch>
            <a:fillRect/>
          </a:stretch>
        </p:blipFill>
        <p:spPr bwMode="auto">
          <a:xfrm>
            <a:off x="6864562" y="345653"/>
            <a:ext cx="2984062" cy="116117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 userDrawn="1"/>
        </p:nvSpPr>
        <p:spPr>
          <a:xfrm>
            <a:off x="9366660" y="7319682"/>
            <a:ext cx="487765" cy="379817"/>
          </a:xfrm>
          <a:prstGeom prst="rect">
            <a:avLst/>
          </a:prstGeom>
          <a:noFill/>
        </p:spPr>
        <p:txBody>
          <a:bodyPr wrap="none" lIns="101824" tIns="50912" rIns="101824" bIns="50912" rtlCol="0">
            <a:spAutoFit/>
          </a:bodyPr>
          <a:lstStyle/>
          <a:p>
            <a:fld id="{F38A7993-40AF-C04C-84E7-6B3F323EDF33}" type="slidenum">
              <a:rPr lang="en-US" sz="1800" smtClean="0">
                <a:solidFill>
                  <a:schemeClr val="bg1"/>
                </a:solidFill>
              </a:rPr>
              <a:pPr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5" y="1693270"/>
            <a:ext cx="5896573" cy="5543812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009597" y="2023662"/>
            <a:ext cx="3820551" cy="521341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672" y="1804798"/>
            <a:ext cx="9102171" cy="526944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672" y="5792218"/>
            <a:ext cx="9102171" cy="128202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675" y="1786192"/>
            <a:ext cx="9102170" cy="40060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672" y="5792218"/>
            <a:ext cx="9102171" cy="128202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37" y="1786192"/>
            <a:ext cx="3023999" cy="40060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3649836" y="1786192"/>
            <a:ext cx="3023999" cy="40060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6673835" y="1786192"/>
            <a:ext cx="3023999" cy="400602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41" y="4997549"/>
            <a:ext cx="8538845" cy="1544631"/>
          </a:xfrm>
        </p:spPr>
        <p:txBody>
          <a:bodyPr/>
          <a:lstStyle>
            <a:lvl1pPr algn="l">
              <a:defRPr sz="45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41" y="3296295"/>
            <a:ext cx="8538845" cy="1701254"/>
          </a:xfrm>
        </p:spPr>
        <p:txBody>
          <a:bodyPr anchor="b"/>
          <a:lstStyle>
            <a:lvl1pPr marL="0" indent="0">
              <a:buNone/>
              <a:defRPr sz="2200"/>
            </a:lvl1pPr>
            <a:lvl2pPr marL="509122" indent="0">
              <a:buNone/>
              <a:defRPr sz="2000"/>
            </a:lvl2pPr>
            <a:lvl3pPr marL="1018245" indent="0">
              <a:buNone/>
              <a:defRPr sz="1800"/>
            </a:lvl3pPr>
            <a:lvl4pPr marL="1527367" indent="0">
              <a:buNone/>
              <a:defRPr sz="1600"/>
            </a:lvl4pPr>
            <a:lvl5pPr marL="2036488" indent="0">
              <a:buNone/>
              <a:defRPr sz="1600"/>
            </a:lvl5pPr>
            <a:lvl6pPr marL="2545611" indent="0">
              <a:buNone/>
              <a:defRPr sz="1600"/>
            </a:lvl6pPr>
            <a:lvl7pPr marL="3054733" indent="0">
              <a:buNone/>
              <a:defRPr sz="1600"/>
            </a:lvl7pPr>
            <a:lvl8pPr marL="3563856" indent="0">
              <a:buNone/>
              <a:defRPr sz="1600"/>
            </a:lvl8pPr>
            <a:lvl9pPr marL="4072978" indent="0">
              <a:buNone/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743464" y="3784168"/>
            <a:ext cx="205637" cy="51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824" tIns="50912" rIns="101824" bIns="50912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endParaRPr lang="en-GB" sz="2700" dirty="0">
              <a:solidFill>
                <a:srgbClr val="0A383C"/>
              </a:solidFill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743464" y="3524929"/>
            <a:ext cx="205637" cy="51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1824" tIns="50912" rIns="101824" bIns="50912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endParaRPr lang="en-GB" sz="2700" dirty="0">
              <a:solidFill>
                <a:srgbClr val="0A383C"/>
              </a:solidFill>
            </a:endParaRP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66816" y="345652"/>
            <a:ext cx="7805254" cy="1123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672" y="1693270"/>
            <a:ext cx="9102171" cy="554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pic>
        <p:nvPicPr>
          <p:cNvPr id="35848" name="Picture 8" descr="Us_pos_CMYK"/>
          <p:cNvPicPr>
            <a:picLocks noChangeAspect="1" noChangeArrowheads="1"/>
          </p:cNvPicPr>
          <p:nvPr/>
        </p:nvPicPr>
        <p:blipFill>
          <a:blip r:embed="rId24"/>
          <a:srcRect t="18727" b="19583"/>
          <a:stretch>
            <a:fillRect/>
          </a:stretch>
        </p:blipFill>
        <p:spPr bwMode="auto">
          <a:xfrm>
            <a:off x="-171461" y="7313563"/>
            <a:ext cx="1315957" cy="512073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363227" y="7460802"/>
            <a:ext cx="425060" cy="318262"/>
          </a:xfrm>
          <a:prstGeom prst="rect">
            <a:avLst/>
          </a:prstGeom>
          <a:noFill/>
        </p:spPr>
        <p:txBody>
          <a:bodyPr wrap="none" lIns="101824" tIns="50912" rIns="101824" bIns="50912" rtlCol="0">
            <a:spAutoFit/>
          </a:bodyPr>
          <a:lstStyle/>
          <a:p>
            <a:fld id="{F38A7993-40AF-C04C-84E7-6B3F323EDF33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3737252" y="7460802"/>
            <a:ext cx="257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Luke Vinton</a:t>
            </a:r>
            <a:endParaRPr 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2" r:id="rId3"/>
    <p:sldLayoutId id="2147483663" r:id="rId4"/>
    <p:sldLayoutId id="2147483681" r:id="rId5"/>
    <p:sldLayoutId id="2147483676" r:id="rId6"/>
    <p:sldLayoutId id="2147483680" r:id="rId7"/>
    <p:sldLayoutId id="2147483682" r:id="rId8"/>
    <p:sldLayoutId id="2147483664" r:id="rId9"/>
    <p:sldLayoutId id="2147483665" r:id="rId10"/>
    <p:sldLayoutId id="2147483666" r:id="rId11"/>
    <p:sldLayoutId id="2147483678" r:id="rId12"/>
    <p:sldLayoutId id="2147483667" r:id="rId13"/>
    <p:sldLayoutId id="2147483668" r:id="rId14"/>
    <p:sldLayoutId id="2147483669" r:id="rId15"/>
    <p:sldLayoutId id="2147483677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5pPr>
      <a:lvl6pPr marL="509122"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6pPr>
      <a:lvl7pPr marL="1018245"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7pPr>
      <a:lvl8pPr marL="1527367"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8pPr>
      <a:lvl9pPr marL="2036488" algn="l" rtl="0" eaLnBrk="1" fontAlgn="base" hangingPunct="1">
        <a:spcBef>
          <a:spcPct val="0"/>
        </a:spcBef>
        <a:spcAft>
          <a:spcPct val="0"/>
        </a:spcAft>
        <a:defRPr sz="2900" b="1">
          <a:solidFill>
            <a:srgbClr val="0A383C"/>
          </a:solidFill>
          <a:latin typeface="Arial" pitchFamily="-103" charset="0"/>
        </a:defRPr>
      </a:lvl9pPr>
    </p:titleStyle>
    <p:body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000">
          <a:solidFill>
            <a:srgbClr val="0A383C"/>
          </a:solidFill>
          <a:latin typeface="+mn-lt"/>
          <a:ea typeface="+mn-ea"/>
          <a:cs typeface="+mn-cs"/>
        </a:defRPr>
      </a:lvl1pPr>
      <a:lvl2pPr marL="424268" indent="-212134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Char char="•"/>
        <a:defRPr sz="2000">
          <a:solidFill>
            <a:srgbClr val="0A383C"/>
          </a:solidFill>
          <a:latin typeface="+mn-lt"/>
          <a:ea typeface="ＭＳ Ｐゴシック" pitchFamily="-103" charset="-128"/>
        </a:defRPr>
      </a:lvl2pPr>
      <a:lvl3pPr marL="636404" algn="l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Font typeface="Symbol" pitchFamily="-103" charset="2"/>
        <a:buChar char="-"/>
        <a:defRPr sz="2000">
          <a:solidFill>
            <a:srgbClr val="0A383C"/>
          </a:solidFill>
          <a:latin typeface="+mn-lt"/>
          <a:ea typeface="ＭＳ Ｐゴシック" pitchFamily="-103" charset="-128"/>
        </a:defRPr>
      </a:lvl3pPr>
      <a:lvl4pPr marL="848537" algn="l" rtl="0" eaLnBrk="1" fontAlgn="base" hangingPunct="1">
        <a:spcBef>
          <a:spcPct val="20000"/>
        </a:spcBef>
        <a:spcAft>
          <a:spcPct val="0"/>
        </a:spcAft>
        <a:defRPr sz="2000">
          <a:solidFill>
            <a:srgbClr val="0A383C"/>
          </a:solidFill>
          <a:latin typeface="+mn-lt"/>
          <a:ea typeface="ＭＳ Ｐゴシック" pitchFamily="-103" charset="-128"/>
        </a:defRPr>
      </a:lvl4pPr>
      <a:lvl5pPr marL="2503184" indent="-1442513" algn="l" rtl="0" eaLnBrk="1" fontAlgn="base" hangingPunct="1">
        <a:spcBef>
          <a:spcPct val="20000"/>
        </a:spcBef>
        <a:spcAft>
          <a:spcPct val="0"/>
        </a:spcAft>
        <a:defRPr sz="2000">
          <a:solidFill>
            <a:srgbClr val="0A383C"/>
          </a:solidFill>
          <a:latin typeface="+mn-lt"/>
          <a:ea typeface="ＭＳ Ｐゴシック" pitchFamily="-103" charset="-128"/>
        </a:defRPr>
      </a:lvl5pPr>
      <a:lvl6pPr marL="3012307" indent="-1442513" algn="l" rtl="0" eaLnBrk="1" fontAlgn="base" hangingPunct="1">
        <a:spcBef>
          <a:spcPct val="20000"/>
        </a:spcBef>
        <a:spcAft>
          <a:spcPct val="0"/>
        </a:spcAft>
        <a:defRPr sz="2500">
          <a:solidFill>
            <a:srgbClr val="0A383C"/>
          </a:solidFill>
          <a:latin typeface="+mn-lt"/>
          <a:ea typeface="ＭＳ Ｐゴシック" pitchFamily="-103" charset="-128"/>
        </a:defRPr>
      </a:lvl6pPr>
      <a:lvl7pPr marL="3521429" indent="-1442513" algn="l" rtl="0" eaLnBrk="1" fontAlgn="base" hangingPunct="1">
        <a:spcBef>
          <a:spcPct val="20000"/>
        </a:spcBef>
        <a:spcAft>
          <a:spcPct val="0"/>
        </a:spcAft>
        <a:defRPr sz="2500">
          <a:solidFill>
            <a:srgbClr val="0A383C"/>
          </a:solidFill>
          <a:latin typeface="+mn-lt"/>
          <a:ea typeface="ＭＳ Ｐゴシック" pitchFamily="-103" charset="-128"/>
        </a:defRPr>
      </a:lvl7pPr>
      <a:lvl8pPr marL="4030552" indent="-1442513" algn="l" rtl="0" eaLnBrk="1" fontAlgn="base" hangingPunct="1">
        <a:spcBef>
          <a:spcPct val="20000"/>
        </a:spcBef>
        <a:spcAft>
          <a:spcPct val="0"/>
        </a:spcAft>
        <a:defRPr sz="2500">
          <a:solidFill>
            <a:srgbClr val="0A383C"/>
          </a:solidFill>
          <a:latin typeface="+mn-lt"/>
          <a:ea typeface="ＭＳ Ｐゴシック" pitchFamily="-103" charset="-128"/>
        </a:defRPr>
      </a:lvl8pPr>
      <a:lvl9pPr marL="4539674" indent="-1442513" algn="l" rtl="0" eaLnBrk="1" fontAlgn="base" hangingPunct="1">
        <a:spcBef>
          <a:spcPct val="20000"/>
        </a:spcBef>
        <a:spcAft>
          <a:spcPct val="0"/>
        </a:spcAft>
        <a:defRPr sz="2500">
          <a:solidFill>
            <a:srgbClr val="0A383C"/>
          </a:solidFill>
          <a:latin typeface="+mn-lt"/>
          <a:ea typeface="ＭＳ Ｐゴシック" pitchFamily="-103" charset="-128"/>
        </a:defRPr>
      </a:lvl9pPr>
    </p:bodyStyle>
    <p:otherStyle>
      <a:defPPr>
        <a:defRPr lang="en-US"/>
      </a:defPPr>
      <a:lvl1pPr marL="0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122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245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367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6488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5611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4733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3856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2978" algn="l" defTabSz="50912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4277" y="3048035"/>
            <a:ext cx="9253125" cy="1628165"/>
          </a:xfrm>
        </p:spPr>
        <p:txBody>
          <a:bodyPr/>
          <a:lstStyle/>
          <a:p>
            <a:r>
              <a:rPr lang="en-GB" dirty="0" smtClean="0"/>
              <a:t>Sensitivity with number of hadronic energy fraction bins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0"/>
          </p:nvPr>
        </p:nvSpPr>
        <p:spPr>
          <a:xfrm>
            <a:off x="574278" y="5264764"/>
            <a:ext cx="4989030" cy="1701254"/>
          </a:xfrm>
        </p:spPr>
        <p:txBody>
          <a:bodyPr/>
          <a:lstStyle/>
          <a:p>
            <a:r>
              <a:rPr lang="en-GB" dirty="0" err="1" smtClean="0"/>
              <a:t>Numu</a:t>
            </a:r>
            <a:r>
              <a:rPr lang="en-GB" dirty="0" smtClean="0"/>
              <a:t> group, Sep. 2016</a:t>
            </a:r>
          </a:p>
          <a:p>
            <a:endParaRPr lang="en-GB" dirty="0" smtClean="0"/>
          </a:p>
          <a:p>
            <a:r>
              <a:rPr lang="en-GB" dirty="0" smtClean="0"/>
              <a:t>Luke Vinton, University of Sussex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cNuResOverE_truthC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6"/>
            <a:ext cx="8839199" cy="59944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08178" y="2065535"/>
            <a:ext cx="3642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histogram is used to </a:t>
            </a:r>
            <a:r>
              <a:rPr lang="en-GB" dirty="0" err="1" smtClean="0"/>
              <a:t>seperate</a:t>
            </a:r>
            <a:r>
              <a:rPr lang="en-GB" dirty="0" smtClean="0"/>
              <a:t> events into </a:t>
            </a:r>
            <a:r>
              <a:rPr lang="en-GB" dirty="0" err="1" smtClean="0"/>
              <a:t>quantiles</a:t>
            </a:r>
            <a:r>
              <a:rPr lang="en-GB" dirty="0" smtClean="0"/>
              <a:t> of energy resolution. </a:t>
            </a:r>
            <a:endParaRPr lang="en-GB" dirty="0"/>
          </a:p>
        </p:txBody>
      </p:sp>
      <p:pic>
        <p:nvPicPr>
          <p:cNvPr id="3" name="Picture 2" descr="cHadEFra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8" y="771007"/>
            <a:ext cx="8839200" cy="6007100"/>
          </a:xfrm>
          <a:prstGeom prst="rect">
            <a:avLst/>
          </a:prstGeom>
        </p:spPr>
      </p:pic>
      <p:pic>
        <p:nvPicPr>
          <p:cNvPr id="5" name="Picture 4" descr="cHadFracVsE_boun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8" y="771007"/>
            <a:ext cx="8839200" cy="60071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3" y="65478"/>
            <a:ext cx="8362686" cy="577392"/>
          </a:xfrm>
        </p:spPr>
        <p:txBody>
          <a:bodyPr/>
          <a:lstStyle/>
          <a:p>
            <a:r>
              <a:rPr lang="en-US" dirty="0" smtClean="0"/>
              <a:t>Hadronic energy fraction vs. </a:t>
            </a:r>
            <a:r>
              <a:rPr lang="en-US" dirty="0" err="1" smtClean="0"/>
              <a:t>ReMId</a:t>
            </a:r>
            <a:endParaRPr lang="en-US" dirty="0"/>
          </a:p>
        </p:txBody>
      </p:sp>
      <p:pic>
        <p:nvPicPr>
          <p:cNvPr id="7" name="Picture 6" descr="HadEFrac_vs_n3DProng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175829"/>
            <a:ext cx="9702800" cy="5753100"/>
          </a:xfrm>
          <a:prstGeom prst="rect">
            <a:avLst/>
          </a:prstGeom>
        </p:spPr>
      </p:pic>
      <p:pic>
        <p:nvPicPr>
          <p:cNvPr id="8" name="Picture 7" descr="HadEFrac_vs_ReMI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175829"/>
            <a:ext cx="97028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89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70472" y="3989197"/>
            <a:ext cx="5711772" cy="577392"/>
          </a:xfrm>
        </p:spPr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70472" y="159082"/>
            <a:ext cx="5711772" cy="577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5pPr>
            <a:lvl6pPr marL="509122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6pPr>
            <a:lvl7pPr marL="1018245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7pPr>
            <a:lvl8pPr marL="1527367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8pPr>
            <a:lvl9pPr marL="2036488" algn="l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rgbClr val="0A383C"/>
                </a:solidFill>
                <a:latin typeface="Arial" pitchFamily="-103" charset="0"/>
              </a:defRPr>
            </a:lvl9pPr>
          </a:lstStyle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13132" y="998902"/>
            <a:ext cx="7905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 smtClean="0"/>
              <a:t>Bin</a:t>
            </a:r>
            <a:endParaRPr lang="en-GB" sz="2400" dirty="0">
              <a:cs typeface="Symbol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3132" y="4726328"/>
            <a:ext cx="7905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 smtClean="0"/>
              <a:t>Re</a:t>
            </a:r>
            <a:endParaRPr lang="en-GB" sz="2400" dirty="0"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44359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66964" y="3064044"/>
            <a:ext cx="5711772" cy="577392"/>
          </a:xfrm>
        </p:spPr>
        <p:txBody>
          <a:bodyPr/>
          <a:lstStyle/>
          <a:p>
            <a:pPr algn="ctr"/>
            <a:r>
              <a:rPr lang="en-US" sz="3600" dirty="0" smtClean="0"/>
              <a:t>Backup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0292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924089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Version details</a:t>
            </a:r>
            <a:endParaRPr lang="en-US" sz="3600" b="0" dirty="0"/>
          </a:p>
        </p:txBody>
      </p:sp>
      <p:sp>
        <p:nvSpPr>
          <p:cNvPr id="3" name="TextBox 2"/>
          <p:cNvSpPr txBox="1"/>
          <p:nvPr/>
        </p:nvSpPr>
        <p:spPr>
          <a:xfrm>
            <a:off x="859926" y="1894005"/>
            <a:ext cx="832584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800" dirty="0" smtClean="0"/>
              <a:t>Running </a:t>
            </a:r>
            <a:r>
              <a:rPr lang="en-GB" sz="2800" dirty="0"/>
              <a:t>in S16-09-13</a:t>
            </a:r>
          </a:p>
          <a:p>
            <a:pPr marL="457200" indent="-457200">
              <a:buFont typeface="Arial"/>
              <a:buChar char="•"/>
            </a:pPr>
            <a:endParaRPr lang="en-GB" sz="2800" dirty="0" smtClean="0"/>
          </a:p>
          <a:p>
            <a:pPr marL="457200" indent="-457200">
              <a:buFont typeface="Arial"/>
              <a:buChar char="•"/>
            </a:pPr>
            <a:r>
              <a:rPr lang="en-GB" sz="2800" dirty="0" smtClean="0"/>
              <a:t>Using FD decafs: </a:t>
            </a:r>
            <a:r>
              <a:rPr lang="en-GB" sz="2800" dirty="0" smtClean="0">
                <a:solidFill>
                  <a:srgbClr val="0000FF"/>
                </a:solidFill>
              </a:rPr>
              <a:t>/</a:t>
            </a:r>
            <a:r>
              <a:rPr lang="en-GB" sz="2800" dirty="0" err="1" smtClean="0">
                <a:solidFill>
                  <a:srgbClr val="0000FF"/>
                </a:solidFill>
              </a:rPr>
              <a:t>pnfs</a:t>
            </a:r>
            <a:r>
              <a:rPr lang="en-GB" sz="2800" dirty="0" smtClean="0">
                <a:solidFill>
                  <a:srgbClr val="0000FF"/>
                </a:solidFill>
              </a:rPr>
              <a:t>/nova/persistent/production/</a:t>
            </a:r>
            <a:r>
              <a:rPr lang="en-GB" sz="2800" dirty="0" err="1" smtClean="0">
                <a:solidFill>
                  <a:srgbClr val="0000FF"/>
                </a:solidFill>
              </a:rPr>
              <a:t>concat</a:t>
            </a:r>
            <a:r>
              <a:rPr lang="en-GB" sz="2800" dirty="0" smtClean="0">
                <a:solidFill>
                  <a:srgbClr val="0000FF"/>
                </a:solidFill>
              </a:rPr>
              <a:t>/R16-03-03-prod2reco.d/</a:t>
            </a:r>
          </a:p>
          <a:p>
            <a:endParaRPr lang="en-GB" sz="1800" dirty="0">
              <a:solidFill>
                <a:srgbClr val="0000FF"/>
              </a:solidFill>
            </a:endParaRPr>
          </a:p>
          <a:p>
            <a:endParaRPr lang="en-GB" sz="18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462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924089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Outline</a:t>
            </a:r>
            <a:endParaRPr lang="en-US" sz="36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863303" y="2096586"/>
            <a:ext cx="83190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800" dirty="0" smtClean="0"/>
              <a:t>Hadronic energy fraction vs. neutrino energy </a:t>
            </a:r>
          </a:p>
          <a:p>
            <a:pPr marL="342900" indent="-342900">
              <a:buFont typeface="Arial"/>
              <a:buChar char="•"/>
            </a:pPr>
            <a:endParaRPr lang="en-GB" sz="2800" dirty="0" smtClean="0"/>
          </a:p>
          <a:p>
            <a:pPr marL="342900" indent="-342900">
              <a:buFont typeface="Arial"/>
              <a:buChar char="•"/>
            </a:pPr>
            <a:r>
              <a:rPr lang="en-GB" sz="2800" dirty="0" smtClean="0"/>
              <a:t>Comparison of 1d and 2d binning sensitivity</a:t>
            </a:r>
          </a:p>
          <a:p>
            <a:pPr marL="852022" lvl="1" indent="-342900">
              <a:buFont typeface="Arial"/>
              <a:buChar char="•"/>
            </a:pPr>
            <a:r>
              <a:rPr lang="en-GB" sz="2800" dirty="0" smtClean="0"/>
              <a:t>compare had. </a:t>
            </a:r>
            <a:r>
              <a:rPr lang="en-GB" sz="2800" dirty="0" err="1" smtClean="0"/>
              <a:t>frac</a:t>
            </a:r>
            <a:r>
              <a:rPr lang="en-GB" sz="2800" dirty="0" smtClean="0"/>
              <a:t> binning with 2d had </a:t>
            </a:r>
            <a:r>
              <a:rPr lang="en-GB" sz="2800" dirty="0" err="1" smtClean="0"/>
              <a:t>frac</a:t>
            </a:r>
            <a:r>
              <a:rPr lang="en-GB" sz="2800" dirty="0" smtClean="0"/>
              <a:t> &amp; remid binning</a:t>
            </a:r>
          </a:p>
        </p:txBody>
      </p:sp>
    </p:spTree>
    <p:extLst>
      <p:ext uri="{BB962C8B-B14F-4D97-AF65-F5344CB8AC3E}">
        <p14:creationId xmlns:p14="http://schemas.microsoft.com/office/powerpoint/2010/main" val="7382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33" y="924089"/>
            <a:ext cx="7425234" cy="577392"/>
          </a:xfrm>
        </p:spPr>
        <p:txBody>
          <a:bodyPr/>
          <a:lstStyle/>
          <a:p>
            <a:pPr algn="ctr"/>
            <a:r>
              <a:rPr lang="en-US" sz="3600" b="0" dirty="0" smtClean="0"/>
              <a:t>2D binning scheme</a:t>
            </a:r>
            <a:endParaRPr lang="en-US" sz="36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863303" y="2096586"/>
            <a:ext cx="83190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800" dirty="0" smtClean="0"/>
              <a:t>Bin simultaneously in remid and hadronic energy fraction</a:t>
            </a:r>
          </a:p>
          <a:p>
            <a:pPr marL="342900" indent="-342900">
              <a:buFont typeface="Arial"/>
              <a:buChar char="•"/>
            </a:pPr>
            <a:r>
              <a:rPr lang="en-GB" sz="2800" dirty="0" smtClean="0"/>
              <a:t>split hadronic </a:t>
            </a:r>
            <a:r>
              <a:rPr lang="en-GB" sz="2800" dirty="0" err="1" smtClean="0"/>
              <a:t>enegy</a:t>
            </a:r>
            <a:r>
              <a:rPr lang="en-GB" sz="2800" dirty="0" smtClean="0"/>
              <a:t> fraction into two </a:t>
            </a:r>
            <a:r>
              <a:rPr lang="en-GB" sz="2800" dirty="0" err="1" smtClean="0"/>
              <a:t>quantiles</a:t>
            </a:r>
            <a:endParaRPr lang="en-GB" sz="2800" dirty="0" smtClean="0"/>
          </a:p>
          <a:p>
            <a:pPr marL="342900" indent="-342900">
              <a:buFont typeface="Arial"/>
              <a:buChar char="•"/>
            </a:pPr>
            <a:r>
              <a:rPr lang="en-GB" sz="2800" dirty="0" smtClean="0"/>
              <a:t>split remid into two samples</a:t>
            </a:r>
          </a:p>
          <a:p>
            <a:pPr marL="852022" lvl="1" indent="-342900">
              <a:buFont typeface="Arial"/>
              <a:buChar char="•"/>
            </a:pPr>
            <a:r>
              <a:rPr lang="en-GB" sz="2800" dirty="0" smtClean="0"/>
              <a:t>remid &gt;= 0.75</a:t>
            </a:r>
          </a:p>
          <a:p>
            <a:pPr marL="852022" lvl="1" indent="-342900">
              <a:buFont typeface="Arial"/>
              <a:buChar char="•"/>
            </a:pPr>
            <a:r>
              <a:rPr lang="en-GB" sz="2800" dirty="0" smtClean="0"/>
              <a:t>0.4 &lt; remid &lt; 0.75</a:t>
            </a:r>
          </a:p>
        </p:txBody>
      </p:sp>
    </p:spTree>
    <p:extLst>
      <p:ext uri="{BB962C8B-B14F-4D97-AF65-F5344CB8AC3E}">
        <p14:creationId xmlns:p14="http://schemas.microsoft.com/office/powerpoint/2010/main" val="2722251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3" y="65478"/>
            <a:ext cx="5711772" cy="577392"/>
          </a:xfrm>
        </p:spPr>
        <p:txBody>
          <a:bodyPr/>
          <a:lstStyle/>
          <a:p>
            <a:r>
              <a:rPr lang="en-US" dirty="0" smtClean="0"/>
              <a:t>Hadronic energy fraction</a:t>
            </a:r>
            <a:endParaRPr lang="en-US" dirty="0"/>
          </a:p>
        </p:txBody>
      </p:sp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cNuResOverE_truthC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6"/>
            <a:ext cx="8839199" cy="5994401"/>
          </a:xfrm>
          <a:prstGeom prst="rect">
            <a:avLst/>
          </a:prstGeom>
        </p:spPr>
      </p:pic>
      <p:pic>
        <p:nvPicPr>
          <p:cNvPr id="3" name="Picture 2" descr="cHadEFra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8" y="771007"/>
            <a:ext cx="88392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65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cNuResOverE_truthC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6"/>
            <a:ext cx="8839199" cy="59944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08178" y="2065535"/>
            <a:ext cx="3642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histogram is used to </a:t>
            </a:r>
            <a:r>
              <a:rPr lang="en-GB" dirty="0" err="1" smtClean="0"/>
              <a:t>seperate</a:t>
            </a:r>
            <a:r>
              <a:rPr lang="en-GB" dirty="0" smtClean="0"/>
              <a:t> events into </a:t>
            </a:r>
            <a:r>
              <a:rPr lang="en-GB" dirty="0" err="1" smtClean="0"/>
              <a:t>quantiles</a:t>
            </a:r>
            <a:r>
              <a:rPr lang="en-GB" dirty="0" smtClean="0"/>
              <a:t> of energy resolution. </a:t>
            </a:r>
            <a:endParaRPr lang="en-GB" dirty="0"/>
          </a:p>
        </p:txBody>
      </p:sp>
      <p:pic>
        <p:nvPicPr>
          <p:cNvPr id="3" name="Picture 2" descr="cHadEFra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8" y="771007"/>
            <a:ext cx="8839200" cy="6007100"/>
          </a:xfrm>
          <a:prstGeom prst="rect">
            <a:avLst/>
          </a:prstGeom>
        </p:spPr>
      </p:pic>
      <p:pic>
        <p:nvPicPr>
          <p:cNvPr id="5" name="Picture 4" descr="cHadFracVsE_boun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8" y="771007"/>
            <a:ext cx="8839200" cy="60071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3" y="65478"/>
            <a:ext cx="8362686" cy="577392"/>
          </a:xfrm>
        </p:spPr>
        <p:txBody>
          <a:bodyPr/>
          <a:lstStyle/>
          <a:p>
            <a:r>
              <a:rPr lang="en-US" dirty="0" smtClean="0"/>
              <a:t>Hadronic energy fraction vs. </a:t>
            </a:r>
            <a:r>
              <a:rPr lang="en-US" dirty="0" err="1" smtClean="0"/>
              <a:t>reco</a:t>
            </a:r>
            <a:r>
              <a:rPr lang="en-US" dirty="0" smtClean="0"/>
              <a:t>. energy, </a:t>
            </a:r>
            <a:br>
              <a:rPr lang="en-US" dirty="0" smtClean="0"/>
            </a:br>
            <a:r>
              <a:rPr lang="en-US" dirty="0" smtClean="0"/>
              <a:t>4 </a:t>
            </a:r>
            <a:r>
              <a:rPr lang="en-US" dirty="0" err="1" smtClean="0"/>
              <a:t>quantiles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8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3" y="65478"/>
            <a:ext cx="9514470" cy="577392"/>
          </a:xfrm>
        </p:spPr>
        <p:txBody>
          <a:bodyPr/>
          <a:lstStyle/>
          <a:p>
            <a:r>
              <a:rPr lang="en-US" dirty="0" smtClean="0"/>
              <a:t>Contours</a:t>
            </a:r>
            <a:endParaRPr lang="en-US" dirty="0"/>
          </a:p>
        </p:txBody>
      </p:sp>
      <p:pic>
        <p:nvPicPr>
          <p:cNvPr id="8" name="Picture 7" descr="sensContour_hadFrac_1_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21258" y="-835013"/>
            <a:ext cx="6252582" cy="9208348"/>
          </a:xfrm>
          <a:prstGeom prst="rect">
            <a:avLst/>
          </a:prstGeom>
        </p:spPr>
      </p:pic>
      <p:pic>
        <p:nvPicPr>
          <p:cNvPr id="9" name="Picture 8" descr="cCompHadFracBinning_nonMax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21258" y="-835012"/>
            <a:ext cx="6252582" cy="9208348"/>
          </a:xfrm>
          <a:prstGeom prst="rect">
            <a:avLst/>
          </a:prstGeom>
        </p:spPr>
      </p:pic>
      <p:pic>
        <p:nvPicPr>
          <p:cNvPr id="2" name="Picture 1" descr="cCompHadFracBinning_nonMax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21256" y="-835012"/>
            <a:ext cx="6252583" cy="920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93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3" y="65478"/>
            <a:ext cx="9514470" cy="577392"/>
          </a:xfrm>
        </p:spPr>
        <p:txBody>
          <a:bodyPr/>
          <a:lstStyle/>
          <a:p>
            <a:r>
              <a:rPr lang="en-US" dirty="0" smtClean="0"/>
              <a:t>1D </a:t>
            </a:r>
            <a:r>
              <a:rPr lang="en-US" dirty="0" err="1" smtClean="0"/>
              <a:t>marginalised</a:t>
            </a:r>
            <a:r>
              <a:rPr lang="en-US" dirty="0" smtClean="0"/>
              <a:t> projection</a:t>
            </a:r>
            <a:endParaRPr lang="en-US" dirty="0"/>
          </a:p>
        </p:txBody>
      </p:sp>
      <p:pic>
        <p:nvPicPr>
          <p:cNvPr id="8" name="Picture 7" descr="sensContour_hadFrac_1_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21258" y="-835013"/>
            <a:ext cx="6252582" cy="9208348"/>
          </a:xfrm>
          <a:prstGeom prst="rect">
            <a:avLst/>
          </a:prstGeom>
        </p:spPr>
      </p:pic>
      <p:pic>
        <p:nvPicPr>
          <p:cNvPr id="9" name="Picture 8" descr="cCompHadFracBinning_nonMax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21258" y="-835012"/>
            <a:ext cx="6252582" cy="9208348"/>
          </a:xfrm>
          <a:prstGeom prst="rect">
            <a:avLst/>
          </a:prstGeom>
        </p:spPr>
      </p:pic>
      <p:pic>
        <p:nvPicPr>
          <p:cNvPr id="2" name="Picture 1" descr="cCompHadFracBinning_nonMax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21256" y="-835012"/>
            <a:ext cx="6252583" cy="9208350"/>
          </a:xfrm>
          <a:prstGeom prst="rect">
            <a:avLst/>
          </a:prstGeom>
        </p:spPr>
      </p:pic>
      <p:pic>
        <p:nvPicPr>
          <p:cNvPr id="3" name="Picture 2" descr="cCompHadFracBinning_nonMax_zoomX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21254" y="-835013"/>
            <a:ext cx="6252585" cy="9208352"/>
          </a:xfrm>
          <a:prstGeom prst="rect">
            <a:avLst/>
          </a:prstGeom>
        </p:spPr>
      </p:pic>
      <p:pic>
        <p:nvPicPr>
          <p:cNvPr id="4" name="Picture 3" descr="c1DSens_HadFrac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74" y="642871"/>
            <a:ext cx="9200421" cy="625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88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NuAbsRes_over_E_truthC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7"/>
            <a:ext cx="8839200" cy="5994400"/>
          </a:xfrm>
          <a:prstGeom prst="rect">
            <a:avLst/>
          </a:prstGeom>
        </p:spPr>
      </p:pic>
      <p:pic>
        <p:nvPicPr>
          <p:cNvPr id="2" name="Picture 1" descr="cNuResOverE_truthC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9" y="771006"/>
            <a:ext cx="8839199" cy="59944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08178" y="2065535"/>
            <a:ext cx="3642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histogram is used to </a:t>
            </a:r>
            <a:r>
              <a:rPr lang="en-GB" dirty="0" err="1" smtClean="0"/>
              <a:t>seperate</a:t>
            </a:r>
            <a:r>
              <a:rPr lang="en-GB" dirty="0" smtClean="0"/>
              <a:t> events into </a:t>
            </a:r>
            <a:r>
              <a:rPr lang="en-GB" dirty="0" err="1" smtClean="0"/>
              <a:t>quantiles</a:t>
            </a:r>
            <a:r>
              <a:rPr lang="en-GB" dirty="0" smtClean="0"/>
              <a:t> of energy resolution. </a:t>
            </a:r>
            <a:endParaRPr lang="en-GB" dirty="0"/>
          </a:p>
        </p:txBody>
      </p:sp>
      <p:pic>
        <p:nvPicPr>
          <p:cNvPr id="3" name="Picture 2" descr="cHadEFra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8" y="771007"/>
            <a:ext cx="8839200" cy="6007100"/>
          </a:xfrm>
          <a:prstGeom prst="rect">
            <a:avLst/>
          </a:prstGeom>
        </p:spPr>
      </p:pic>
      <p:pic>
        <p:nvPicPr>
          <p:cNvPr id="5" name="Picture 4" descr="cHadFracVsE_boun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8" y="771007"/>
            <a:ext cx="8839200" cy="60071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253" y="65478"/>
            <a:ext cx="8362686" cy="577392"/>
          </a:xfrm>
        </p:spPr>
        <p:txBody>
          <a:bodyPr/>
          <a:lstStyle/>
          <a:p>
            <a:r>
              <a:rPr lang="en-US" dirty="0" smtClean="0"/>
              <a:t>Hadronic energy fraction vs. no. 3D prongs </a:t>
            </a:r>
            <a:endParaRPr lang="en-US" dirty="0"/>
          </a:p>
        </p:txBody>
      </p:sp>
      <p:pic>
        <p:nvPicPr>
          <p:cNvPr id="7" name="Picture 6" descr="HadEFrac_vs_n3DProng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175829"/>
            <a:ext cx="97028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23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S-theme-1">
  <a:themeElements>
    <a:clrScheme name="Sussex_template_blank 1">
      <a:dk1>
        <a:srgbClr val="000000"/>
      </a:dk1>
      <a:lt1>
        <a:srgbClr val="004846"/>
      </a:lt1>
      <a:dk2>
        <a:srgbClr val="FFFFFF"/>
      </a:dk2>
      <a:lt2>
        <a:srgbClr val="808080"/>
      </a:lt2>
      <a:accent1>
        <a:srgbClr val="9BB9BA"/>
      </a:accent1>
      <a:accent2>
        <a:srgbClr val="658E92"/>
      </a:accent2>
      <a:accent3>
        <a:srgbClr val="AAB1B0"/>
      </a:accent3>
      <a:accent4>
        <a:srgbClr val="000000"/>
      </a:accent4>
      <a:accent5>
        <a:srgbClr val="CBD9D9"/>
      </a:accent5>
      <a:accent6>
        <a:srgbClr val="5B8084"/>
      </a:accent6>
      <a:hlink>
        <a:srgbClr val="326065"/>
      </a:hlink>
      <a:folHlink>
        <a:srgbClr val="10393E"/>
      </a:folHlink>
    </a:clrScheme>
    <a:fontScheme name="Sussex_template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1588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" pitchFamily="-103" charset="0"/>
            <a:ea typeface="Times New Roman" pitchFamily="-103" charset="0"/>
            <a:cs typeface="Times New Roman" pitchFamily="-103" charset="0"/>
          </a:defRPr>
        </a:defPPr>
      </a:lstStyle>
    </a:spDef>
    <a:lnDef>
      <a:spPr bwMode="auto">
        <a:solidFill>
          <a:srgbClr val="000000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Sussex_template_blank 1">
        <a:dk1>
          <a:srgbClr val="000000"/>
        </a:dk1>
        <a:lt1>
          <a:srgbClr val="004846"/>
        </a:lt1>
        <a:dk2>
          <a:srgbClr val="FFFFFF"/>
        </a:dk2>
        <a:lt2>
          <a:srgbClr val="808080"/>
        </a:lt2>
        <a:accent1>
          <a:srgbClr val="9BB9BA"/>
        </a:accent1>
        <a:accent2>
          <a:srgbClr val="658E92"/>
        </a:accent2>
        <a:accent3>
          <a:srgbClr val="AAB1B0"/>
        </a:accent3>
        <a:accent4>
          <a:srgbClr val="000000"/>
        </a:accent4>
        <a:accent5>
          <a:srgbClr val="CBD9D9"/>
        </a:accent5>
        <a:accent6>
          <a:srgbClr val="5B8084"/>
        </a:accent6>
        <a:hlink>
          <a:srgbClr val="326065"/>
        </a:hlink>
        <a:folHlink>
          <a:srgbClr val="103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ssex_template_blank 2">
        <a:dk1>
          <a:srgbClr val="FFCC00"/>
        </a:dk1>
        <a:lt1>
          <a:srgbClr val="FF9900"/>
        </a:lt1>
        <a:dk2>
          <a:srgbClr val="FF6600"/>
        </a:dk2>
        <a:lt2>
          <a:srgbClr val="FFFD00"/>
        </a:lt2>
        <a:accent1>
          <a:srgbClr val="008080"/>
        </a:accent1>
        <a:accent2>
          <a:srgbClr val="33CCCC"/>
        </a:accent2>
        <a:accent3>
          <a:srgbClr val="FFB8AA"/>
        </a:accent3>
        <a:accent4>
          <a:srgbClr val="DA8200"/>
        </a:accent4>
        <a:accent5>
          <a:srgbClr val="AAC0C0"/>
        </a:accent5>
        <a:accent6>
          <a:srgbClr val="2DB9B9"/>
        </a:accent6>
        <a:hlink>
          <a:srgbClr val="00FFFF"/>
        </a:hlink>
        <a:folHlink>
          <a:srgbClr val="CC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US-theme-1.thmx</Template>
  <TotalTime>118541</TotalTime>
  <Words>187</Words>
  <Application>Microsoft Macintosh PowerPoint</Application>
  <PresentationFormat>Custom</PresentationFormat>
  <Paragraphs>33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US-theme-1</vt:lpstr>
      <vt:lpstr>PowerPoint Presentation</vt:lpstr>
      <vt:lpstr>Version details</vt:lpstr>
      <vt:lpstr>Outline</vt:lpstr>
      <vt:lpstr>2D binning scheme</vt:lpstr>
      <vt:lpstr>Hadronic energy fraction</vt:lpstr>
      <vt:lpstr>Hadronic energy fraction vs. reco. energy,  4 quantiles </vt:lpstr>
      <vt:lpstr>Contours</vt:lpstr>
      <vt:lpstr>1D marginalised projection</vt:lpstr>
      <vt:lpstr>Hadronic energy fraction vs. no. 3D prongs </vt:lpstr>
      <vt:lpstr>Hadronic energy fraction vs. ReMId</vt:lpstr>
      <vt:lpstr>Future plan</vt:lpstr>
      <vt:lpstr>Backup</vt:lpstr>
    </vt:vector>
  </TitlesOfParts>
  <Manager/>
  <Company>University of Sussex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Luke Vinton</dc:creator>
  <cp:keywords/>
  <dc:description/>
  <cp:lastModifiedBy>Luke Vinton</cp:lastModifiedBy>
  <cp:revision>1483</cp:revision>
  <cp:lastPrinted>2014-03-18T14:20:13Z</cp:lastPrinted>
  <dcterms:created xsi:type="dcterms:W3CDTF">2014-04-02T13:59:32Z</dcterms:created>
  <dcterms:modified xsi:type="dcterms:W3CDTF">2016-09-27T15:05:07Z</dcterms:modified>
  <cp:category/>
</cp:coreProperties>
</file>