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619" r:id="rId3"/>
    <p:sldId id="646" r:id="rId4"/>
    <p:sldId id="622" r:id="rId5"/>
    <p:sldId id="650" r:id="rId6"/>
    <p:sldId id="643" r:id="rId7"/>
    <p:sldId id="651" r:id="rId8"/>
    <p:sldId id="638" r:id="rId9"/>
    <p:sldId id="652" r:id="rId10"/>
    <p:sldId id="644" r:id="rId11"/>
    <p:sldId id="612" r:id="rId12"/>
    <p:sldId id="618" r:id="rId13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9658" autoAdjust="0"/>
  </p:normalViewPr>
  <p:slideViewPr>
    <p:cSldViewPr snapToGrid="0" snapToObjects="1">
      <p:cViewPr varScale="1">
        <p:scale>
          <a:sx n="91" d="100"/>
          <a:sy n="91" d="100"/>
        </p:scale>
        <p:origin x="-1376" y="-112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08/09/16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08/09/16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20.emf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nova-docdb.fnal.gov:8080/cgi-bin/ShowDocument?docid=1603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Comparison of s</a:t>
            </a:r>
            <a:r>
              <a:rPr lang="en-GB" dirty="0" smtClean="0"/>
              <a:t>ensitivity with resolution and hadronic energy fraction binning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err="1" smtClean="0"/>
              <a:t>Numu</a:t>
            </a:r>
            <a:r>
              <a:rPr lang="en-GB" dirty="0" smtClean="0"/>
              <a:t> group, Sep.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numu</a:t>
            </a:r>
            <a:r>
              <a:rPr lang="en-US" dirty="0" smtClean="0"/>
              <a:t> result </a:t>
            </a:r>
            <a:r>
              <a:rPr lang="en-US" dirty="0" err="1" smtClean="0"/>
              <a:t>paramters</a:t>
            </a:r>
            <a:r>
              <a:rPr lang="en-US" dirty="0" smtClean="0"/>
              <a:t> (ssqth23 </a:t>
            </a:r>
            <a:r>
              <a:rPr lang="en-US" dirty="0"/>
              <a:t>= 0.4022)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c1DSens_EBinRes_nonMax_yZoo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29"/>
            <a:ext cx="6001926" cy="8839200"/>
          </a:xfrm>
          <a:prstGeom prst="rect">
            <a:avLst/>
          </a:prstGeom>
        </p:spPr>
      </p:pic>
      <p:pic>
        <p:nvPicPr>
          <p:cNvPr id="8" name="Picture 7" descr="c1DSens_nonMa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8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472" y="3989197"/>
            <a:ext cx="5711772" cy="577392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70472" y="159082"/>
            <a:ext cx="5711772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3132" y="998902"/>
            <a:ext cx="7905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Binning events by hadronic energy fraction and by energy resolution produces almost the same sensitivity</a:t>
            </a:r>
          </a:p>
          <a:p>
            <a:pPr marL="852022" lvl="1" indent="-342900">
              <a:buFont typeface="Arial"/>
              <a:buChar char="•"/>
            </a:pPr>
            <a:r>
              <a:rPr lang="en-GB" sz="2400" dirty="0"/>
              <a:t>H</a:t>
            </a:r>
            <a:r>
              <a:rPr lang="en-GB" sz="2400" dirty="0" smtClean="0"/>
              <a:t>adronic energy fraction binning </a:t>
            </a:r>
            <a:r>
              <a:rPr lang="en-GB" sz="2400" dirty="0" smtClean="0"/>
              <a:t>shows marginally better sensitivity gains</a:t>
            </a:r>
            <a:endParaRPr lang="en-GB" sz="2400" dirty="0" smtClean="0"/>
          </a:p>
          <a:p>
            <a:pPr marL="852022" lvl="1" indent="-342900">
              <a:buFont typeface="Arial"/>
              <a:buChar char="•"/>
            </a:pPr>
            <a:endParaRPr lang="en-GB" sz="2400" dirty="0">
              <a:cs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132" y="4726328"/>
            <a:ext cx="79052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Repeat study including extrapolation and </a:t>
            </a:r>
            <a:r>
              <a:rPr lang="en-GB" sz="2400" dirty="0" smtClean="0"/>
              <a:t>systematics</a:t>
            </a:r>
          </a:p>
          <a:p>
            <a:pPr marL="342900" indent="-342900">
              <a:buFont typeface="Arial"/>
              <a:buChar char="•"/>
            </a:pPr>
            <a:r>
              <a:rPr lang="en-GB" sz="2400" smtClean="0">
                <a:cs typeface="Symbol" charset="2"/>
              </a:rPr>
              <a:t>Optimise number of energy resolution bins for rejection of maximal mixing</a:t>
            </a:r>
            <a:endParaRPr lang="en-GB" sz="24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435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development</a:t>
            </a:r>
            <a:r>
              <a:rPr lang="en-GB" sz="2800" dirty="0" smtClean="0"/>
              <a:t> to pick up recent changes</a:t>
            </a:r>
          </a:p>
          <a:p>
            <a:pPr marL="457200" indent="-457200">
              <a:buFont typeface="Arial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decafs: </a:t>
            </a:r>
            <a:r>
              <a:rPr lang="en-GB" sz="2800" dirty="0" smtClean="0">
                <a:solidFill>
                  <a:srgbClr val="0000FF"/>
                </a:solidFill>
              </a:rPr>
              <a:t>/</a:t>
            </a:r>
            <a:r>
              <a:rPr lang="en-GB" sz="2800" dirty="0" err="1" smtClean="0">
                <a:solidFill>
                  <a:srgbClr val="0000FF"/>
                </a:solidFill>
              </a:rPr>
              <a:t>pnfs</a:t>
            </a:r>
            <a:r>
              <a:rPr lang="en-GB" sz="2800" dirty="0" smtClean="0">
                <a:solidFill>
                  <a:srgbClr val="0000FF"/>
                </a:solidFill>
              </a:rPr>
              <a:t>/nova/persistent/production/</a:t>
            </a:r>
            <a:r>
              <a:rPr lang="en-GB" sz="2800" dirty="0" err="1" smtClean="0">
                <a:solidFill>
                  <a:srgbClr val="0000FF"/>
                </a:solidFill>
              </a:rPr>
              <a:t>concat</a:t>
            </a:r>
            <a:r>
              <a:rPr lang="en-GB" sz="2800" dirty="0" smtClean="0">
                <a:solidFill>
                  <a:srgbClr val="0000FF"/>
                </a:solidFill>
              </a:rPr>
              <a:t>/R16-03-03-prod2reco.d/</a:t>
            </a:r>
            <a:endParaRPr lang="en-GB" sz="2800" dirty="0" smtClean="0">
              <a:solidFill>
                <a:srgbClr val="0000FF"/>
              </a:solidFill>
            </a:endParaRPr>
          </a:p>
          <a:p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63303" y="2096586"/>
            <a:ext cx="83190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This is a b</a:t>
            </a:r>
            <a:r>
              <a:rPr lang="en-GB" sz="2800" dirty="0" smtClean="0"/>
              <a:t>rief update on work shown last week (</a:t>
            </a:r>
            <a:r>
              <a:rPr lang="en-GB" sz="2800" dirty="0" smtClean="0"/>
              <a:t>see DocDB: </a:t>
            </a:r>
            <a:r>
              <a:rPr lang="en-GB" sz="2800" dirty="0" smtClean="0">
                <a:hlinkClick r:id="rId2"/>
              </a:rPr>
              <a:t>16035</a:t>
            </a:r>
            <a:r>
              <a:rPr lang="en-GB" sz="2800" dirty="0" smtClean="0"/>
              <a:t>)</a:t>
            </a:r>
          </a:p>
          <a:p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Plots of hadronic energy fraction and neutrino energy resolution 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1D </a:t>
            </a:r>
            <a:r>
              <a:rPr lang="en-GB" sz="2800" dirty="0" err="1" smtClean="0"/>
              <a:t>hists</a:t>
            </a:r>
            <a:endParaRPr lang="en-GB" sz="2800" dirty="0" smtClean="0"/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2D </a:t>
            </a:r>
            <a:r>
              <a:rPr lang="en-GB" sz="2800" dirty="0" err="1" smtClean="0"/>
              <a:t>hists</a:t>
            </a:r>
            <a:r>
              <a:rPr lang="en-GB" sz="2800" dirty="0" smtClean="0"/>
              <a:t> vs. </a:t>
            </a:r>
            <a:r>
              <a:rPr lang="en-GB" sz="2800" dirty="0" err="1" smtClean="0"/>
              <a:t>reco</a:t>
            </a:r>
            <a:r>
              <a:rPr lang="en-GB" sz="2800" dirty="0" smtClean="0"/>
              <a:t>. neutrino energy</a:t>
            </a:r>
          </a:p>
          <a:p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Max.  and non-max. mixing sensitivity contours</a:t>
            </a:r>
            <a:endParaRPr lang="en-GB" sz="2800" dirty="0" smtClean="0"/>
          </a:p>
          <a:p>
            <a:pPr marL="342900" indent="-342900">
              <a:buFont typeface="Arial"/>
              <a:buChar char="•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Neutrino energy resolution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25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Hadronic energy fraction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cNuResOverE_vs_E_bound_truthC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6007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1" y="65478"/>
            <a:ext cx="8558089" cy="577392"/>
          </a:xfrm>
        </p:spPr>
        <p:txBody>
          <a:bodyPr/>
          <a:lstStyle/>
          <a:p>
            <a:r>
              <a:rPr lang="en-US" dirty="0" smtClean="0"/>
              <a:t>Neutrino energy resolution vs. </a:t>
            </a:r>
            <a:r>
              <a:rPr lang="en-US" dirty="0" err="1" smtClean="0"/>
              <a:t>reco</a:t>
            </a:r>
            <a:r>
              <a:rPr lang="en-US" dirty="0" smtClean="0"/>
              <a:t>. energy</a:t>
            </a:r>
            <a:endParaRPr lang="en-US" dirty="0"/>
          </a:p>
        </p:txBody>
      </p:sp>
      <p:pic>
        <p:nvPicPr>
          <p:cNvPr id="4" name="Picture 3" descr="cNuResOverE_vs_E_bound_truthC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</a:t>
            </a:r>
            <a:r>
              <a:rPr lang="en-US" dirty="0" err="1" smtClean="0"/>
              <a:t>reco</a:t>
            </a:r>
            <a:r>
              <a:rPr lang="en-US" dirty="0" smtClean="0"/>
              <a:t>. energy 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Max. mixing </a:t>
            </a:r>
            <a:r>
              <a:rPr lang="en-US" dirty="0" err="1" smtClean="0"/>
              <a:t>paremeters</a:t>
            </a:r>
            <a:r>
              <a:rPr lang="en-US" dirty="0" smtClean="0"/>
              <a:t>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MaxMixContour_comp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numu</a:t>
            </a:r>
            <a:r>
              <a:rPr lang="en-US" dirty="0" smtClean="0"/>
              <a:t> result </a:t>
            </a:r>
            <a:r>
              <a:rPr lang="en-US" dirty="0" err="1" smtClean="0"/>
              <a:t>paramters</a:t>
            </a:r>
            <a:r>
              <a:rPr lang="en-US" dirty="0" smtClean="0"/>
              <a:t> (ssqth23 </a:t>
            </a:r>
            <a:r>
              <a:rPr lang="en-US" dirty="0"/>
              <a:t>= 0.4022)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105795</TotalTime>
  <Words>232</Words>
  <Application>Microsoft Macintosh PowerPoint</Application>
  <PresentationFormat>Custom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US-theme-1</vt:lpstr>
      <vt:lpstr>PowerPoint Presentation</vt:lpstr>
      <vt:lpstr>Version details</vt:lpstr>
      <vt:lpstr>Outline</vt:lpstr>
      <vt:lpstr>Neutrino energy resolution</vt:lpstr>
      <vt:lpstr>Hadronic energy fraction</vt:lpstr>
      <vt:lpstr>Neutrino energy resolution vs. reco. energy</vt:lpstr>
      <vt:lpstr>Hadronic energy fraction vs. reco. energy </vt:lpstr>
      <vt:lpstr>Max. mixing paremeters sensitivity</vt:lpstr>
      <vt:lpstr>SA numu result paramters (ssqth23 = 0.4022) sensitivity</vt:lpstr>
      <vt:lpstr>SA numu result paramters (ssqth23 = 0.4022) sensitivity</vt:lpstr>
      <vt:lpstr>Future plan</vt:lpstr>
      <vt:lpstr>Backup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1463</cp:revision>
  <cp:lastPrinted>2014-03-18T14:20:13Z</cp:lastPrinted>
  <dcterms:created xsi:type="dcterms:W3CDTF">2014-04-02T13:59:32Z</dcterms:created>
  <dcterms:modified xsi:type="dcterms:W3CDTF">2016-09-08T15:56:35Z</dcterms:modified>
  <cp:category/>
</cp:coreProperties>
</file>