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619" r:id="rId3"/>
    <p:sldId id="646" r:id="rId4"/>
    <p:sldId id="656" r:id="rId5"/>
    <p:sldId id="699" r:id="rId6"/>
    <p:sldId id="700" r:id="rId7"/>
    <p:sldId id="701" r:id="rId8"/>
    <p:sldId id="693" r:id="rId9"/>
    <p:sldId id="694" r:id="rId10"/>
    <p:sldId id="695" r:id="rId11"/>
    <p:sldId id="677" r:id="rId12"/>
    <p:sldId id="683" r:id="rId13"/>
    <p:sldId id="678" r:id="rId14"/>
    <p:sldId id="680" r:id="rId15"/>
    <p:sldId id="681" r:id="rId16"/>
    <p:sldId id="682" r:id="rId17"/>
    <p:sldId id="618" r:id="rId18"/>
    <p:sldId id="661" r:id="rId19"/>
    <p:sldId id="651" r:id="rId20"/>
    <p:sldId id="652" r:id="rId21"/>
    <p:sldId id="644" r:id="rId22"/>
    <p:sldId id="653" r:id="rId23"/>
    <p:sldId id="654" r:id="rId24"/>
    <p:sldId id="655" r:id="rId25"/>
    <p:sldId id="657" r:id="rId26"/>
    <p:sldId id="658" r:id="rId27"/>
    <p:sldId id="659" r:id="rId28"/>
    <p:sldId id="660" r:id="rId29"/>
    <p:sldId id="662" r:id="rId30"/>
    <p:sldId id="663" r:id="rId31"/>
    <p:sldId id="664" r:id="rId32"/>
    <p:sldId id="650" r:id="rId33"/>
    <p:sldId id="638" r:id="rId34"/>
    <p:sldId id="687" r:id="rId35"/>
    <p:sldId id="688" r:id="rId36"/>
    <p:sldId id="689" r:id="rId37"/>
    <p:sldId id="690" r:id="rId38"/>
    <p:sldId id="691" r:id="rId39"/>
    <p:sldId id="692" r:id="rId40"/>
    <p:sldId id="696" r:id="rId41"/>
    <p:sldId id="697" r:id="rId42"/>
    <p:sldId id="698" r:id="rId43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9658" autoAdjust="0"/>
  </p:normalViewPr>
  <p:slideViewPr>
    <p:cSldViewPr snapToGrid="0" snapToObjects="1">
      <p:cViewPr>
        <p:scale>
          <a:sx n="90" d="100"/>
          <a:sy n="90" d="100"/>
        </p:scale>
        <p:origin x="-2072" y="-240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13/10/16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13/10/16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1" Type="http://schemas.openxmlformats.org/officeDocument/2006/relationships/image" Target="../media/image26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8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9.emf"/><Relationship Id="rId13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9.emf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35.emf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38.emf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40.emf"/><Relationship Id="rId9" Type="http://schemas.openxmlformats.org/officeDocument/2006/relationships/image" Target="../media/image42.emf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40.emf"/><Relationship Id="rId9" Type="http://schemas.openxmlformats.org/officeDocument/2006/relationships/image" Target="../media/image42.emf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40.emf"/><Relationship Id="rId9" Type="http://schemas.openxmlformats.org/officeDocument/2006/relationships/image" Target="../media/image45.emf"/><Relationship Id="rId10" Type="http://schemas.openxmlformats.org/officeDocument/2006/relationships/image" Target="../media/image46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40.emf"/><Relationship Id="rId9" Type="http://schemas.openxmlformats.org/officeDocument/2006/relationships/image" Target="../media/image45.emf"/><Relationship Id="rId10" Type="http://schemas.openxmlformats.org/officeDocument/2006/relationships/image" Target="../media/image47.emf"/><Relationship Id="rId11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49.emf"/><Relationship Id="rId7" Type="http://schemas.openxmlformats.org/officeDocument/2006/relationships/image" Target="../media/image50.emf"/><Relationship Id="rId8" Type="http://schemas.openxmlformats.org/officeDocument/2006/relationships/image" Target="../media/image51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3.emf"/><Relationship Id="rId9" Type="http://schemas.openxmlformats.org/officeDocument/2006/relationships/image" Target="../media/image14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3.emf"/><Relationship Id="rId9" Type="http://schemas.openxmlformats.org/officeDocument/2006/relationships/image" Target="../media/image14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5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3.emf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3.emf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Sensitivity improvements with hadronic energy fraction binning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err="1" smtClean="0"/>
              <a:t>Numu</a:t>
            </a:r>
            <a:r>
              <a:rPr lang="en-GB" dirty="0" smtClean="0"/>
              <a:t> group, Oct.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to reject maximal mixing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1" name="Picture 10" descr="cOptCV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65835"/>
            <a:ext cx="8839203" cy="6007102"/>
          </a:xfrm>
          <a:prstGeom prst="rect">
            <a:avLst/>
          </a:prstGeom>
        </p:spPr>
      </p:pic>
      <p:pic>
        <p:nvPicPr>
          <p:cNvPr id="10" name="Picture 9" descr="cRej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65834"/>
            <a:ext cx="8839200" cy="6007100"/>
          </a:xfrm>
          <a:prstGeom prst="rect">
            <a:avLst/>
          </a:prstGeom>
        </p:spPr>
      </p:pic>
      <p:pic>
        <p:nvPicPr>
          <p:cNvPr id="12" name="Picture 11" descr="cRej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3370"/>
            <a:ext cx="8828116" cy="5999567"/>
          </a:xfrm>
          <a:prstGeom prst="rect">
            <a:avLst/>
          </a:prstGeom>
        </p:spPr>
      </p:pic>
      <p:pic>
        <p:nvPicPr>
          <p:cNvPr id="18" name="Picture 17" descr="cRej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65834"/>
            <a:ext cx="8839203" cy="6007103"/>
          </a:xfrm>
          <a:prstGeom prst="rect">
            <a:avLst/>
          </a:prstGeom>
        </p:spPr>
      </p:pic>
      <p:pic>
        <p:nvPicPr>
          <p:cNvPr id="19" name="Picture 18" descr="cRej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58307"/>
            <a:ext cx="8839199" cy="6007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1572" y="6801162"/>
            <a:ext cx="341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parameters used in tuned hybrid cut (2.992)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 bwMode="auto">
          <a:xfrm flipV="1">
            <a:off x="2159076" y="5362344"/>
            <a:ext cx="747915" cy="1438818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69334" y="6801162"/>
            <a:ext cx="341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Largest maximal mixing rejection sensitivity (3.073 )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V="1">
            <a:off x="6276838" y="6067916"/>
            <a:ext cx="285059" cy="733246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3292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4 had </a:t>
            </a:r>
            <a:r>
              <a:rPr lang="en-US" sz="3600" b="0" dirty="0" err="1" smtClean="0"/>
              <a:t>frac</a:t>
            </a:r>
            <a:r>
              <a:rPr lang="en-US" sz="3600" b="0" dirty="0" smtClean="0"/>
              <a:t>. bins</a:t>
            </a:r>
            <a:br>
              <a:rPr lang="en-US" sz="3600" b="0" dirty="0" smtClean="0"/>
            </a:br>
            <a:r>
              <a:rPr lang="en-US" sz="3600" b="0" dirty="0" smtClean="0"/>
              <a:t>and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600" b="0" dirty="0"/>
              <a:t>v</a:t>
            </a:r>
            <a:r>
              <a:rPr lang="en-US" sz="3600" b="0" dirty="0" smtClean="0"/>
              <a:t>ary number neutrino energy bins</a:t>
            </a:r>
            <a:br>
              <a:rPr lang="en-US" sz="3600" b="0" dirty="0" smtClean="0"/>
            </a:br>
            <a:r>
              <a:rPr lang="en-US" sz="3600" b="0" dirty="0" smtClean="0"/>
              <a:t>{20,40,60,80,120,160}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11374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Note: had </a:t>
            </a:r>
            <a:r>
              <a:rPr lang="en-US" sz="3600" b="0" dirty="0" err="1" smtClean="0"/>
              <a:t>frac</a:t>
            </a:r>
            <a:r>
              <a:rPr lang="en-US" sz="3600" b="0" dirty="0" smtClean="0"/>
              <a:t>. </a:t>
            </a:r>
            <a:r>
              <a:rPr lang="en-US" sz="3600" b="0" dirty="0" err="1" smtClean="0"/>
              <a:t>quantiles</a:t>
            </a:r>
            <a:r>
              <a:rPr lang="en-US" sz="3600" b="0" dirty="0" smtClean="0"/>
              <a:t> formed using 20 neutrino energy bins for the following plots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77207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</a:t>
            </a:r>
            <a:r>
              <a:rPr lang="en-US" dirty="0" err="1" smtClean="0"/>
              <a:t>frac</a:t>
            </a:r>
            <a:r>
              <a:rPr lang="en-US" dirty="0" smtClean="0"/>
              <a:t> bins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4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137252" y="65478"/>
            <a:ext cx="9908448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smtClean="0"/>
              <a:t>Non-max mixing contours, 4 had frac 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8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</a:t>
            </a:r>
            <a:r>
              <a:rPr lang="en-US" dirty="0" err="1" smtClean="0"/>
              <a:t>frac</a:t>
            </a:r>
            <a:r>
              <a:rPr lang="en-US" dirty="0" smtClean="0"/>
              <a:t> 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1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11" name="Picture 10" descr="c1_n2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2"/>
            <a:ext cx="5994401" cy="8828118"/>
          </a:xfrm>
          <a:prstGeom prst="rect">
            <a:avLst/>
          </a:prstGeom>
        </p:spPr>
      </p:pic>
      <p:pic>
        <p:nvPicPr>
          <p:cNvPr id="12" name="Picture 11" descr="c1_n2_zoom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1"/>
            <a:ext cx="5994400" cy="8828116"/>
          </a:xfrm>
          <a:prstGeom prst="rect">
            <a:avLst/>
          </a:prstGeom>
        </p:spPr>
      </p:pic>
      <p:pic>
        <p:nvPicPr>
          <p:cNvPr id="14" name="Picture 13" descr="c1_n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8" cy="5999568"/>
          </a:xfrm>
          <a:prstGeom prst="rect">
            <a:avLst/>
          </a:prstGeom>
        </p:spPr>
      </p:pic>
      <p:pic>
        <p:nvPicPr>
          <p:cNvPr id="15" name="Picture 14" descr="c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28116" cy="599956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Non-max mixing contours, 4 had </a:t>
            </a:r>
            <a:r>
              <a:rPr lang="en-US" dirty="0" err="1" smtClean="0"/>
              <a:t>frac</a:t>
            </a:r>
            <a:r>
              <a:rPr lang="en-US" dirty="0" smtClean="0"/>
              <a:t> 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0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Recap</a:t>
            </a:r>
            <a:endParaRPr lang="en-GB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21496" y="2484226"/>
            <a:ext cx="5889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Following slides show the stats. only ( and no </a:t>
            </a:r>
            <a:r>
              <a:rPr lang="en-GB" sz="3200" dirty="0" err="1" smtClean="0"/>
              <a:t>extrap</a:t>
            </a:r>
            <a:r>
              <a:rPr lang="en-GB" sz="3200" dirty="0" smtClean="0"/>
              <a:t>.) sensitivity with 4 hadronic energy fraction bins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0987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</a:t>
            </a:r>
            <a:r>
              <a:rPr lang="en-US" dirty="0" err="1" smtClean="0"/>
              <a:t>reco</a:t>
            </a:r>
            <a:r>
              <a:rPr lang="en-US" dirty="0" smtClean="0"/>
              <a:t>. energy 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in </a:t>
            </a:r>
            <a:r>
              <a:rPr lang="en-GB" sz="2800" b="1" dirty="0" smtClean="0"/>
              <a:t>S16-09-13</a:t>
            </a:r>
            <a:endParaRPr lang="en-GB" sz="2800" dirty="0" smtClean="0"/>
          </a:p>
          <a:p>
            <a:pPr marL="457200" indent="-457200">
              <a:buFont typeface="Arial"/>
              <a:buChar char="•"/>
            </a:pPr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FD and ND </a:t>
            </a:r>
            <a:r>
              <a:rPr lang="en-GB" sz="2800" dirty="0" err="1" smtClean="0"/>
              <a:t>numu</a:t>
            </a:r>
            <a:r>
              <a:rPr lang="en-GB" sz="2800" dirty="0" smtClean="0"/>
              <a:t> decafs found here: </a:t>
            </a:r>
            <a:r>
              <a:rPr lang="en-GB" sz="2800" dirty="0" smtClean="0">
                <a:solidFill>
                  <a:srgbClr val="0000FF"/>
                </a:solidFill>
              </a:rPr>
              <a:t>/</a:t>
            </a:r>
            <a:r>
              <a:rPr lang="en-GB" sz="2800" dirty="0" err="1" smtClean="0">
                <a:solidFill>
                  <a:srgbClr val="0000FF"/>
                </a:solidFill>
              </a:rPr>
              <a:t>pnfs</a:t>
            </a:r>
            <a:r>
              <a:rPr lang="en-GB" sz="2800" dirty="0" smtClean="0">
                <a:solidFill>
                  <a:srgbClr val="0000FF"/>
                </a:solidFill>
              </a:rPr>
              <a:t>/nova/persistent/production/</a:t>
            </a:r>
            <a:r>
              <a:rPr lang="en-GB" sz="2800" dirty="0" err="1" smtClean="0">
                <a:solidFill>
                  <a:srgbClr val="0000FF"/>
                </a:solidFill>
              </a:rPr>
              <a:t>concat</a:t>
            </a:r>
            <a:r>
              <a:rPr lang="en-GB" sz="2800" dirty="0" smtClean="0">
                <a:solidFill>
                  <a:srgbClr val="0000FF"/>
                </a:solidFill>
              </a:rPr>
              <a:t>/R16-03-03-prod2reco.d/</a:t>
            </a:r>
          </a:p>
          <a:p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numu</a:t>
            </a:r>
            <a:r>
              <a:rPr lang="en-US" dirty="0" smtClean="0"/>
              <a:t> result </a:t>
            </a:r>
            <a:r>
              <a:rPr lang="en-US" dirty="0" err="1" smtClean="0"/>
              <a:t>paramters</a:t>
            </a:r>
            <a:r>
              <a:rPr lang="en-US" dirty="0" smtClean="0"/>
              <a:t> (ssqth23 </a:t>
            </a:r>
            <a:r>
              <a:rPr lang="en-US" dirty="0"/>
              <a:t>= 0.4022) </a:t>
            </a:r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numu</a:t>
            </a:r>
            <a:r>
              <a:rPr lang="en-US" dirty="0" smtClean="0"/>
              <a:t> result </a:t>
            </a:r>
            <a:r>
              <a:rPr lang="en-US" dirty="0" err="1" smtClean="0"/>
              <a:t>paramters</a:t>
            </a:r>
            <a:r>
              <a:rPr lang="en-US" dirty="0" smtClean="0"/>
              <a:t> (ssqth23 </a:t>
            </a:r>
            <a:r>
              <a:rPr lang="en-US" dirty="0"/>
              <a:t>= 0.4022) </a:t>
            </a:r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c1DSens_EBinRes_nonMax_yZoo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29"/>
            <a:ext cx="6001926" cy="8839200"/>
          </a:xfrm>
          <a:prstGeom prst="rect">
            <a:avLst/>
          </a:prstGeom>
        </p:spPr>
      </p:pic>
      <p:pic>
        <p:nvPicPr>
          <p:cNvPr id="8" name="Picture 7" descr="c1DSens_nonMa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8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Fine </a:t>
            </a:r>
            <a:r>
              <a:rPr lang="en-GB" sz="4000" b="1" dirty="0" err="1" smtClean="0"/>
              <a:t>ReMId</a:t>
            </a:r>
            <a:r>
              <a:rPr lang="en-GB" sz="4000" b="1" dirty="0" smtClean="0"/>
              <a:t>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56309" y="2219056"/>
            <a:ext cx="68948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Binning scheme: 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split remid into 2 coarse bins below 0.9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0.4 &lt;= remid&lt; 0.75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0.75 &lt;= remid &lt; 0.9</a:t>
            </a:r>
          </a:p>
          <a:p>
            <a:endParaRPr lang="en-GB" sz="2800" dirty="0" smtClean="0"/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split into 8 fine bins above 0.9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72/80 &lt;= remid &lt; 73/80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73/80 &lt;= remid &lt; 74/80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……….. etc.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80/80 &lt;= remid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480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Stats only sensitivity with fine </a:t>
            </a:r>
            <a:r>
              <a:rPr lang="en-US" dirty="0" err="1" smtClean="0"/>
              <a:t>ReMId</a:t>
            </a:r>
            <a:r>
              <a:rPr lang="en-US" dirty="0" smtClean="0"/>
              <a:t>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0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Stats only sensitivity with fine </a:t>
            </a:r>
            <a:r>
              <a:rPr lang="en-US" dirty="0" err="1" smtClean="0"/>
              <a:t>ReMId</a:t>
            </a:r>
            <a:r>
              <a:rPr lang="en-US" dirty="0" smtClean="0"/>
              <a:t>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78535"/>
            <a:ext cx="8839200" cy="59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5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Hadronic energy fraction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2729467"/>
            <a:ext cx="730441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hadronic energy </a:t>
            </a:r>
            <a:r>
              <a:rPr lang="en-GB" sz="2800" dirty="0" err="1" smtClean="0"/>
              <a:t>quantiles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err="1" smtClean="0"/>
              <a:t>Quantiles</a:t>
            </a:r>
            <a:r>
              <a:rPr lang="en-GB" sz="2800" dirty="0" smtClean="0"/>
              <a:t> made for each bin of reconstructed neutrino energy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r>
              <a:rPr lang="en-GB" sz="2800" dirty="0" smtClean="0"/>
              <a:t>Up next, sensitivities with events split into 2,3,4 and 5 hadronic energy fraction </a:t>
            </a:r>
            <a:r>
              <a:rPr lang="en-GB" sz="2800" dirty="0" err="1" smtClean="0"/>
              <a:t>quantiles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8949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  <p:pic>
        <p:nvPicPr>
          <p:cNvPr id="11" name="Picture 10" descr="c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65839"/>
            <a:ext cx="8828117" cy="59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046725"/>
            <a:ext cx="5108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2D Hadronic energy fraction and remid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3718490"/>
            <a:ext cx="7304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4 </a:t>
            </a:r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. </a:t>
            </a:r>
            <a:r>
              <a:rPr lang="en-GB" sz="2800" dirty="0" err="1" smtClean="0"/>
              <a:t>quantiles</a:t>
            </a:r>
            <a:r>
              <a:rPr lang="en-GB" sz="2800" dirty="0" smtClean="0"/>
              <a:t> and 2 remid bins (0.4-0.75, 0.75-1.0)</a:t>
            </a:r>
          </a:p>
          <a:p>
            <a:endParaRPr lang="en-GB" sz="2800" dirty="0" smtClean="0"/>
          </a:p>
          <a:p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. </a:t>
            </a:r>
            <a:r>
              <a:rPr lang="en-GB" sz="2800" dirty="0" err="1" smtClean="0"/>
              <a:t>quantiles</a:t>
            </a:r>
            <a:r>
              <a:rPr lang="en-GB" sz="2800" dirty="0" smtClean="0"/>
              <a:t> made for each bin of reconstructed neutrino energy and for each remid bin</a:t>
            </a:r>
          </a:p>
        </p:txBody>
      </p:sp>
    </p:spTree>
    <p:extLst>
      <p:ext uri="{BB962C8B-B14F-4D97-AF65-F5344CB8AC3E}">
        <p14:creationId xmlns:p14="http://schemas.microsoft.com/office/powerpoint/2010/main" val="97040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133599"/>
            <a:ext cx="9155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All Sensitivities shown made with the SA </a:t>
            </a:r>
            <a:r>
              <a:rPr lang="en-GB" sz="2800" dirty="0" err="1" smtClean="0"/>
              <a:t>numu</a:t>
            </a:r>
            <a:r>
              <a:rPr lang="en-GB" sz="2800" dirty="0" smtClean="0"/>
              <a:t> (non max mixing) oscillation parameters</a:t>
            </a:r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8330" y="-636542"/>
            <a:ext cx="5986871" cy="88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8330" y="-636542"/>
            <a:ext cx="5986871" cy="8817028"/>
          </a:xfrm>
          <a:prstGeom prst="rect">
            <a:avLst/>
          </a:prstGeom>
        </p:spPr>
      </p:pic>
      <p:pic>
        <p:nvPicPr>
          <p:cNvPr id="11" name="Picture 10" descr="c1_n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Hadronic energy fraction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Max. mixing </a:t>
            </a:r>
            <a:r>
              <a:rPr lang="en-US" dirty="0" err="1" smtClean="0"/>
              <a:t>paremeters</a:t>
            </a:r>
            <a:r>
              <a:rPr lang="en-US" dirty="0" smtClean="0"/>
              <a:t> 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MaxMixContour_comp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4 had </a:t>
            </a:r>
            <a:r>
              <a:rPr lang="en-US" sz="3600" b="0" dirty="0" err="1" smtClean="0"/>
              <a:t>frac</a:t>
            </a:r>
            <a:r>
              <a:rPr lang="en-US" sz="3600" b="0" dirty="0" smtClean="0"/>
              <a:t>. bins</a:t>
            </a:r>
            <a:br>
              <a:rPr lang="en-US" sz="3600" b="0" dirty="0" smtClean="0"/>
            </a:br>
            <a:r>
              <a:rPr lang="en-US" sz="3600" b="0" dirty="0" smtClean="0"/>
              <a:t>and</a:t>
            </a:r>
            <a:br>
              <a:rPr lang="en-US" sz="3600" b="0" dirty="0" smtClean="0"/>
            </a:br>
            <a:r>
              <a:rPr lang="en-US" sz="3600" b="0" dirty="0" smtClean="0"/>
              <a:t>0.125 GeV neutrino energy binning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2520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  <p:pic>
        <p:nvPicPr>
          <p:cNvPr id="10" name="Picture 9" descr="c1_n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5" y="778535"/>
            <a:ext cx="8850288" cy="59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4 had </a:t>
            </a:r>
            <a:r>
              <a:rPr lang="en-US" sz="3600" b="0" dirty="0" err="1" smtClean="0"/>
              <a:t>frac</a:t>
            </a:r>
            <a:r>
              <a:rPr lang="en-US" sz="3600" b="0" dirty="0" smtClean="0"/>
              <a:t>. bins</a:t>
            </a:r>
            <a:br>
              <a:rPr lang="en-US" sz="3600" b="0" dirty="0" smtClean="0"/>
            </a:br>
            <a:r>
              <a:rPr lang="en-US" sz="3600" b="0" dirty="0" smtClean="0"/>
              <a:t>and</a:t>
            </a:r>
            <a:br>
              <a:rPr lang="en-US" sz="3600" b="0" dirty="0" smtClean="0"/>
            </a:br>
            <a:r>
              <a:rPr lang="en-US" sz="3600" b="0" dirty="0" smtClean="0"/>
              <a:t>0.0625 GeV neutrino energy binning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70827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  <p:pic>
        <p:nvPicPr>
          <p:cNvPr id="10" name="Picture 9" descr="c1_n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5" y="778535"/>
            <a:ext cx="8850288" cy="5986872"/>
          </a:xfrm>
          <a:prstGeom prst="rect">
            <a:avLst/>
          </a:prstGeom>
        </p:spPr>
      </p:pic>
      <p:pic>
        <p:nvPicPr>
          <p:cNvPr id="12" name="Picture 11" descr="c1_n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5" y="765833"/>
            <a:ext cx="8839204" cy="60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9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Oscillation parameters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538332"/>
            <a:ext cx="91559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err="1" smtClean="0"/>
              <a:t>SetL</a:t>
            </a:r>
            <a:r>
              <a:rPr lang="en-GB" sz="2800" dirty="0"/>
              <a:t>(810);</a:t>
            </a:r>
          </a:p>
          <a:p>
            <a:r>
              <a:rPr lang="en-GB" sz="2800" dirty="0"/>
              <a:t> </a:t>
            </a:r>
            <a:r>
              <a:rPr lang="en-GB" sz="2800" dirty="0" err="1" smtClean="0"/>
              <a:t>SetRho</a:t>
            </a:r>
            <a:r>
              <a:rPr lang="en-GB" sz="2800" dirty="0"/>
              <a:t>(0); // No matter effects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SetDmsq21</a:t>
            </a:r>
            <a:r>
              <a:rPr lang="en-GB" sz="2800" dirty="0"/>
              <a:t>(7.59e-5);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SetDmsq32</a:t>
            </a:r>
            <a:r>
              <a:rPr lang="en-GB" sz="2800" dirty="0">
                <a:solidFill>
                  <a:srgbClr val="FF0000"/>
                </a:solidFill>
              </a:rPr>
              <a:t>(2.6746e-3);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SetTh12</a:t>
            </a:r>
            <a:r>
              <a:rPr lang="en-GB" sz="2800" dirty="0"/>
              <a:t>(.601);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SetTh13</a:t>
            </a:r>
            <a:r>
              <a:rPr lang="en-GB" sz="2800" dirty="0"/>
              <a:t>(.1567);</a:t>
            </a:r>
          </a:p>
          <a:p>
            <a:r>
              <a:rPr lang="en-GB" sz="2800" dirty="0"/>
              <a:t> </a:t>
            </a:r>
            <a:r>
              <a:rPr lang="en-GB" sz="2800" dirty="0" err="1" smtClean="0"/>
              <a:t>SetdCP</a:t>
            </a:r>
            <a:r>
              <a:rPr lang="en-GB" sz="2800" dirty="0"/>
              <a:t>(0);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SetTh23</a:t>
            </a:r>
            <a:r>
              <a:rPr lang="en-GB" sz="2800" dirty="0">
                <a:solidFill>
                  <a:srgbClr val="FF0000"/>
                </a:solidFill>
              </a:rPr>
              <a:t>(0.68696);  // non </a:t>
            </a:r>
            <a:r>
              <a:rPr lang="en-GB" sz="2800" dirty="0" smtClean="0">
                <a:solidFill>
                  <a:srgbClr val="FF0000"/>
                </a:solidFill>
              </a:rPr>
              <a:t>max (</a:t>
            </a:r>
            <a:r>
              <a:rPr lang="en-GB" sz="2800" dirty="0">
                <a:solidFill>
                  <a:srgbClr val="FF0000"/>
                </a:solidFill>
              </a:rPr>
              <a:t>ssqth23 = 0.4022)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Cosmic background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59165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576" y="275448"/>
            <a:ext cx="5110548" cy="1361477"/>
          </a:xfrm>
        </p:spPr>
        <p:txBody>
          <a:bodyPr/>
          <a:lstStyle/>
          <a:p>
            <a:pPr algn="ctr"/>
            <a:r>
              <a:rPr lang="en-US" sz="4400" b="0" dirty="0" smtClean="0"/>
              <a:t>CVN and </a:t>
            </a:r>
            <a:r>
              <a:rPr lang="en-US" sz="4400" b="0" dirty="0" err="1" smtClean="0"/>
              <a:t>ReMId</a:t>
            </a:r>
            <a:r>
              <a:rPr lang="en-US" sz="4400" b="0" dirty="0" smtClean="0"/>
              <a:t> hybrid selection</a:t>
            </a:r>
            <a:endParaRPr lang="en-US" sz="44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522128" y="3175072"/>
            <a:ext cx="9398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solidFill>
                  <a:srgbClr val="0F7675"/>
                </a:solidFill>
                <a:latin typeface="Courier-Bold"/>
              </a:rPr>
              <a:t>const</a:t>
            </a:r>
            <a:r>
              <a:rPr lang="en-GB" sz="1600" dirty="0" smtClean="0">
                <a:solidFill>
                  <a:srgbClr val="383838"/>
                </a:solidFill>
                <a:latin typeface="Courier"/>
              </a:rPr>
              <a:t> 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Cut </a:t>
            </a:r>
            <a:r>
              <a:rPr lang="en-GB" sz="1600" dirty="0" err="1">
                <a:solidFill>
                  <a:srgbClr val="383838"/>
                </a:solidFill>
                <a:latin typeface="Courier"/>
              </a:rPr>
              <a:t>kKirkSATuneFD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(		</a:t>
            </a:r>
          </a:p>
          <a:p>
            <a:r>
              <a:rPr lang="en-GB" sz="1600" dirty="0" smtClean="0">
                <a:solidFill>
                  <a:srgbClr val="383838"/>
                </a:solidFill>
                <a:latin typeface="Courier"/>
              </a:rPr>
              <a:t>	{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 err="1">
                <a:solidFill>
                  <a:srgbClr val="355099"/>
                </a:solidFill>
                <a:latin typeface="Courier"/>
              </a:rPr>
              <a:t>sel.cosrej.anglekal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, </a:t>
            </a:r>
            <a:r>
              <a:rPr lang="en-GB" sz="1600" dirty="0" smtClean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sel.remid.</a:t>
            </a:r>
            <a:r>
              <a:rPr lang="en-GB" sz="1600" dirty="0" err="1">
                <a:solidFill>
                  <a:srgbClr val="355099"/>
                </a:solidFill>
                <a:latin typeface="Courier"/>
              </a:rPr>
              <a:t>pid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,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 err="1">
                <a:solidFill>
                  <a:srgbClr val="355099"/>
                </a:solidFill>
                <a:latin typeface="Courier"/>
              </a:rPr>
              <a:t>sel.cvn.numuid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,	</a:t>
            </a:r>
            <a:r>
              <a:rPr lang="en-GB" sz="1600" dirty="0" smtClean="0">
                <a:solidFill>
                  <a:srgbClr val="878787"/>
                </a:solidFill>
                <a:latin typeface="Courier"/>
              </a:rPr>
              <a:t> 	</a:t>
            </a:r>
            <a:r>
              <a:rPr lang="en-GB" sz="1600" dirty="0" smtClean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 err="1">
                <a:solidFill>
                  <a:srgbClr val="355099"/>
                </a:solidFill>
                <a:latin typeface="Courier"/>
              </a:rPr>
              <a:t>slc.nhit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, 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 smtClean="0">
                <a:solidFill>
                  <a:srgbClr val="355099"/>
                </a:solidFill>
                <a:latin typeface="Courier"/>
              </a:rPr>
              <a:t>sel.nuecosrej.</a:t>
            </a:r>
            <a:r>
              <a:rPr lang="en-GB" sz="1600" dirty="0" err="1" smtClean="0">
                <a:solidFill>
                  <a:srgbClr val="355099"/>
                </a:solidFill>
                <a:latin typeface="Courier"/>
              </a:rPr>
              <a:t>pngptp</a:t>
            </a:r>
            <a:r>
              <a:rPr lang="en-GB" sz="1600" dirty="0" smtClean="0">
                <a:solidFill>
                  <a:srgbClr val="355099"/>
                </a:solidFill>
                <a:latin typeface="Courier"/>
              </a:rPr>
              <a:t>”</a:t>
            </a:r>
            <a:r>
              <a:rPr lang="en-GB" sz="1600" dirty="0" smtClean="0">
                <a:solidFill>
                  <a:srgbClr val="383838"/>
                </a:solidFill>
                <a:latin typeface="Courier"/>
              </a:rPr>
              <a:t>,</a:t>
            </a:r>
            <a:r>
              <a:rPr lang="en-GB" sz="1600" dirty="0" smtClean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 err="1" smtClean="0">
                <a:solidFill>
                  <a:srgbClr val="355099"/>
                </a:solidFill>
                <a:latin typeface="Courier"/>
              </a:rPr>
              <a:t>sel.cosrej.numucontpid</a:t>
            </a:r>
            <a:r>
              <a:rPr lang="en-GB" sz="1600" dirty="0">
                <a:solidFill>
                  <a:srgbClr val="355099"/>
                </a:solidFill>
                <a:latin typeface="Courier"/>
              </a:rPr>
              <a:t>"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},	</a:t>
            </a:r>
          </a:p>
          <a:p>
            <a:r>
              <a:rPr lang="en-GB" sz="1600" dirty="0" smtClean="0">
                <a:solidFill>
                  <a:srgbClr val="383838"/>
                </a:solidFill>
                <a:latin typeface="Courier"/>
              </a:rPr>
              <a:t>	[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](</a:t>
            </a:r>
            <a:r>
              <a:rPr lang="en-GB" sz="1600" b="1" dirty="0" err="1">
                <a:solidFill>
                  <a:srgbClr val="0F7675"/>
                </a:solidFill>
                <a:latin typeface="Courier-Bold"/>
              </a:rPr>
              <a:t>const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 </a:t>
            </a:r>
            <a:r>
              <a:rPr lang="en-GB" sz="1600" dirty="0" err="1">
                <a:solidFill>
                  <a:srgbClr val="383838"/>
                </a:solidFill>
                <a:latin typeface="Courier"/>
              </a:rPr>
              <a:t>caf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::</a:t>
            </a:r>
            <a:r>
              <a:rPr lang="en-GB" sz="1600" dirty="0" err="1">
                <a:solidFill>
                  <a:srgbClr val="383838"/>
                </a:solidFill>
                <a:latin typeface="Courier"/>
              </a:rPr>
              <a:t>StandardRecord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* </a:t>
            </a:r>
            <a:r>
              <a:rPr lang="en-GB" sz="1600" dirty="0" err="1">
                <a:solidFill>
                  <a:srgbClr val="383838"/>
                </a:solidFill>
                <a:latin typeface="Courier"/>
              </a:rPr>
              <a:t>sr</a:t>
            </a:r>
            <a:r>
              <a:rPr lang="en-GB" sz="1600" dirty="0">
                <a:solidFill>
                  <a:srgbClr val="383838"/>
                </a:solidFill>
                <a:latin typeface="Courier"/>
              </a:rPr>
              <a:t>)	</a:t>
            </a:r>
            <a:endParaRPr lang="en-GB" sz="1600" dirty="0" smtClean="0">
              <a:solidFill>
                <a:srgbClr val="383838"/>
              </a:solidFill>
              <a:latin typeface="Courier"/>
            </a:endParaRPr>
          </a:p>
          <a:p>
            <a:r>
              <a:rPr lang="is-IS" sz="1600" dirty="0" smtClean="0">
                <a:solidFill>
                  <a:srgbClr val="383838"/>
                </a:solidFill>
                <a:latin typeface="Courier"/>
              </a:rPr>
              <a:t>	  { </a:t>
            </a:r>
            <a:r>
              <a:rPr lang="is-IS" sz="1600" b="1" dirty="0">
                <a:solidFill>
                  <a:srgbClr val="851B87"/>
                </a:solidFill>
                <a:latin typeface="Courier-Bold"/>
              </a:rPr>
              <a:t>return</a:t>
            </a:r>
            <a:r>
              <a:rPr lang="is-IS" sz="1600" dirty="0">
                <a:solidFill>
                  <a:srgbClr val="383838"/>
                </a:solidFill>
                <a:latin typeface="Courier"/>
              </a:rPr>
              <a:t> (sr-&gt;sel.remid.pid &gt; </a:t>
            </a:r>
            <a:r>
              <a:rPr lang="is-IS" sz="1600" dirty="0">
                <a:solidFill>
                  <a:srgbClr val="084DD5"/>
                </a:solidFill>
                <a:latin typeface="Courier"/>
              </a:rPr>
              <a:t>0.5</a:t>
            </a:r>
            <a:r>
              <a:rPr lang="is-IS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nl-NL" sz="1600" dirty="0" smtClean="0">
                <a:solidFill>
                  <a:srgbClr val="383838"/>
                </a:solidFill>
                <a:latin typeface="Courier"/>
              </a:rPr>
              <a:t>   </a:t>
            </a:r>
          </a:p>
          <a:p>
            <a:r>
              <a:rPr lang="nl-N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nl-NL" sz="1600" dirty="0" smtClean="0">
                <a:solidFill>
                  <a:srgbClr val="383838"/>
                </a:solidFill>
                <a:latin typeface="Courier"/>
              </a:rPr>
              <a:t>			&amp;</a:t>
            </a:r>
            <a:r>
              <a:rPr lang="nl-NL" sz="1600" dirty="0">
                <a:solidFill>
                  <a:srgbClr val="383838"/>
                </a:solidFill>
                <a:latin typeface="Courier"/>
              </a:rPr>
              <a:t>&amp; sr-&gt;</a:t>
            </a:r>
            <a:r>
              <a:rPr lang="nl-NL" sz="1600" dirty="0" err="1">
                <a:solidFill>
                  <a:srgbClr val="383838"/>
                </a:solidFill>
                <a:latin typeface="Courier"/>
              </a:rPr>
              <a:t>sel.cvn.numuid</a:t>
            </a:r>
            <a:r>
              <a:rPr lang="nl-NL" sz="1600" dirty="0">
                <a:solidFill>
                  <a:srgbClr val="383838"/>
                </a:solidFill>
                <a:latin typeface="Courier"/>
              </a:rPr>
              <a:t> &gt; </a:t>
            </a:r>
            <a:r>
              <a:rPr lang="nl-NL" sz="1600" dirty="0" smtClean="0">
                <a:solidFill>
                  <a:srgbClr val="084DD5"/>
                </a:solidFill>
                <a:latin typeface="Courier"/>
              </a:rPr>
              <a:t>0.5</a:t>
            </a:r>
          </a:p>
          <a:p>
            <a:r>
              <a:rPr lang="nl-NL" sz="1600" dirty="0">
                <a:solidFill>
                  <a:srgbClr val="084DD5"/>
                </a:solidFill>
                <a:latin typeface="Courier"/>
              </a:rPr>
              <a:t>	</a:t>
            </a:r>
            <a:r>
              <a:rPr lang="nl-NL" sz="1600" dirty="0" smtClean="0">
                <a:solidFill>
                  <a:srgbClr val="084DD5"/>
                </a:solidFill>
                <a:latin typeface="Courier"/>
              </a:rPr>
              <a:t>		</a:t>
            </a:r>
            <a:r>
              <a:rPr lang="nl-N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&amp;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&amp; </a:t>
            </a:r>
            <a:r>
              <a:rPr lang="pl-PL" sz="1600" dirty="0" err="1">
                <a:solidFill>
                  <a:srgbClr val="383838"/>
                </a:solidFill>
                <a:latin typeface="Courier"/>
              </a:rPr>
              <a:t>sr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-&gt;</a:t>
            </a:r>
            <a:r>
              <a:rPr lang="pl-PL" sz="1600" dirty="0" err="1">
                <a:solidFill>
                  <a:srgbClr val="383838"/>
                </a:solidFill>
                <a:latin typeface="Courier"/>
              </a:rPr>
              <a:t>sel.cosrej.anglekal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 &gt; </a:t>
            </a:r>
            <a:r>
              <a:rPr lang="pl-PL" sz="1600" dirty="0" smtClean="0">
                <a:solidFill>
                  <a:srgbClr val="084DD5"/>
                </a:solidFill>
                <a:latin typeface="Courier"/>
              </a:rPr>
              <a:t>0.4</a:t>
            </a:r>
            <a:r>
              <a:rPr lang="hr-HR" sz="1600" dirty="0">
                <a:solidFill>
                  <a:srgbClr val="878787"/>
                </a:solidFill>
                <a:latin typeface="Courier"/>
              </a:rPr>
              <a:t>	</a:t>
            </a:r>
            <a:r>
              <a:rPr lang="hr-HR" sz="1600" dirty="0">
                <a:solidFill>
                  <a:srgbClr val="383838"/>
                </a:solidFill>
                <a:latin typeface="Courier"/>
              </a:rPr>
              <a:t>             </a:t>
            </a:r>
            <a:endParaRPr lang="hr-HR" sz="1600" dirty="0" smtClean="0">
              <a:solidFill>
                <a:srgbClr val="383838"/>
              </a:solidFill>
              <a:latin typeface="Courier"/>
            </a:endParaRPr>
          </a:p>
          <a:p>
            <a:r>
              <a:rPr lang="hr-HR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hr-HR" sz="1600" dirty="0" smtClean="0">
                <a:solidFill>
                  <a:srgbClr val="383838"/>
                </a:solidFill>
                <a:latin typeface="Courier"/>
              </a:rPr>
              <a:t>			&amp;</a:t>
            </a:r>
            <a:r>
              <a:rPr lang="hr-HR" sz="1600" dirty="0">
                <a:solidFill>
                  <a:srgbClr val="383838"/>
                </a:solidFill>
                <a:latin typeface="Courier"/>
              </a:rPr>
              <a:t>&amp; sr-&gt;slc.nhit &lt; </a:t>
            </a:r>
            <a:r>
              <a:rPr lang="hr-HR" sz="1600" dirty="0">
                <a:solidFill>
                  <a:srgbClr val="084DD5"/>
                </a:solidFill>
                <a:latin typeface="Courier"/>
              </a:rPr>
              <a:t>400</a:t>
            </a:r>
            <a:r>
              <a:rPr lang="hr-HR" sz="1600" dirty="0">
                <a:solidFill>
                  <a:srgbClr val="383838"/>
                </a:solidFill>
                <a:latin typeface="Courier"/>
              </a:rPr>
              <a:t>	</a:t>
            </a:r>
          </a:p>
          <a:p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				&amp;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&amp; </a:t>
            </a:r>
            <a:r>
              <a:rPr lang="pl-PL" sz="1600" dirty="0" err="1">
                <a:solidFill>
                  <a:srgbClr val="383838"/>
                </a:solidFill>
                <a:latin typeface="Courier"/>
              </a:rPr>
              <a:t>sr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-&gt;</a:t>
            </a:r>
            <a:r>
              <a:rPr lang="pl-PL" sz="1600" dirty="0" err="1">
                <a:solidFill>
                  <a:srgbClr val="383838"/>
                </a:solidFill>
                <a:latin typeface="Courier"/>
              </a:rPr>
              <a:t>sel.nuecosrej.pngptp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 &lt; </a:t>
            </a:r>
            <a:r>
              <a:rPr lang="pl-PL" sz="1600" dirty="0">
                <a:solidFill>
                  <a:srgbClr val="084DD5"/>
                </a:solidFill>
                <a:latin typeface="Courier"/>
              </a:rPr>
              <a:t>0.9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pl-PL" sz="1600" dirty="0">
                <a:solidFill>
                  <a:srgbClr val="878787"/>
                </a:solidFill>
                <a:latin typeface="Courier"/>
              </a:rPr>
              <a:t>	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             </a:t>
            </a:r>
            <a:endParaRPr lang="pl-PL" sz="1600" dirty="0" smtClean="0">
              <a:solidFill>
                <a:srgbClr val="383838"/>
              </a:solidFill>
              <a:latin typeface="Courier"/>
            </a:endParaRPr>
          </a:p>
          <a:p>
            <a:r>
              <a:rPr lang="pl-P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			&amp;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&amp; </a:t>
            </a:r>
            <a:r>
              <a:rPr lang="pl-PL" sz="1600" dirty="0" err="1">
                <a:solidFill>
                  <a:srgbClr val="383838"/>
                </a:solidFill>
                <a:latin typeface="Courier"/>
              </a:rPr>
              <a:t>sr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-&gt;</a:t>
            </a:r>
            <a:r>
              <a:rPr lang="pl-PL" sz="1600" dirty="0" err="1">
                <a:solidFill>
                  <a:srgbClr val="383838"/>
                </a:solidFill>
                <a:latin typeface="Courier"/>
              </a:rPr>
              <a:t>sel.cosrej.numucontpid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 &gt; </a:t>
            </a:r>
            <a:r>
              <a:rPr lang="pl-PL" sz="1600" dirty="0">
                <a:solidFill>
                  <a:srgbClr val="084DD5"/>
                </a:solidFill>
                <a:latin typeface="Courier"/>
              </a:rPr>
              <a:t>0.51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);	</a:t>
            </a:r>
            <a:endParaRPr lang="pl-PL" sz="1600" dirty="0" smtClean="0">
              <a:solidFill>
                <a:srgbClr val="383838"/>
              </a:solidFill>
              <a:latin typeface="Courier"/>
            </a:endParaRPr>
          </a:p>
          <a:p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		}	</a:t>
            </a:r>
          </a:p>
          <a:p>
            <a:r>
              <a:rPr lang="pl-PL" sz="1600" dirty="0">
                <a:solidFill>
                  <a:srgbClr val="383838"/>
                </a:solidFill>
                <a:latin typeface="Courier"/>
              </a:rPr>
              <a:t>	</a:t>
            </a:r>
            <a:r>
              <a:rPr lang="pl-PL" sz="1600" dirty="0" smtClean="0">
                <a:solidFill>
                  <a:srgbClr val="383838"/>
                </a:solidFill>
                <a:latin typeface="Courier"/>
              </a:rPr>
              <a:t>)</a:t>
            </a:r>
            <a:r>
              <a:rPr lang="pl-PL" sz="1600" dirty="0">
                <a:solidFill>
                  <a:srgbClr val="383838"/>
                </a:solidFill>
                <a:latin typeface="Courier"/>
              </a:rPr>
              <a:t>;	</a:t>
            </a:r>
            <a:endParaRPr lang="pl-PL" sz="1600" dirty="0" smtClean="0">
              <a:solidFill>
                <a:srgbClr val="383838"/>
              </a:solidFill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29" y="6336033"/>
            <a:ext cx="939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 created a similar cut for the ND </a:t>
            </a:r>
            <a:r>
              <a:rPr lang="en-GB" sz="2400" dirty="0" err="1" smtClean="0"/>
              <a:t>ommitting</a:t>
            </a:r>
            <a:r>
              <a:rPr lang="en-GB" sz="2400" dirty="0" smtClean="0"/>
              <a:t> the cosmic rejection and </a:t>
            </a:r>
            <a:r>
              <a:rPr lang="en-GB" sz="2400" dirty="0" err="1" smtClean="0"/>
              <a:t>nhit</a:t>
            </a:r>
            <a:r>
              <a:rPr lang="en-GB" sz="2400" dirty="0" smtClean="0"/>
              <a:t> cuts.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129" y="2156224"/>
            <a:ext cx="939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Kirk introduced a hybrid remid and </a:t>
            </a:r>
            <a:r>
              <a:rPr lang="en-GB" sz="2400" dirty="0" err="1" smtClean="0"/>
              <a:t>cvn</a:t>
            </a:r>
            <a:r>
              <a:rPr lang="en-GB" sz="2400" dirty="0" smtClean="0"/>
              <a:t> FD cut designed for efficiency studies in the FD: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41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9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  <p:pic>
        <p:nvPicPr>
          <p:cNvPr id="10" name="Picture 9" descr="c1_n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78535"/>
            <a:ext cx="8839200" cy="59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8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83872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err="1" smtClean="0"/>
              <a:t>Optimising</a:t>
            </a:r>
            <a:r>
              <a:rPr lang="en-US" sz="3600" b="0" dirty="0" smtClean="0"/>
              <a:t> CVN and </a:t>
            </a:r>
            <a:r>
              <a:rPr lang="en-US" sz="3600" b="0" dirty="0" err="1" smtClean="0"/>
              <a:t>ReMId</a:t>
            </a:r>
            <a:r>
              <a:rPr lang="en-US" sz="3600" b="0" dirty="0" smtClean="0"/>
              <a:t> hybrid selection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621762" y="2540057"/>
            <a:ext cx="6802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Following plots are the result of making a non-max mixing full-syst. sensitivity contour for each value of the remid and </a:t>
            </a:r>
            <a:r>
              <a:rPr lang="en-GB" dirty="0" err="1" smtClean="0"/>
              <a:t>cvn</a:t>
            </a:r>
            <a:r>
              <a:rPr lang="en-GB" dirty="0" smtClean="0"/>
              <a:t> cuts.</a:t>
            </a:r>
          </a:p>
          <a:p>
            <a:endParaRPr lang="en-GB" dirty="0"/>
          </a:p>
          <a:p>
            <a:r>
              <a:rPr lang="en-GB" dirty="0" smtClean="0"/>
              <a:t>First, number of bins within the contour shows a approximation of the contour size.</a:t>
            </a:r>
          </a:p>
          <a:p>
            <a:endParaRPr lang="en-GB" dirty="0"/>
          </a:p>
          <a:p>
            <a:r>
              <a:rPr lang="en-GB" dirty="0" smtClean="0"/>
              <a:t>Second, the rejection of maximal mixing is shown for each value of the remid and </a:t>
            </a:r>
            <a:r>
              <a:rPr lang="en-GB" dirty="0" err="1" smtClean="0"/>
              <a:t>cvn</a:t>
            </a:r>
            <a:r>
              <a:rPr lang="en-GB" dirty="0" smtClean="0"/>
              <a:t> cut.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61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Number of bins within 90% C.L.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  <p:pic>
        <p:nvPicPr>
          <p:cNvPr id="11" name="Picture 10" descr="cOptCV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65835"/>
            <a:ext cx="8839203" cy="6007102"/>
          </a:xfrm>
          <a:prstGeom prst="rect">
            <a:avLst/>
          </a:prstGeom>
        </p:spPr>
      </p:pic>
      <p:pic>
        <p:nvPicPr>
          <p:cNvPr id="21" name="Picture 20" descr="cOptCV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78535"/>
            <a:ext cx="8828118" cy="5986872"/>
          </a:xfrm>
          <a:prstGeom prst="rect">
            <a:avLst/>
          </a:prstGeom>
        </p:spPr>
      </p:pic>
      <p:pic>
        <p:nvPicPr>
          <p:cNvPr id="10" name="Picture 9" descr="cOptCV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5" y="758305"/>
            <a:ext cx="8839203" cy="60071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1572" y="6801162"/>
            <a:ext cx="341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parameters used in tuned hybrid cut (291 bins)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 bwMode="auto">
          <a:xfrm flipV="1">
            <a:off x="2159076" y="5362344"/>
            <a:ext cx="747915" cy="1438818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569334" y="6801162"/>
            <a:ext cx="341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Least number of bins within contour (287 bins)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 bwMode="auto">
          <a:xfrm flipH="1" flipV="1">
            <a:off x="4261706" y="5915516"/>
            <a:ext cx="2015132" cy="885646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175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112876</TotalTime>
  <Words>699</Words>
  <Application>Microsoft Macintosh PowerPoint</Application>
  <PresentationFormat>Custom</PresentationFormat>
  <Paragraphs>101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US-theme-1</vt:lpstr>
      <vt:lpstr>PowerPoint Presentation</vt:lpstr>
      <vt:lpstr>Version details</vt:lpstr>
      <vt:lpstr>Outline</vt:lpstr>
      <vt:lpstr>Oscillation parameters</vt:lpstr>
      <vt:lpstr>CVN and ReMId hybrid selection</vt:lpstr>
      <vt:lpstr>Contours with and without cosmic bkg</vt:lpstr>
      <vt:lpstr>Contours with and without cosmic bkg</vt:lpstr>
      <vt:lpstr>Optimising CVN and ReMId hybrid selection</vt:lpstr>
      <vt:lpstr>Number of bins within 90% C.L.</vt:lpstr>
      <vt:lpstr>Sensitivity to reject maximal mixing</vt:lpstr>
      <vt:lpstr>4 had frac. bins and vary number neutrino energy bins {20,40,60,80,120,160}</vt:lpstr>
      <vt:lpstr>Note: had frac. quantiles formed using 20 neutrino energy bins for the following plots</vt:lpstr>
      <vt:lpstr>Non-max mixing contours, 4 had frac bins</vt:lpstr>
      <vt:lpstr>PowerPoint Presentation</vt:lpstr>
      <vt:lpstr>Non-max mixing contours, 4 had frac bins</vt:lpstr>
      <vt:lpstr>Non-max mixing contours, 4 had frac bins</vt:lpstr>
      <vt:lpstr>Backup</vt:lpstr>
      <vt:lpstr>PowerPoint Presentation</vt:lpstr>
      <vt:lpstr>Hadronic energy fraction vs. reco. energy </vt:lpstr>
      <vt:lpstr>SA numu result paramters (ssqth23 = 0.4022) sensitivity</vt:lpstr>
      <vt:lpstr>SA numu result paramters (ssqth23 = 0.4022) sensitivity</vt:lpstr>
      <vt:lpstr>PowerPoint Presentation</vt:lpstr>
      <vt:lpstr>Stats only sensitivity with fine ReMId binning</vt:lpstr>
      <vt:lpstr>Stats only sensitivity with fine ReMId binning</vt:lpstr>
      <vt:lpstr>PowerPoint Presentation</vt:lpstr>
      <vt:lpstr>Sensitivity with hadronic energy fraction binning</vt:lpstr>
      <vt:lpstr>Sensitivity with hadronic energy fraction binning</vt:lpstr>
      <vt:lpstr>Sensitivity with hadronic energy fraction binning</vt:lpstr>
      <vt:lpstr>PowerPoint Presentation</vt:lpstr>
      <vt:lpstr>Sensitivity with hadronic energy fraction binning</vt:lpstr>
      <vt:lpstr>Sensitivity with hadronic energy fraction binning</vt:lpstr>
      <vt:lpstr>Hadronic energy fraction</vt:lpstr>
      <vt:lpstr>Max. mixing paremeters sensitivity</vt:lpstr>
      <vt:lpstr>4 had frac. bins and 0.125 GeV neutrino energy binning</vt:lpstr>
      <vt:lpstr>Contours with and without cosmic bkg</vt:lpstr>
      <vt:lpstr>Contours with and without cosmic bkg</vt:lpstr>
      <vt:lpstr>4 had frac. bins and 0.0625 GeV neutrino energy binning</vt:lpstr>
      <vt:lpstr>Contours with and without cosmic bkg</vt:lpstr>
      <vt:lpstr>Contours with and without cosmic bkg</vt:lpstr>
      <vt:lpstr>Cosmic background</vt:lpstr>
      <vt:lpstr>Contours with and without cosmic bkg</vt:lpstr>
      <vt:lpstr>Contours with and without cosmic bkg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1501</cp:revision>
  <cp:lastPrinted>2014-03-18T14:20:13Z</cp:lastPrinted>
  <dcterms:created xsi:type="dcterms:W3CDTF">2014-04-02T13:59:32Z</dcterms:created>
  <dcterms:modified xsi:type="dcterms:W3CDTF">2016-10-13T10:16:55Z</dcterms:modified>
  <cp:category/>
</cp:coreProperties>
</file>