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619" r:id="rId3"/>
    <p:sldId id="646" r:id="rId4"/>
    <p:sldId id="656" r:id="rId5"/>
    <p:sldId id="699" r:id="rId6"/>
    <p:sldId id="700" r:id="rId7"/>
    <p:sldId id="701" r:id="rId8"/>
    <p:sldId id="693" r:id="rId9"/>
    <p:sldId id="694" r:id="rId10"/>
    <p:sldId id="695" r:id="rId11"/>
    <p:sldId id="677" r:id="rId12"/>
    <p:sldId id="678" r:id="rId13"/>
    <p:sldId id="681" r:id="rId14"/>
    <p:sldId id="682" r:id="rId15"/>
    <p:sldId id="702" r:id="rId16"/>
    <p:sldId id="618" r:id="rId17"/>
    <p:sldId id="651" r:id="rId18"/>
    <p:sldId id="696" r:id="rId19"/>
    <p:sldId id="697" r:id="rId20"/>
    <p:sldId id="698" r:id="rId21"/>
    <p:sldId id="703" r:id="rId22"/>
    <p:sldId id="704" r:id="rId23"/>
    <p:sldId id="705" r:id="rId24"/>
    <p:sldId id="706" r:id="rId25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27" autoAdjust="0"/>
    <p:restoredTop sz="99658" autoAdjust="0"/>
  </p:normalViewPr>
  <p:slideViewPr>
    <p:cSldViewPr snapToGrid="0" snapToObjects="1">
      <p:cViewPr>
        <p:scale>
          <a:sx n="90" d="100"/>
          <a:sy n="90" d="100"/>
        </p:scale>
        <p:origin x="-128" y="-80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13/10/16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13/10/16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image" Target="../media/image29.emf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image" Target="../media/image29.emf"/><Relationship Id="rId13" Type="http://schemas.openxmlformats.org/officeDocument/2006/relationships/image" Target="../media/image30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3.emf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8.emf"/><Relationship Id="rId9" Type="http://schemas.openxmlformats.org/officeDocument/2006/relationships/image" Target="../media/image39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8.emf"/><Relationship Id="rId9" Type="http://schemas.openxmlformats.org/officeDocument/2006/relationships/image" Target="../media/image40.emf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8.emf"/><Relationship Id="rId9" Type="http://schemas.openxmlformats.org/officeDocument/2006/relationships/image" Target="../media/image40.emf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3.emf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Sensitivity improvements with hadronic energy fraction binning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smtClean="0"/>
              <a:t>NuMu </a:t>
            </a:r>
            <a:r>
              <a:rPr lang="en-GB" dirty="0" smtClean="0"/>
              <a:t>group, Oct.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to reject maximal mixing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1" name="Picture 10" descr="cOptCV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65835"/>
            <a:ext cx="8839203" cy="6007102"/>
          </a:xfrm>
          <a:prstGeom prst="rect">
            <a:avLst/>
          </a:prstGeom>
        </p:spPr>
      </p:pic>
      <p:pic>
        <p:nvPicPr>
          <p:cNvPr id="10" name="Picture 9" descr="cRej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65834"/>
            <a:ext cx="8839200" cy="6007100"/>
          </a:xfrm>
          <a:prstGeom prst="rect">
            <a:avLst/>
          </a:prstGeom>
        </p:spPr>
      </p:pic>
      <p:pic>
        <p:nvPicPr>
          <p:cNvPr id="12" name="Picture 11" descr="cRej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3370"/>
            <a:ext cx="8828116" cy="5999567"/>
          </a:xfrm>
          <a:prstGeom prst="rect">
            <a:avLst/>
          </a:prstGeom>
        </p:spPr>
      </p:pic>
      <p:pic>
        <p:nvPicPr>
          <p:cNvPr id="18" name="Picture 17" descr="cRej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65834"/>
            <a:ext cx="8839203" cy="6007103"/>
          </a:xfrm>
          <a:prstGeom prst="rect">
            <a:avLst/>
          </a:prstGeom>
        </p:spPr>
      </p:pic>
      <p:pic>
        <p:nvPicPr>
          <p:cNvPr id="19" name="Picture 18" descr="cRej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58307"/>
            <a:ext cx="8839199" cy="6007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1572" y="6801162"/>
            <a:ext cx="341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parameters used in tuned hybrid cut (</a:t>
            </a:r>
            <a:r>
              <a:rPr lang="en-GB" dirty="0" smtClean="0"/>
              <a:t>2.992 </a:t>
            </a:r>
            <a:r>
              <a:rPr lang="en-GB" dirty="0" smtClean="0">
                <a:latin typeface="Symbol" charset="2"/>
                <a:cs typeface="Symbol" charset="2"/>
              </a:rPr>
              <a:t>s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 bwMode="auto">
          <a:xfrm flipV="1">
            <a:off x="2159076" y="5362344"/>
            <a:ext cx="747915" cy="1438818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69334" y="6801162"/>
            <a:ext cx="341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Largest maximal mixing rejection sensitivity (3.073 </a:t>
            </a:r>
            <a:r>
              <a:rPr lang="en-GB" dirty="0" smtClean="0">
                <a:latin typeface="Symbol" charset="2"/>
                <a:cs typeface="Symbol" charset="2"/>
              </a:rPr>
              <a:t>s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V="1">
            <a:off x="6276838" y="6067916"/>
            <a:ext cx="285059" cy="733246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 rot="16200000">
            <a:off x="7930416" y="3391284"/>
            <a:ext cx="354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Max. mix. rejection </a:t>
            </a:r>
            <a:r>
              <a:rPr lang="en-GB" dirty="0" smtClean="0">
                <a:latin typeface="Symbol" charset="2"/>
                <a:cs typeface="Symbol" charset="2"/>
              </a:rPr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276183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4 had frac. bins</a:t>
            </a:r>
            <a:br>
              <a:rPr lang="en-US" sz="3600" b="0" dirty="0" smtClean="0"/>
            </a:br>
            <a:r>
              <a:rPr lang="en-US" sz="3600" b="0" dirty="0" smtClean="0"/>
              <a:t>and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600" b="0" dirty="0"/>
              <a:t>v</a:t>
            </a:r>
            <a:r>
              <a:rPr lang="en-US" sz="3600" b="0" dirty="0" smtClean="0"/>
              <a:t>ary number neutrino energy bins</a:t>
            </a:r>
            <a:br>
              <a:rPr lang="en-US" sz="3600" b="0" dirty="0" smtClean="0"/>
            </a:br>
            <a:r>
              <a:rPr lang="en-US" sz="3600" b="0" dirty="0" smtClean="0"/>
              <a:t>{20,40,60,80,120,160}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072482" y="4430989"/>
            <a:ext cx="7902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We can use Ehad/Enu to divide our better and worse resolved events</a:t>
            </a:r>
          </a:p>
          <a:p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A finer binning would take advantage of the well resolved portion of events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374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4" name="Picture 13" descr="c1_n2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3" y="-647629"/>
            <a:ext cx="6001928" cy="88392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25144" y="570953"/>
            <a:ext cx="266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Bins from 0 - 5 GeV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491340" y="971063"/>
            <a:ext cx="945477" cy="341300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3984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6" name="Picture 5" descr="c1_n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1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0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4693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Summary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856811"/>
            <a:ext cx="91559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 smtClean="0"/>
              <a:t>Using hybrid selection along with finer neutrino energy binning and had. frac binning increases sensitivity (at SA NuMu parameters) to reject maximal mixing to </a:t>
            </a:r>
            <a:r>
              <a:rPr lang="en-GB" sz="2200" b="1" dirty="0" smtClean="0"/>
              <a:t>3.3 </a:t>
            </a:r>
            <a:r>
              <a:rPr lang="en-GB" sz="2200" b="1" dirty="0" smtClean="0">
                <a:latin typeface="Symbol" charset="2"/>
                <a:cs typeface="Symbol" charset="2"/>
              </a:rPr>
              <a:t>s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cs typeface="Symbol" charset="2"/>
              </a:rPr>
              <a:t>Sensitivity to rejection of maximal mixing is fairly flat vs. the hybrid selection values </a:t>
            </a:r>
          </a:p>
          <a:p>
            <a:pPr marL="852022" lvl="1" indent="-342900">
              <a:buFont typeface="Arial"/>
              <a:buChar char="•"/>
            </a:pPr>
            <a:r>
              <a:rPr lang="en-GB" sz="2200" dirty="0" smtClean="0">
                <a:cs typeface="Symbol" charset="2"/>
              </a:rPr>
              <a:t>but would be slightly increased with adjustment (increase in max. mixing rejection of 0.08 </a:t>
            </a:r>
            <a:r>
              <a:rPr lang="en-GB" sz="2200" dirty="0" smtClean="0">
                <a:latin typeface="Symbol" charset="2"/>
                <a:cs typeface="Symbol" charset="2"/>
              </a:rPr>
              <a:t>s)</a:t>
            </a:r>
          </a:p>
          <a:p>
            <a:pPr marL="852022" lvl="1" indent="-342900">
              <a:buFont typeface="Arial"/>
              <a:buChar char="•"/>
            </a:pPr>
            <a:r>
              <a:rPr lang="en-GB" sz="2200" dirty="0" smtClean="0">
                <a:latin typeface="Symbol" charset="2"/>
                <a:cs typeface="Symbol" charset="2"/>
              </a:rPr>
              <a:t>“</a:t>
            </a:r>
            <a:r>
              <a:rPr lang="en-GB" sz="2200" dirty="0" smtClean="0">
                <a:cs typeface="Symbol" charset="2"/>
              </a:rPr>
              <a:t>Optimal” value of cuts probably not shown, need to assess lower region of remid and cvn</a:t>
            </a:r>
            <a:endParaRPr lang="en-GB" sz="2200" dirty="0" smtClean="0">
              <a:latin typeface="Symbol" charset="2"/>
              <a:cs typeface="Symbol" charset="2"/>
            </a:endParaRP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cs typeface="Symbol" charset="2"/>
              </a:rPr>
              <a:t>Rejection vs. number of neutrino energy bins shows that 50 or 60 neutrino energy bins is about optimal for rejection and computing time</a:t>
            </a:r>
            <a:r>
              <a:rPr lang="en-GB" sz="2200" dirty="0" smtClean="0"/>
              <a:t> </a:t>
            </a:r>
            <a:endParaRPr lang="en-GB" sz="2200" dirty="0" smtClean="0">
              <a:cs typeface="Symbol" charset="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62633" y="4800123"/>
            <a:ext cx="7425234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pPr algn="ctr"/>
            <a:r>
              <a:rPr lang="en-US" sz="3600" b="0" dirty="0" smtClean="0"/>
              <a:t>Future plan</a:t>
            </a:r>
            <a:endParaRPr lang="en-US" sz="3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597286" y="5510000"/>
            <a:ext cx="9155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 smtClean="0"/>
              <a:t>Use variable neutrino energy binning and reduce number of bins</a:t>
            </a:r>
          </a:p>
          <a:p>
            <a:pPr marL="852022" lvl="1" indent="-342900">
              <a:buFont typeface="Arial"/>
              <a:buChar char="•"/>
            </a:pPr>
            <a:r>
              <a:rPr lang="en-GB" sz="2200" dirty="0" smtClean="0"/>
              <a:t>finer in most statistically powerful region</a:t>
            </a:r>
          </a:p>
          <a:p>
            <a:pPr marL="852022" lvl="1" indent="-342900">
              <a:buFont typeface="Arial"/>
              <a:buChar char="•"/>
            </a:pPr>
            <a:r>
              <a:rPr lang="en-GB" sz="2200" dirty="0" smtClean="0"/>
              <a:t>coarser in less powerful regions</a:t>
            </a:r>
          </a:p>
          <a:p>
            <a:pPr marL="852022" lvl="1" indent="-342900">
              <a:buFont typeface="Arial"/>
              <a:buChar char="•"/>
            </a:pPr>
            <a:r>
              <a:rPr lang="en-GB" sz="2200" dirty="0" smtClean="0"/>
              <a:t>optimise for 4 had frac divisions</a:t>
            </a:r>
            <a:endParaRPr lang="en-GB" sz="2200" dirty="0" smtClean="0"/>
          </a:p>
          <a:p>
            <a:pPr marL="342900" indent="-342900">
              <a:buFont typeface="Arial"/>
              <a:buChar char="•"/>
            </a:pP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315983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reco. energy 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smtClean="0"/>
              <a:t>separate </a:t>
            </a:r>
            <a:r>
              <a:rPr lang="en-GB" dirty="0" smtClean="0"/>
              <a:t>events into quantiles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Cosmic background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59165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in </a:t>
            </a:r>
            <a:r>
              <a:rPr lang="en-GB" sz="2800" b="1" dirty="0" smtClean="0"/>
              <a:t>S16-09-13</a:t>
            </a:r>
            <a:endParaRPr lang="en-GB" sz="2800" dirty="0" smtClean="0"/>
          </a:p>
          <a:p>
            <a:pPr marL="457200" indent="-457200">
              <a:buFont typeface="Arial"/>
              <a:buChar char="•"/>
            </a:pPr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FD and ND </a:t>
            </a:r>
            <a:r>
              <a:rPr lang="en-GB" sz="2800" dirty="0" smtClean="0"/>
              <a:t>NuMu </a:t>
            </a:r>
            <a:r>
              <a:rPr lang="en-GB" sz="2800" dirty="0" smtClean="0"/>
              <a:t>decafs found here: </a:t>
            </a:r>
            <a:r>
              <a:rPr lang="en-GB" sz="2800" dirty="0" smtClean="0">
                <a:solidFill>
                  <a:srgbClr val="0000FF"/>
                </a:solidFill>
              </a:rPr>
              <a:t>/pnfs/nova/persistent/production/concat/R16-03-03-prod2reco.d/</a:t>
            </a:r>
          </a:p>
          <a:p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Hadronic energy fraction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2729467"/>
            <a:ext cx="730441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hadronic energy quantiles</a:t>
            </a:r>
          </a:p>
          <a:p>
            <a:endParaRPr lang="en-GB" sz="2800" dirty="0" smtClean="0"/>
          </a:p>
          <a:p>
            <a:r>
              <a:rPr lang="en-GB" sz="2800" dirty="0" smtClean="0"/>
              <a:t>Quantiles made for each bin of reconstructed neutrino energy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r>
              <a:rPr lang="en-GB" sz="2800" dirty="0" smtClean="0"/>
              <a:t>Up next, sensitivities with events split into 2,3,4 and 5 hadronic energy fraction quantiles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271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0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5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  <p:pic>
        <p:nvPicPr>
          <p:cNvPr id="11" name="Picture 10" descr="c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65839"/>
            <a:ext cx="8828117" cy="59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5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999331"/>
            <a:ext cx="9155928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All Sensitivities </a:t>
            </a:r>
            <a:r>
              <a:rPr lang="en-GB" sz="2800" dirty="0" smtClean="0"/>
              <a:t>shown: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made </a:t>
            </a:r>
            <a:r>
              <a:rPr lang="en-GB" sz="2800" dirty="0" smtClean="0"/>
              <a:t>with the SA </a:t>
            </a:r>
            <a:r>
              <a:rPr lang="en-GB" sz="2800" dirty="0" smtClean="0"/>
              <a:t>NuMu </a:t>
            </a:r>
            <a:r>
              <a:rPr lang="en-GB" sz="2800" dirty="0" smtClean="0"/>
              <a:t>(non max mixing) oscillation </a:t>
            </a:r>
            <a:r>
              <a:rPr lang="en-GB" sz="2800" dirty="0" smtClean="0"/>
              <a:t>parameters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Include all NuMu systematics bu</a:t>
            </a:r>
            <a:r>
              <a:rPr lang="en-GB" sz="2800" dirty="0" smtClean="0"/>
              <a:t>t not the cosmic background</a:t>
            </a:r>
          </a:p>
          <a:p>
            <a:pPr marL="852022" lvl="1" indent="-342900">
              <a:buFont typeface="Arial"/>
              <a:buChar char="•"/>
            </a:pPr>
            <a:endParaRPr lang="en-GB" sz="2800" dirty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Sensitivity with cvn-remid hybrid selection &amp; finer neutrino energy binning &amp; Ehad frac binning</a:t>
            </a:r>
          </a:p>
          <a:p>
            <a:pPr marL="342900" indent="-342900">
              <a:buFont typeface="Arial"/>
              <a:buChar char="•"/>
            </a:pPr>
            <a:endParaRPr lang="en-GB" sz="2800" dirty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Tune of cvn-remid hybrid selection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for contour area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for max mixing rejection</a:t>
            </a:r>
          </a:p>
          <a:p>
            <a:pPr marL="852022" lvl="1" indent="-342900">
              <a:buFont typeface="Arial"/>
              <a:buChar char="•"/>
            </a:pPr>
            <a:endParaRPr lang="en-GB" sz="2800" dirty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Sensitivity with varying number of neutrino energy bins and 4 Ehad frac bins.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Oscillation parameters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538332"/>
            <a:ext cx="91559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smtClean="0"/>
              <a:t>SetL</a:t>
            </a:r>
            <a:r>
              <a:rPr lang="en-GB" sz="2800" dirty="0"/>
              <a:t>(810);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SetRho</a:t>
            </a:r>
            <a:r>
              <a:rPr lang="en-GB" sz="2800" dirty="0"/>
              <a:t>(0); // No matter effects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SetDmsq21</a:t>
            </a:r>
            <a:r>
              <a:rPr lang="en-GB" sz="2800" dirty="0"/>
              <a:t>(7.59e-5);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SetDmsq32</a:t>
            </a:r>
            <a:r>
              <a:rPr lang="en-GB" sz="2800" dirty="0">
                <a:solidFill>
                  <a:srgbClr val="FF0000"/>
                </a:solidFill>
              </a:rPr>
              <a:t>(2.6746e-3);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SetTh12</a:t>
            </a:r>
            <a:r>
              <a:rPr lang="en-GB" sz="2800" dirty="0"/>
              <a:t>(.601);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SetTh13</a:t>
            </a:r>
            <a:r>
              <a:rPr lang="en-GB" sz="2800" dirty="0"/>
              <a:t>(.1567);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SetdCP</a:t>
            </a:r>
            <a:r>
              <a:rPr lang="en-GB" sz="2800" dirty="0"/>
              <a:t>(0);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SetTh23</a:t>
            </a:r>
            <a:r>
              <a:rPr lang="en-GB" sz="2800" dirty="0">
                <a:solidFill>
                  <a:srgbClr val="FF0000"/>
                </a:solidFill>
              </a:rPr>
              <a:t>(0.68696);  // non </a:t>
            </a:r>
            <a:r>
              <a:rPr lang="en-GB" sz="2800" dirty="0" smtClean="0">
                <a:solidFill>
                  <a:srgbClr val="FF0000"/>
                </a:solidFill>
              </a:rPr>
              <a:t>max (</a:t>
            </a:r>
            <a:r>
              <a:rPr lang="en-GB" sz="2800" dirty="0">
                <a:solidFill>
                  <a:srgbClr val="FF0000"/>
                </a:solidFill>
              </a:rPr>
              <a:t>ssqth23 = 0.4022)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576" y="275448"/>
            <a:ext cx="5110548" cy="1361477"/>
          </a:xfrm>
        </p:spPr>
        <p:txBody>
          <a:bodyPr/>
          <a:lstStyle/>
          <a:p>
            <a:pPr algn="ctr"/>
            <a:r>
              <a:rPr lang="en-US" sz="4400" b="0" dirty="0" smtClean="0"/>
              <a:t>CVN and ReMId hybrid selection</a:t>
            </a:r>
            <a:endParaRPr lang="en-US" sz="44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522128" y="3175072"/>
            <a:ext cx="9398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F7675"/>
                </a:solidFill>
                <a:latin typeface="Courier-Bold"/>
              </a:rPr>
              <a:t>const</a:t>
            </a:r>
            <a:r>
              <a:rPr lang="en-GB" sz="1600" dirty="0" smtClean="0">
                <a:solidFill>
                  <a:srgbClr val="383838"/>
                </a:solidFill>
                <a:latin typeface="Courier"/>
              </a:rPr>
              <a:t> 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Cut kKirkSATuneFD(		</a:t>
            </a:r>
          </a:p>
          <a:p>
            <a:r>
              <a:rPr lang="en-GB" sz="1600" dirty="0" smtClean="0">
                <a:solidFill>
                  <a:srgbClr val="383838"/>
                </a:solidFill>
                <a:latin typeface="Courier"/>
              </a:rPr>
              <a:t>	{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"sel.cosrej.anglekal"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, </a:t>
            </a:r>
            <a:r>
              <a:rPr lang="en-GB" sz="1600" dirty="0" smtClean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sel.remid.pid"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,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"sel.cvn.numuid"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,	</a:t>
            </a:r>
            <a:r>
              <a:rPr lang="en-GB" sz="1600" dirty="0" smtClean="0">
                <a:solidFill>
                  <a:srgbClr val="878787"/>
                </a:solidFill>
                <a:latin typeface="Courier"/>
              </a:rPr>
              <a:t> 	</a:t>
            </a:r>
            <a:r>
              <a:rPr lang="en-GB" sz="1600" dirty="0" smtClean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slc.nhit"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, 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 smtClean="0">
                <a:solidFill>
                  <a:srgbClr val="355099"/>
                </a:solidFill>
                <a:latin typeface="Courier"/>
              </a:rPr>
              <a:t>sel.nuecosrej.pngptp”</a:t>
            </a:r>
            <a:r>
              <a:rPr lang="en-GB" sz="1600" dirty="0" smtClean="0">
                <a:solidFill>
                  <a:srgbClr val="383838"/>
                </a:solidFill>
                <a:latin typeface="Courier"/>
              </a:rPr>
              <a:t>,</a:t>
            </a:r>
            <a:r>
              <a:rPr lang="en-GB" sz="1600" dirty="0" smtClean="0">
                <a:solidFill>
                  <a:srgbClr val="355099"/>
                </a:solidFill>
                <a:latin typeface="Courier"/>
              </a:rPr>
              <a:t>"sel.cosrej.numucontpid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},	</a:t>
            </a:r>
          </a:p>
          <a:p>
            <a:r>
              <a:rPr lang="en-GB" sz="1600" dirty="0" smtClean="0">
                <a:solidFill>
                  <a:srgbClr val="383838"/>
                </a:solidFill>
                <a:latin typeface="Courier"/>
              </a:rPr>
              <a:t>	[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](</a:t>
            </a:r>
            <a:r>
              <a:rPr lang="en-GB" sz="1600" b="1" dirty="0">
                <a:solidFill>
                  <a:srgbClr val="0F7675"/>
                </a:solidFill>
                <a:latin typeface="Courier-Bold"/>
              </a:rPr>
              <a:t>const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 caf::StandardRecord* sr)	</a:t>
            </a:r>
            <a:endParaRPr lang="en-GB" sz="1600" dirty="0" smtClean="0">
              <a:solidFill>
                <a:srgbClr val="383838"/>
              </a:solidFill>
              <a:latin typeface="Courier"/>
            </a:endParaRPr>
          </a:p>
          <a:p>
            <a:r>
              <a:rPr lang="is-IS" sz="1600" dirty="0" smtClean="0">
                <a:solidFill>
                  <a:srgbClr val="383838"/>
                </a:solidFill>
                <a:latin typeface="Courier"/>
              </a:rPr>
              <a:t>	  { </a:t>
            </a:r>
            <a:r>
              <a:rPr lang="is-IS" sz="1600" b="1" dirty="0">
                <a:solidFill>
                  <a:srgbClr val="851B87"/>
                </a:solidFill>
                <a:latin typeface="Courier-Bold"/>
              </a:rPr>
              <a:t>return</a:t>
            </a:r>
            <a:r>
              <a:rPr lang="is-IS" sz="1600" dirty="0">
                <a:solidFill>
                  <a:srgbClr val="383838"/>
                </a:solidFill>
                <a:latin typeface="Courier"/>
              </a:rPr>
              <a:t> (sr-&gt;sel.remid.pid &gt; </a:t>
            </a:r>
            <a:r>
              <a:rPr lang="is-IS" sz="1600" dirty="0">
                <a:solidFill>
                  <a:srgbClr val="084DD5"/>
                </a:solidFill>
                <a:latin typeface="Courier"/>
              </a:rPr>
              <a:t>0.5</a:t>
            </a:r>
            <a:r>
              <a:rPr lang="is-IS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nl-NL" sz="1600" dirty="0" smtClean="0">
                <a:solidFill>
                  <a:srgbClr val="383838"/>
                </a:solidFill>
                <a:latin typeface="Courier"/>
              </a:rPr>
              <a:t>   </a:t>
            </a:r>
          </a:p>
          <a:p>
            <a:r>
              <a:rPr lang="nl-N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nl-NL" sz="1600" dirty="0" smtClean="0">
                <a:solidFill>
                  <a:srgbClr val="383838"/>
                </a:solidFill>
                <a:latin typeface="Courier"/>
              </a:rPr>
              <a:t>			&amp;</a:t>
            </a:r>
            <a:r>
              <a:rPr lang="nl-NL" sz="1600" dirty="0">
                <a:solidFill>
                  <a:srgbClr val="383838"/>
                </a:solidFill>
                <a:latin typeface="Courier"/>
              </a:rPr>
              <a:t>&amp; sr-&gt;sel.cvn.numuid &gt; </a:t>
            </a:r>
            <a:r>
              <a:rPr lang="nl-NL" sz="1600" dirty="0" smtClean="0">
                <a:solidFill>
                  <a:srgbClr val="084DD5"/>
                </a:solidFill>
                <a:latin typeface="Courier"/>
              </a:rPr>
              <a:t>0.5</a:t>
            </a:r>
          </a:p>
          <a:p>
            <a:r>
              <a:rPr lang="nl-NL" sz="1600" dirty="0">
                <a:solidFill>
                  <a:srgbClr val="084DD5"/>
                </a:solidFill>
                <a:latin typeface="Courier"/>
              </a:rPr>
              <a:t>	</a:t>
            </a:r>
            <a:r>
              <a:rPr lang="nl-NL" sz="1600" dirty="0" smtClean="0">
                <a:solidFill>
                  <a:srgbClr val="084DD5"/>
                </a:solidFill>
                <a:latin typeface="Courier"/>
              </a:rPr>
              <a:t>		</a:t>
            </a:r>
            <a:r>
              <a:rPr lang="nl-N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&amp;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&amp; sr-&gt;sel.cosrej.anglekal &gt; </a:t>
            </a:r>
            <a:r>
              <a:rPr lang="pl-PL" sz="1600" dirty="0" smtClean="0">
                <a:solidFill>
                  <a:srgbClr val="084DD5"/>
                </a:solidFill>
                <a:latin typeface="Courier"/>
              </a:rPr>
              <a:t>0.4</a:t>
            </a:r>
            <a:r>
              <a:rPr lang="hr-HR" sz="1600" dirty="0">
                <a:solidFill>
                  <a:srgbClr val="878787"/>
                </a:solidFill>
                <a:latin typeface="Courier"/>
              </a:rPr>
              <a:t>	</a:t>
            </a:r>
            <a:r>
              <a:rPr lang="hr-HR" sz="1600" dirty="0">
                <a:solidFill>
                  <a:srgbClr val="383838"/>
                </a:solidFill>
                <a:latin typeface="Courier"/>
              </a:rPr>
              <a:t>             </a:t>
            </a:r>
            <a:endParaRPr lang="hr-HR" sz="1600" dirty="0" smtClean="0">
              <a:solidFill>
                <a:srgbClr val="383838"/>
              </a:solidFill>
              <a:latin typeface="Courier"/>
            </a:endParaRPr>
          </a:p>
          <a:p>
            <a:r>
              <a:rPr lang="hr-HR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hr-HR" sz="1600" dirty="0" smtClean="0">
                <a:solidFill>
                  <a:srgbClr val="383838"/>
                </a:solidFill>
                <a:latin typeface="Courier"/>
              </a:rPr>
              <a:t>			&amp;</a:t>
            </a:r>
            <a:r>
              <a:rPr lang="hr-HR" sz="1600" dirty="0">
                <a:solidFill>
                  <a:srgbClr val="383838"/>
                </a:solidFill>
                <a:latin typeface="Courier"/>
              </a:rPr>
              <a:t>&amp; sr-&gt;slc.nhit &lt; </a:t>
            </a:r>
            <a:r>
              <a:rPr lang="hr-HR" sz="1600" dirty="0">
                <a:solidFill>
                  <a:srgbClr val="084DD5"/>
                </a:solidFill>
                <a:latin typeface="Courier"/>
              </a:rPr>
              <a:t>400</a:t>
            </a:r>
            <a:r>
              <a:rPr lang="hr-HR" sz="1600" dirty="0">
                <a:solidFill>
                  <a:srgbClr val="383838"/>
                </a:solidFill>
                <a:latin typeface="Courier"/>
              </a:rPr>
              <a:t>	</a:t>
            </a:r>
          </a:p>
          <a:p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				&amp;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&amp; sr-&gt;sel.nuecosrej.pngptp &lt; </a:t>
            </a:r>
            <a:r>
              <a:rPr lang="pl-PL" sz="1600" dirty="0">
                <a:solidFill>
                  <a:srgbClr val="084DD5"/>
                </a:solidFill>
                <a:latin typeface="Courier"/>
              </a:rPr>
              <a:t>0.9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pl-PL" sz="1600" dirty="0">
                <a:solidFill>
                  <a:srgbClr val="878787"/>
                </a:solidFill>
                <a:latin typeface="Courier"/>
              </a:rPr>
              <a:t>	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             </a:t>
            </a:r>
            <a:endParaRPr lang="pl-PL" sz="1600" dirty="0" smtClean="0">
              <a:solidFill>
                <a:srgbClr val="383838"/>
              </a:solidFill>
              <a:latin typeface="Courier"/>
            </a:endParaRPr>
          </a:p>
          <a:p>
            <a:r>
              <a:rPr lang="pl-P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			&amp;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&amp; sr-&gt;sel.cosrej.numucontpid &gt; </a:t>
            </a:r>
            <a:r>
              <a:rPr lang="pl-PL" sz="1600" dirty="0">
                <a:solidFill>
                  <a:srgbClr val="084DD5"/>
                </a:solidFill>
                <a:latin typeface="Courier"/>
              </a:rPr>
              <a:t>0.51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);	</a:t>
            </a:r>
            <a:endParaRPr lang="pl-PL" sz="1600" dirty="0" smtClean="0">
              <a:solidFill>
                <a:srgbClr val="383838"/>
              </a:solidFill>
              <a:latin typeface="Courier"/>
            </a:endParaRPr>
          </a:p>
          <a:p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		}	</a:t>
            </a:r>
          </a:p>
          <a:p>
            <a:r>
              <a:rPr lang="pl-P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)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;	</a:t>
            </a:r>
            <a:endParaRPr lang="pl-PL" sz="1600" dirty="0" smtClean="0">
              <a:solidFill>
                <a:srgbClr val="383838"/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29" y="6336033"/>
            <a:ext cx="939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 created a similar cut for the ND omitting the cosmic rejection and nhit cuts.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129" y="2156224"/>
            <a:ext cx="939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Kirk introduced a hybrid remid and cvn FD cut designed for efficiency studies in the FD: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41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252" y="6257575"/>
            <a:ext cx="3640794" cy="101566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std: </a:t>
            </a:r>
            <a:r>
              <a:rPr lang="en-GB" dirty="0" smtClean="0"/>
              <a:t>0.25 GeV bins</a:t>
            </a:r>
          </a:p>
          <a:p>
            <a:r>
              <a:rPr lang="en-GB" b="1" dirty="0" smtClean="0"/>
              <a:t>Fine bins: </a:t>
            </a:r>
            <a:r>
              <a:rPr lang="en-GB" dirty="0" smtClean="0"/>
              <a:t>0.125 GeV bins</a:t>
            </a:r>
          </a:p>
          <a:p>
            <a:r>
              <a:rPr lang="en-GB" b="1" dirty="0" smtClean="0"/>
              <a:t>hybrid: </a:t>
            </a:r>
            <a:r>
              <a:rPr lang="en-GB" dirty="0" smtClean="0"/>
              <a:t>remid &amp; cvn 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29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  <p:pic>
        <p:nvPicPr>
          <p:cNvPr id="10" name="Picture 9" descr="c1_n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78535"/>
            <a:ext cx="8839200" cy="59868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252" y="6257575"/>
            <a:ext cx="3640794" cy="101566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std: </a:t>
            </a:r>
            <a:r>
              <a:rPr lang="en-GB" dirty="0" smtClean="0"/>
              <a:t>0.25 GeV bins</a:t>
            </a:r>
          </a:p>
          <a:p>
            <a:r>
              <a:rPr lang="en-GB" b="1" dirty="0" smtClean="0"/>
              <a:t>Fine bins: </a:t>
            </a:r>
            <a:r>
              <a:rPr lang="en-GB" dirty="0" smtClean="0"/>
              <a:t>0.125 GeV bins</a:t>
            </a:r>
          </a:p>
          <a:p>
            <a:r>
              <a:rPr lang="en-GB" b="1" dirty="0" smtClean="0"/>
              <a:t>hybrid: </a:t>
            </a:r>
            <a:r>
              <a:rPr lang="en-GB" dirty="0" smtClean="0"/>
              <a:t>remid &amp; cvn selection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54" y="537837"/>
            <a:ext cx="7328179" cy="70788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Rejection of max. mixing increased to </a:t>
            </a:r>
            <a:r>
              <a:rPr lang="en-GB" b="1" dirty="0" smtClean="0"/>
              <a:t>3.3 </a:t>
            </a:r>
            <a:r>
              <a:rPr lang="en-GB" b="1" dirty="0" smtClean="0">
                <a:latin typeface="Symbol" charset="2"/>
                <a:cs typeface="Symbol" charset="2"/>
              </a:rPr>
              <a:t>s</a:t>
            </a:r>
            <a:r>
              <a:rPr lang="en-GB" dirty="0" smtClean="0"/>
              <a:t> with </a:t>
            </a:r>
            <a:r>
              <a:rPr lang="en-GB" dirty="0" smtClean="0">
                <a:solidFill>
                  <a:srgbClr val="008000"/>
                </a:solidFill>
              </a:rPr>
              <a:t>combination</a:t>
            </a:r>
            <a:r>
              <a:rPr lang="en-GB" dirty="0" smtClean="0"/>
              <a:t> of hybrid selection, finer energy binning and hybrid 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48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83872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Optimising CVN and ReMId hybrid selection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621762" y="2540057"/>
            <a:ext cx="68021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Following plots are the result of making </a:t>
            </a:r>
            <a:r>
              <a:rPr lang="en-GB" dirty="0" smtClean="0"/>
              <a:t>a std (no had. energy fraction binning) </a:t>
            </a:r>
            <a:r>
              <a:rPr lang="en-GB" dirty="0" smtClean="0"/>
              <a:t>non-max mixing full-syst. sensitivity contour for each value of the remid and cvn cuts.</a:t>
            </a:r>
          </a:p>
          <a:p>
            <a:endParaRPr lang="en-GB" dirty="0"/>
          </a:p>
          <a:p>
            <a:r>
              <a:rPr lang="en-GB" dirty="0" smtClean="0"/>
              <a:t>First, number of bins within the contour shows a approximation of the contour size.</a:t>
            </a:r>
          </a:p>
          <a:p>
            <a:endParaRPr lang="en-GB" dirty="0"/>
          </a:p>
          <a:p>
            <a:r>
              <a:rPr lang="en-GB" dirty="0" smtClean="0"/>
              <a:t>Second, the rejection of maximal mixing is shown for each value of the remid and cvn cut.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61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Number of bins within 90% C.L.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1" name="Picture 10" descr="cOptCV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65835"/>
            <a:ext cx="8839203" cy="6007102"/>
          </a:xfrm>
          <a:prstGeom prst="rect">
            <a:avLst/>
          </a:prstGeom>
        </p:spPr>
      </p:pic>
      <p:pic>
        <p:nvPicPr>
          <p:cNvPr id="21" name="Picture 20" descr="cOptCV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5"/>
            <a:ext cx="8828118" cy="5986872"/>
          </a:xfrm>
          <a:prstGeom prst="rect">
            <a:avLst/>
          </a:prstGeom>
        </p:spPr>
      </p:pic>
      <p:pic>
        <p:nvPicPr>
          <p:cNvPr id="10" name="Picture 9" descr="cOptCV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5" y="758305"/>
            <a:ext cx="8839203" cy="60071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1572" y="6801162"/>
            <a:ext cx="341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parameters used in tuned hybrid cut (291 bins)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 bwMode="auto">
          <a:xfrm flipV="1">
            <a:off x="2159076" y="5362344"/>
            <a:ext cx="747915" cy="1438818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569334" y="6801162"/>
            <a:ext cx="341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Least number of bins within contour (287 bins)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 bwMode="auto">
          <a:xfrm flipH="1" flipV="1">
            <a:off x="4261706" y="5915516"/>
            <a:ext cx="2015132" cy="885646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7930416" y="3391284"/>
            <a:ext cx="354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No. bins within contour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75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113128</TotalTime>
  <Words>739</Words>
  <Application>Microsoft Macintosh PowerPoint</Application>
  <PresentationFormat>Custom</PresentationFormat>
  <Paragraphs>101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US-theme-1</vt:lpstr>
      <vt:lpstr>PowerPoint Presentation</vt:lpstr>
      <vt:lpstr>Version details</vt:lpstr>
      <vt:lpstr>Outline</vt:lpstr>
      <vt:lpstr>Oscillation parameters</vt:lpstr>
      <vt:lpstr>CVN and ReMId hybrid selection</vt:lpstr>
      <vt:lpstr>Contours with and without cosmic bkg</vt:lpstr>
      <vt:lpstr>Contours with and without cosmic bkg</vt:lpstr>
      <vt:lpstr>Optimising CVN and ReMId hybrid selection</vt:lpstr>
      <vt:lpstr>Number of bins within 90% C.L.</vt:lpstr>
      <vt:lpstr>Sensitivity to reject maximal mixing</vt:lpstr>
      <vt:lpstr>4 had frac. bins and vary number neutrino energy bins {20,40,60,80,120,160}</vt:lpstr>
      <vt:lpstr>Non-max mixing contours, 4 had frac bins</vt:lpstr>
      <vt:lpstr>Non-max mixing contours, 4 had frac bins</vt:lpstr>
      <vt:lpstr>Non-max mixing contours, 4 had frac bins</vt:lpstr>
      <vt:lpstr>Summary</vt:lpstr>
      <vt:lpstr>Backup</vt:lpstr>
      <vt:lpstr>Hadronic energy fraction vs. reco. energy </vt:lpstr>
      <vt:lpstr>Cosmic background</vt:lpstr>
      <vt:lpstr>Contours with and without cosmic bkg</vt:lpstr>
      <vt:lpstr>Contours with and without cosmic bkg</vt:lpstr>
      <vt:lpstr>PowerPoint Presentation</vt:lpstr>
      <vt:lpstr>Sensitivity with hadronic energy fraction binning</vt:lpstr>
      <vt:lpstr>Sensitivity with hadronic energy fraction binning</vt:lpstr>
      <vt:lpstr>Sensitivity with hadronic energy fraction binning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1512</cp:revision>
  <cp:lastPrinted>2014-03-18T14:20:13Z</cp:lastPrinted>
  <dcterms:created xsi:type="dcterms:W3CDTF">2014-04-02T13:59:32Z</dcterms:created>
  <dcterms:modified xsi:type="dcterms:W3CDTF">2016-10-13T14:28:12Z</dcterms:modified>
  <cp:category/>
</cp:coreProperties>
</file>