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646" r:id="rId3"/>
    <p:sldId id="660" r:id="rId4"/>
    <p:sldId id="664" r:id="rId5"/>
    <p:sldId id="659" r:id="rId6"/>
    <p:sldId id="652" r:id="rId7"/>
    <p:sldId id="657" r:id="rId8"/>
    <p:sldId id="618" r:id="rId9"/>
  </p:sldIdLst>
  <p:sldSz cx="10045700" cy="7777163"/>
  <p:notesSz cx="6858000" cy="9144000"/>
  <p:defaultTextStyle>
    <a:defPPr>
      <a:defRPr lang="en-US"/>
    </a:defPPr>
    <a:lvl1pPr marL="0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122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245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367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6488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5611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4733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3856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2978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3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3" autoAdjust="0"/>
    <p:restoredTop sz="99658" autoAdjust="0"/>
  </p:normalViewPr>
  <p:slideViewPr>
    <p:cSldViewPr snapToGrid="0" snapToObjects="1">
      <p:cViewPr varScale="1">
        <p:scale>
          <a:sx n="91" d="100"/>
          <a:sy n="91" d="100"/>
        </p:scale>
        <p:origin x="-1376" y="-112"/>
      </p:cViewPr>
      <p:guideLst>
        <p:guide orient="horz" pos="2449"/>
        <p:guide pos="31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62866-E8F9-034B-9DF1-AB381312C7CE}" type="datetimeFigureOut">
              <a:rPr lang="en-US" smtClean="0"/>
              <a:t>07/09/16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3BD2D-DA66-584B-B636-0D421B4D73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460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BCB71-FA10-E441-AE38-BB176F04D434}" type="datetimeFigureOut">
              <a:rPr lang="en-US" smtClean="0"/>
              <a:t>07/09/16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685800"/>
            <a:ext cx="4429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3EEC9-C294-2F44-9590-D73B37A131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350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f"/><Relationship Id="rId3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41" y="3048035"/>
            <a:ext cx="8538845" cy="1628165"/>
          </a:xfr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Title 45"/>
          <p:cNvSpPr txBox="1">
            <a:spLocks/>
          </p:cNvSpPr>
          <p:nvPr/>
        </p:nvSpPr>
        <p:spPr bwMode="auto">
          <a:xfrm>
            <a:off x="793541" y="3131570"/>
            <a:ext cx="8538845" cy="1544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10182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NOvA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634" y="-187056"/>
            <a:ext cx="2438691" cy="2517309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8" name="Picture 7" descr="university_of_sussex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50" y="204126"/>
            <a:ext cx="4070818" cy="1802196"/>
          </a:xfrm>
          <a:prstGeom prst="rect">
            <a:avLst/>
          </a:prstGeom>
          <a:effectLst>
            <a:outerShdw blurRad="50800" dist="12700" dir="2700000">
              <a:srgbClr val="000000">
                <a:alpha val="43000"/>
              </a:srgbClr>
            </a:outerShdw>
          </a:effectLst>
        </p:spPr>
      </p:pic>
      <p:cxnSp>
        <p:nvCxnSpPr>
          <p:cNvPr id="9" name="Straight Connector 8"/>
          <p:cNvCxnSpPr/>
          <p:nvPr/>
        </p:nvCxnSpPr>
        <p:spPr bwMode="auto">
          <a:xfrm rot="10800000">
            <a:off x="2459104" y="3048035"/>
            <a:ext cx="7177839" cy="1801"/>
          </a:xfrm>
          <a:prstGeom prst="line">
            <a:avLst/>
          </a:prstGeom>
          <a:solidFill>
            <a:srgbClr val="000000"/>
          </a:solidFill>
          <a:ln w="1588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0" y="2245375"/>
            <a:ext cx="10045700" cy="54009"/>
          </a:xfrm>
          <a:prstGeom prst="line">
            <a:avLst/>
          </a:prstGeom>
          <a:ln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793541" y="4676202"/>
            <a:ext cx="8538845" cy="1701254"/>
          </a:xfrm>
        </p:spPr>
        <p:txBody>
          <a:bodyPr anchor="t"/>
          <a:lstStyle>
            <a:lvl1pPr marL="0" indent="0">
              <a:buNone/>
              <a:defRPr sz="2200">
                <a:solidFill>
                  <a:srgbClr val="FF6600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328923" y="7319682"/>
            <a:ext cx="808641" cy="379817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r>
              <a:rPr lang="en-US" sz="1800" dirty="0" smtClean="0">
                <a:solidFill>
                  <a:schemeClr val="bg1"/>
                </a:solidFill>
              </a:rPr>
              <a:t>/20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674" y="1469021"/>
            <a:ext cx="9102170" cy="159011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675" y="3059135"/>
            <a:ext cx="9102170" cy="214184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66816" y="5200979"/>
            <a:ext cx="9144027" cy="19280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vertic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674" y="2122520"/>
            <a:ext cx="4466499" cy="41856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2601" y="2122520"/>
            <a:ext cx="4468244" cy="418562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146" y="1662294"/>
            <a:ext cx="4984456" cy="501785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2601" y="2122520"/>
            <a:ext cx="4468244" cy="418562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86" y="311447"/>
            <a:ext cx="9041130" cy="1296194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285" y="1740862"/>
            <a:ext cx="4438595" cy="72550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122" indent="0">
              <a:buNone/>
              <a:defRPr sz="2200" b="1"/>
            </a:lvl2pPr>
            <a:lvl3pPr marL="1018245" indent="0">
              <a:buNone/>
              <a:defRPr sz="2000" b="1"/>
            </a:lvl3pPr>
            <a:lvl4pPr marL="1527367" indent="0">
              <a:buNone/>
              <a:defRPr sz="1800" b="1"/>
            </a:lvl4pPr>
            <a:lvl5pPr marL="2036488" indent="0">
              <a:buNone/>
              <a:defRPr sz="1800" b="1"/>
            </a:lvl5pPr>
            <a:lvl6pPr marL="2545611" indent="0">
              <a:buNone/>
              <a:defRPr sz="1800" b="1"/>
            </a:lvl6pPr>
            <a:lvl7pPr marL="3054733" indent="0">
              <a:buNone/>
              <a:defRPr sz="1800" b="1"/>
            </a:lvl7pPr>
            <a:lvl8pPr marL="3563856" indent="0">
              <a:buNone/>
              <a:defRPr sz="1800" b="1"/>
            </a:lvl8pPr>
            <a:lvl9pPr marL="4072978" indent="0">
              <a:buNone/>
              <a:defRPr sz="18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" y="2466370"/>
            <a:ext cx="4438595" cy="448087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078" y="1740862"/>
            <a:ext cx="4440339" cy="72550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122" indent="0">
              <a:buNone/>
              <a:defRPr sz="2200" b="1"/>
            </a:lvl2pPr>
            <a:lvl3pPr marL="1018245" indent="0">
              <a:buNone/>
              <a:defRPr sz="2000" b="1"/>
            </a:lvl3pPr>
            <a:lvl4pPr marL="1527367" indent="0">
              <a:buNone/>
              <a:defRPr sz="1800" b="1"/>
            </a:lvl4pPr>
            <a:lvl5pPr marL="2036488" indent="0">
              <a:buNone/>
              <a:defRPr sz="1800" b="1"/>
            </a:lvl5pPr>
            <a:lvl6pPr marL="2545611" indent="0">
              <a:buNone/>
              <a:defRPr sz="1800" b="1"/>
            </a:lvl6pPr>
            <a:lvl7pPr marL="3054733" indent="0">
              <a:buNone/>
              <a:defRPr sz="1800" b="1"/>
            </a:lvl7pPr>
            <a:lvl8pPr marL="3563856" indent="0">
              <a:buNone/>
              <a:defRPr sz="1800" b="1"/>
            </a:lvl8pPr>
            <a:lvl9pPr marL="4072978" indent="0">
              <a:buNone/>
              <a:defRPr sz="18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078" y="2466370"/>
            <a:ext cx="4440339" cy="448087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16" y="345652"/>
            <a:ext cx="6548889" cy="1123368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494" y="1499994"/>
            <a:ext cx="4746000" cy="4082500"/>
          </a:xfrm>
        </p:spPr>
        <p:txBody>
          <a:bodyPr/>
          <a:lstStyle>
            <a:lvl1pPr marL="0" indent="0">
              <a:buNone/>
              <a:defRPr sz="3600"/>
            </a:lvl1pPr>
            <a:lvl2pPr marL="509122" indent="0">
              <a:buNone/>
              <a:defRPr sz="3100"/>
            </a:lvl2pPr>
            <a:lvl3pPr marL="1018245" indent="0">
              <a:buNone/>
              <a:defRPr sz="2700"/>
            </a:lvl3pPr>
            <a:lvl4pPr marL="1527367" indent="0">
              <a:buNone/>
              <a:defRPr sz="2200"/>
            </a:lvl4pPr>
            <a:lvl5pPr marL="2036488" indent="0">
              <a:buNone/>
              <a:defRPr sz="2200"/>
            </a:lvl5pPr>
            <a:lvl6pPr marL="2545611" indent="0">
              <a:buNone/>
              <a:defRPr sz="2200"/>
            </a:lvl6pPr>
            <a:lvl7pPr marL="3054733" indent="0">
              <a:buNone/>
              <a:defRPr sz="2200"/>
            </a:lvl7pPr>
            <a:lvl8pPr marL="3563856" indent="0">
              <a:buNone/>
              <a:defRPr sz="2200"/>
            </a:lvl8pPr>
            <a:lvl9pPr marL="4072978" indent="0">
              <a:buNone/>
              <a:defRPr sz="2200"/>
            </a:lvl9pPr>
          </a:lstStyle>
          <a:p>
            <a:r>
              <a:rPr lang="en-GB" dirty="0" smtClean="0"/>
              <a:t>Click icon to add picture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566816" y="5599617"/>
            <a:ext cx="9226679" cy="159011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/>
          </p:nvPr>
        </p:nvSpPr>
        <p:spPr>
          <a:xfrm>
            <a:off x="5047494" y="1499995"/>
            <a:ext cx="4746000" cy="4082500"/>
          </a:xfrm>
        </p:spPr>
        <p:txBody>
          <a:bodyPr/>
          <a:lstStyle>
            <a:lvl1pPr marL="0" indent="0">
              <a:buNone/>
              <a:defRPr sz="3600"/>
            </a:lvl1pPr>
            <a:lvl2pPr marL="509122" indent="0">
              <a:buNone/>
              <a:defRPr sz="3100"/>
            </a:lvl2pPr>
            <a:lvl3pPr marL="1018245" indent="0">
              <a:buNone/>
              <a:defRPr sz="2700"/>
            </a:lvl3pPr>
            <a:lvl4pPr marL="1527367" indent="0">
              <a:buNone/>
              <a:defRPr sz="2200"/>
            </a:lvl4pPr>
            <a:lvl5pPr marL="2036488" indent="0">
              <a:buNone/>
              <a:defRPr sz="2200"/>
            </a:lvl5pPr>
            <a:lvl6pPr marL="2545611" indent="0">
              <a:buNone/>
              <a:defRPr sz="2200"/>
            </a:lvl6pPr>
            <a:lvl7pPr marL="3054733" indent="0">
              <a:buNone/>
              <a:defRPr sz="2200"/>
            </a:lvl7pPr>
            <a:lvl8pPr marL="3563856" indent="0">
              <a:buNone/>
              <a:defRPr sz="2200"/>
            </a:lvl8pPr>
            <a:lvl9pPr marL="4072978" indent="0">
              <a:buNone/>
              <a:defRPr sz="2200"/>
            </a:lvl9pPr>
          </a:lstStyle>
          <a:p>
            <a:r>
              <a:rPr lang="en-GB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86" y="309646"/>
            <a:ext cx="3304966" cy="131779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7591" y="309648"/>
            <a:ext cx="5615825" cy="663759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286" y="1627445"/>
            <a:ext cx="3304966" cy="5319796"/>
          </a:xfrm>
        </p:spPr>
        <p:txBody>
          <a:bodyPr/>
          <a:lstStyle>
            <a:lvl1pPr marL="0" indent="0">
              <a:buNone/>
              <a:defRPr sz="1600"/>
            </a:lvl1pPr>
            <a:lvl2pPr marL="509122" indent="0">
              <a:buNone/>
              <a:defRPr sz="1300"/>
            </a:lvl2pPr>
            <a:lvl3pPr marL="1018245" indent="0">
              <a:buNone/>
              <a:defRPr sz="1100"/>
            </a:lvl3pPr>
            <a:lvl4pPr marL="1527367" indent="0">
              <a:buNone/>
              <a:defRPr sz="1000"/>
            </a:lvl4pPr>
            <a:lvl5pPr marL="2036488" indent="0">
              <a:buNone/>
              <a:defRPr sz="1000"/>
            </a:lvl5pPr>
            <a:lvl6pPr marL="2545611" indent="0">
              <a:buNone/>
              <a:defRPr sz="1000"/>
            </a:lvl6pPr>
            <a:lvl7pPr marL="3054733" indent="0">
              <a:buNone/>
              <a:defRPr sz="1000"/>
            </a:lvl7pPr>
            <a:lvl8pPr marL="3563856" indent="0">
              <a:buNone/>
              <a:defRPr sz="1000"/>
            </a:lvl8pPr>
            <a:lvl9pPr marL="4072978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028" y="5444015"/>
            <a:ext cx="6027420" cy="64269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69028" y="694904"/>
            <a:ext cx="6027420" cy="4666298"/>
          </a:xfrm>
        </p:spPr>
        <p:txBody>
          <a:bodyPr/>
          <a:lstStyle>
            <a:lvl1pPr marL="0" indent="0">
              <a:buNone/>
              <a:defRPr sz="3600"/>
            </a:lvl1pPr>
            <a:lvl2pPr marL="509122" indent="0">
              <a:buNone/>
              <a:defRPr sz="3100"/>
            </a:lvl2pPr>
            <a:lvl3pPr marL="1018245" indent="0">
              <a:buNone/>
              <a:defRPr sz="2700"/>
            </a:lvl3pPr>
            <a:lvl4pPr marL="1527367" indent="0">
              <a:buNone/>
              <a:defRPr sz="2200"/>
            </a:lvl4pPr>
            <a:lvl5pPr marL="2036488" indent="0">
              <a:buNone/>
              <a:defRPr sz="2200"/>
            </a:lvl5pPr>
            <a:lvl6pPr marL="2545611" indent="0">
              <a:buNone/>
              <a:defRPr sz="2200"/>
            </a:lvl6pPr>
            <a:lvl7pPr marL="3054733" indent="0">
              <a:buNone/>
              <a:defRPr sz="2200"/>
            </a:lvl7pPr>
            <a:lvl8pPr marL="3563856" indent="0">
              <a:buNone/>
              <a:defRPr sz="2200"/>
            </a:lvl8pPr>
            <a:lvl9pPr marL="4072978" indent="0">
              <a:buNone/>
              <a:defRPr sz="2200"/>
            </a:lvl9pPr>
          </a:lstStyle>
          <a:p>
            <a:r>
              <a:rPr lang="en-GB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69028" y="6086712"/>
            <a:ext cx="6027420" cy="912736"/>
          </a:xfrm>
        </p:spPr>
        <p:txBody>
          <a:bodyPr/>
          <a:lstStyle>
            <a:lvl1pPr marL="0" indent="0">
              <a:buNone/>
              <a:defRPr sz="1600"/>
            </a:lvl1pPr>
            <a:lvl2pPr marL="509122" indent="0">
              <a:buNone/>
              <a:defRPr sz="1300"/>
            </a:lvl2pPr>
            <a:lvl3pPr marL="1018245" indent="0">
              <a:buNone/>
              <a:defRPr sz="1100"/>
            </a:lvl3pPr>
            <a:lvl4pPr marL="1527367" indent="0">
              <a:buNone/>
              <a:defRPr sz="1000"/>
            </a:lvl4pPr>
            <a:lvl5pPr marL="2036488" indent="0">
              <a:buNone/>
              <a:defRPr sz="1000"/>
            </a:lvl5pPr>
            <a:lvl6pPr marL="2545611" indent="0">
              <a:buNone/>
              <a:defRPr sz="1000"/>
            </a:lvl6pPr>
            <a:lvl7pPr marL="3054733" indent="0">
              <a:buNone/>
              <a:defRPr sz="1000"/>
            </a:lvl7pPr>
            <a:lvl8pPr marL="3563856" indent="0">
              <a:buNone/>
              <a:defRPr sz="1000"/>
            </a:lvl8pPr>
            <a:lvl9pPr marL="4072978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41" y="3048035"/>
            <a:ext cx="8538845" cy="1628165"/>
          </a:xfr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Title 45"/>
          <p:cNvSpPr txBox="1">
            <a:spLocks/>
          </p:cNvSpPr>
          <p:nvPr/>
        </p:nvSpPr>
        <p:spPr bwMode="auto">
          <a:xfrm>
            <a:off x="793541" y="3131570"/>
            <a:ext cx="8538845" cy="1544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10182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university_of_sussex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50" y="204126"/>
            <a:ext cx="4070818" cy="1802196"/>
          </a:xfrm>
          <a:prstGeom prst="rect">
            <a:avLst/>
          </a:prstGeom>
          <a:effectLst>
            <a:outerShdw blurRad="50800" dist="12700" dir="2700000">
              <a:srgbClr val="000000">
                <a:alpha val="43000"/>
              </a:srgbClr>
            </a:outerShdw>
          </a:effectLst>
        </p:spPr>
      </p:pic>
      <p:cxnSp>
        <p:nvCxnSpPr>
          <p:cNvPr id="9" name="Straight Connector 8"/>
          <p:cNvCxnSpPr/>
          <p:nvPr/>
        </p:nvCxnSpPr>
        <p:spPr bwMode="auto">
          <a:xfrm rot="10800000">
            <a:off x="2459104" y="3048035"/>
            <a:ext cx="7177839" cy="1801"/>
          </a:xfrm>
          <a:prstGeom prst="line">
            <a:avLst/>
          </a:prstGeom>
          <a:solidFill>
            <a:srgbClr val="000000"/>
          </a:solidFill>
          <a:ln w="1588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793541" y="4676202"/>
            <a:ext cx="8538845" cy="1701254"/>
          </a:xfrm>
        </p:spPr>
        <p:txBody>
          <a:bodyPr anchor="t"/>
          <a:lstStyle>
            <a:lvl1pPr marL="0" indent="0">
              <a:buNone/>
              <a:defRPr sz="2200">
                <a:solidFill>
                  <a:srgbClr val="FF6600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328923" y="7319682"/>
            <a:ext cx="487765" cy="379817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1" name="Picture 10" descr="nova logo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12553" y="204125"/>
            <a:ext cx="1885091" cy="17280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6146" y="345652"/>
            <a:ext cx="2284699" cy="5962492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816" y="345652"/>
            <a:ext cx="6691901" cy="5962492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16" y="345652"/>
            <a:ext cx="6548889" cy="112336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8672" y="2122520"/>
            <a:ext cx="9102171" cy="4185625"/>
          </a:xfrm>
        </p:spPr>
        <p:txBody>
          <a:bodyPr/>
          <a:lstStyle/>
          <a:p>
            <a:r>
              <a:rPr lang="en-GB" dirty="0" smtClean="0"/>
              <a:t>Click icon to add chart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16" y="345652"/>
            <a:ext cx="6548889" cy="112336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674" y="2122520"/>
            <a:ext cx="4466499" cy="4185625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242601" y="2122520"/>
            <a:ext cx="4468244" cy="4185625"/>
          </a:xfrm>
        </p:spPr>
        <p:txBody>
          <a:bodyPr/>
          <a:lstStyle/>
          <a:p>
            <a:r>
              <a:rPr lang="en-GB" dirty="0" smtClean="0"/>
              <a:t>Click icon to add clip art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66816" y="334852"/>
            <a:ext cx="6548889" cy="113417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6928" y="2122518"/>
            <a:ext cx="9103916" cy="408661"/>
          </a:xfrm>
        </p:spPr>
        <p:txBody>
          <a:bodyPr/>
          <a:lstStyle>
            <a:lvl1pPr>
              <a:defRPr b="1">
                <a:solidFill>
                  <a:srgbClr val="FF6600"/>
                </a:solidFill>
              </a:defRPr>
            </a:lvl1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0" y="1469020"/>
            <a:ext cx="10045700" cy="0"/>
          </a:xfrm>
          <a:prstGeom prst="line">
            <a:avLst/>
          </a:prstGeom>
          <a:noFill/>
          <a:ln w="17526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lIns="101824" tIns="50912" rIns="101824" bIns="50912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6869" name="Picture 5" descr="Us_pos_CMYK"/>
          <p:cNvPicPr>
            <a:picLocks noChangeAspect="1" noChangeArrowheads="1"/>
          </p:cNvPicPr>
          <p:nvPr/>
        </p:nvPicPr>
        <p:blipFill>
          <a:blip r:embed="rId2"/>
          <a:srcRect t="18727" b="19583"/>
          <a:stretch>
            <a:fillRect/>
          </a:stretch>
        </p:blipFill>
        <p:spPr bwMode="auto">
          <a:xfrm>
            <a:off x="6864562" y="345653"/>
            <a:ext cx="2984062" cy="116117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9366660" y="7319682"/>
            <a:ext cx="487765" cy="379817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5" y="1693270"/>
            <a:ext cx="5896573" cy="5543812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009597" y="2023662"/>
            <a:ext cx="3820551" cy="521341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672" y="1804798"/>
            <a:ext cx="9102171" cy="526944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672" y="5792218"/>
            <a:ext cx="9102171" cy="128202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675" y="1786192"/>
            <a:ext cx="9102170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672" y="5792218"/>
            <a:ext cx="9102171" cy="128202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37" y="1786192"/>
            <a:ext cx="3023999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649836" y="1786192"/>
            <a:ext cx="3023999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6673835" y="1786192"/>
            <a:ext cx="3023999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41" y="4997549"/>
            <a:ext cx="8538845" cy="1544631"/>
          </a:xfrm>
        </p:spPr>
        <p:txBody>
          <a:bodyPr/>
          <a:lstStyle>
            <a:lvl1pPr algn="l">
              <a:defRPr sz="45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41" y="3296295"/>
            <a:ext cx="8538845" cy="1701254"/>
          </a:xfrm>
        </p:spPr>
        <p:txBody>
          <a:bodyPr anchor="b"/>
          <a:lstStyle>
            <a:lvl1pPr marL="0" indent="0">
              <a:buNone/>
              <a:defRPr sz="2200"/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743464" y="3784168"/>
            <a:ext cx="205637" cy="5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824" tIns="50912" rIns="101824" bIns="50912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endParaRPr lang="en-GB" sz="2700" dirty="0">
              <a:solidFill>
                <a:srgbClr val="0A383C"/>
              </a:solidFill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743464" y="3524929"/>
            <a:ext cx="205637" cy="5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824" tIns="50912" rIns="101824" bIns="50912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endParaRPr lang="en-GB" sz="2700" dirty="0">
              <a:solidFill>
                <a:srgbClr val="0A383C"/>
              </a:solidFill>
            </a:endParaRP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66816" y="345652"/>
            <a:ext cx="7805254" cy="1123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672" y="1693270"/>
            <a:ext cx="9102171" cy="554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pic>
        <p:nvPicPr>
          <p:cNvPr id="35848" name="Picture 8" descr="Us_pos_CMYK"/>
          <p:cNvPicPr>
            <a:picLocks noChangeAspect="1" noChangeArrowheads="1"/>
          </p:cNvPicPr>
          <p:nvPr/>
        </p:nvPicPr>
        <p:blipFill>
          <a:blip r:embed="rId24"/>
          <a:srcRect t="18727" b="19583"/>
          <a:stretch>
            <a:fillRect/>
          </a:stretch>
        </p:blipFill>
        <p:spPr bwMode="auto">
          <a:xfrm>
            <a:off x="-171461" y="7313563"/>
            <a:ext cx="1315957" cy="512073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363227" y="7460802"/>
            <a:ext cx="425060" cy="318262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737252" y="7460802"/>
            <a:ext cx="257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Luke Vinton</a:t>
            </a:r>
            <a:endParaRPr 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2" r:id="rId3"/>
    <p:sldLayoutId id="2147483663" r:id="rId4"/>
    <p:sldLayoutId id="2147483681" r:id="rId5"/>
    <p:sldLayoutId id="2147483676" r:id="rId6"/>
    <p:sldLayoutId id="2147483680" r:id="rId7"/>
    <p:sldLayoutId id="2147483682" r:id="rId8"/>
    <p:sldLayoutId id="2147483664" r:id="rId9"/>
    <p:sldLayoutId id="2147483665" r:id="rId10"/>
    <p:sldLayoutId id="2147483666" r:id="rId11"/>
    <p:sldLayoutId id="2147483678" r:id="rId12"/>
    <p:sldLayoutId id="2147483667" r:id="rId13"/>
    <p:sldLayoutId id="2147483668" r:id="rId14"/>
    <p:sldLayoutId id="2147483669" r:id="rId15"/>
    <p:sldLayoutId id="2147483677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5pPr>
      <a:lvl6pPr marL="509122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6pPr>
      <a:lvl7pPr marL="1018245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7pPr>
      <a:lvl8pPr marL="1527367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8pPr>
      <a:lvl9pPr marL="2036488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9pPr>
    </p:titleStyle>
    <p:body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000">
          <a:solidFill>
            <a:srgbClr val="0A383C"/>
          </a:solidFill>
          <a:latin typeface="+mn-lt"/>
          <a:ea typeface="+mn-ea"/>
          <a:cs typeface="+mn-cs"/>
        </a:defRPr>
      </a:lvl1pPr>
      <a:lvl2pPr marL="424268" indent="-212134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Char char="•"/>
        <a:defRPr sz="2000">
          <a:solidFill>
            <a:srgbClr val="0A383C"/>
          </a:solidFill>
          <a:latin typeface="+mn-lt"/>
          <a:ea typeface="ＭＳ Ｐゴシック" pitchFamily="-103" charset="-128"/>
        </a:defRPr>
      </a:lvl2pPr>
      <a:lvl3pPr marL="636404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Font typeface="Symbol" pitchFamily="-103" charset="2"/>
        <a:buChar char="-"/>
        <a:defRPr sz="2000">
          <a:solidFill>
            <a:srgbClr val="0A383C"/>
          </a:solidFill>
          <a:latin typeface="+mn-lt"/>
          <a:ea typeface="ＭＳ Ｐゴシック" pitchFamily="-103" charset="-128"/>
        </a:defRPr>
      </a:lvl3pPr>
      <a:lvl4pPr marL="848537" algn="l" rtl="0" eaLnBrk="1" fontAlgn="base" hangingPunct="1">
        <a:spcBef>
          <a:spcPct val="20000"/>
        </a:spcBef>
        <a:spcAft>
          <a:spcPct val="0"/>
        </a:spcAft>
        <a:defRPr sz="2000">
          <a:solidFill>
            <a:srgbClr val="0A383C"/>
          </a:solidFill>
          <a:latin typeface="+mn-lt"/>
          <a:ea typeface="ＭＳ Ｐゴシック" pitchFamily="-103" charset="-128"/>
        </a:defRPr>
      </a:lvl4pPr>
      <a:lvl5pPr marL="2503184" indent="-1442513" algn="l" rtl="0" eaLnBrk="1" fontAlgn="base" hangingPunct="1">
        <a:spcBef>
          <a:spcPct val="20000"/>
        </a:spcBef>
        <a:spcAft>
          <a:spcPct val="0"/>
        </a:spcAft>
        <a:defRPr sz="2000">
          <a:solidFill>
            <a:srgbClr val="0A383C"/>
          </a:solidFill>
          <a:latin typeface="+mn-lt"/>
          <a:ea typeface="ＭＳ Ｐゴシック" pitchFamily="-103" charset="-128"/>
        </a:defRPr>
      </a:lvl5pPr>
      <a:lvl6pPr marL="3012307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6pPr>
      <a:lvl7pPr marL="3521429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7pPr>
      <a:lvl8pPr marL="4030552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8pPr>
      <a:lvl9pPr marL="4539674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9pPr>
    </p:bodyStyle>
    <p:otherStyle>
      <a:defPPr>
        <a:defRPr lang="en-US"/>
      </a:defPPr>
      <a:lvl1pPr marL="0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122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245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367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488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611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4733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3856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978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dcvs.fnal.gov/redmine/projects/novaart/repository/entry/trunk/Validation/analysis/README" TargetMode="External"/><Relationship Id="rId3" Type="http://schemas.openxmlformats.org/officeDocument/2006/relationships/hyperlink" Target="http://nova-docdb.fnal.gov:8080/cgi-bin/ShowDocument?docid=1482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dcvs.fnal.gov/redmine/projects/novaart/repository/entry/trunk/Validation/analysis/READM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nusoft.fnal.gov/nova/users/%3CUSERNAME%3E/validation/" TargetMode="Externa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4277" y="3048035"/>
            <a:ext cx="9253125" cy="1628165"/>
          </a:xfrm>
        </p:spPr>
        <p:txBody>
          <a:bodyPr/>
          <a:lstStyle/>
          <a:p>
            <a:r>
              <a:rPr lang="en-GB" dirty="0" smtClean="0"/>
              <a:t>Overview </a:t>
            </a:r>
            <a:r>
              <a:rPr lang="en-GB" dirty="0" smtClean="0"/>
              <a:t>and status of </a:t>
            </a:r>
          </a:p>
          <a:p>
            <a:r>
              <a:rPr lang="en-GB" dirty="0" smtClean="0"/>
              <a:t>the </a:t>
            </a:r>
            <a:r>
              <a:rPr lang="en-GB" dirty="0" smtClean="0"/>
              <a:t>validation framework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0"/>
          </p:nvPr>
        </p:nvSpPr>
        <p:spPr>
          <a:xfrm>
            <a:off x="574278" y="5264764"/>
            <a:ext cx="4989030" cy="1701254"/>
          </a:xfrm>
        </p:spPr>
        <p:txBody>
          <a:bodyPr/>
          <a:lstStyle/>
          <a:p>
            <a:r>
              <a:rPr lang="en-GB" dirty="0" err="1" smtClean="0"/>
              <a:t>Reco</a:t>
            </a:r>
            <a:r>
              <a:rPr lang="en-GB" dirty="0" smtClean="0"/>
              <a:t>. </a:t>
            </a:r>
            <a:r>
              <a:rPr lang="en-GB" dirty="0" smtClean="0"/>
              <a:t>forum</a:t>
            </a:r>
            <a:r>
              <a:rPr lang="en-GB" dirty="0" smtClean="0"/>
              <a:t>, </a:t>
            </a:r>
            <a:r>
              <a:rPr lang="en-GB" dirty="0" smtClean="0"/>
              <a:t>Sep. 2016</a:t>
            </a:r>
          </a:p>
          <a:p>
            <a:endParaRPr lang="en-GB" dirty="0" smtClean="0"/>
          </a:p>
          <a:p>
            <a:r>
              <a:rPr lang="en-GB" dirty="0" smtClean="0"/>
              <a:t>Luke Vinton, University of Sussex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93259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Outline</a:t>
            </a:r>
            <a:endParaRPr lang="en-US" sz="36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863303" y="1113136"/>
            <a:ext cx="8319095" cy="569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800" dirty="0" smtClean="0"/>
              <a:t>Framework designed by Matthew Tamsett</a:t>
            </a:r>
          </a:p>
          <a:p>
            <a:pPr marL="342900" indent="-342900">
              <a:buFont typeface="Arial"/>
              <a:buChar char="•"/>
            </a:pPr>
            <a:r>
              <a:rPr lang="en-GB" sz="2800" dirty="0" smtClean="0"/>
              <a:t>More d</a:t>
            </a:r>
            <a:r>
              <a:rPr lang="en-GB" sz="2800" dirty="0" smtClean="0"/>
              <a:t>etails </a:t>
            </a:r>
            <a:r>
              <a:rPr lang="en-GB" sz="2800" dirty="0" smtClean="0"/>
              <a:t>found here: </a:t>
            </a:r>
            <a:r>
              <a:rPr lang="en-GB" sz="2800" dirty="0">
                <a:hlinkClick r:id="rId2"/>
              </a:rPr>
              <a:t>https://cdcvs.fnal.gov/redmine/projects/novaart/repository/entry/trunk/Validation/analysis/</a:t>
            </a:r>
            <a:r>
              <a:rPr lang="en-GB" sz="2800" dirty="0" smtClean="0">
                <a:hlinkClick r:id="rId2"/>
              </a:rPr>
              <a:t>README</a:t>
            </a:r>
            <a:endParaRPr lang="en-GB" sz="2800" dirty="0" smtClean="0"/>
          </a:p>
          <a:p>
            <a:pPr marL="342900" indent="-342900">
              <a:buFont typeface="Arial"/>
              <a:buChar char="•"/>
            </a:pPr>
            <a:r>
              <a:rPr lang="en-GB" sz="2800" dirty="0" smtClean="0"/>
              <a:t>Last update given by Bruno </a:t>
            </a:r>
            <a:r>
              <a:rPr lang="en-GB" sz="2800" dirty="0" err="1" smtClean="0"/>
              <a:t>Zamorano</a:t>
            </a:r>
            <a:r>
              <a:rPr lang="en-GB" sz="2800" dirty="0" smtClean="0"/>
              <a:t> </a:t>
            </a:r>
            <a:r>
              <a:rPr lang="en-GB" sz="2800" dirty="0"/>
              <a:t>in </a:t>
            </a:r>
            <a:r>
              <a:rPr lang="en-GB" sz="2800" dirty="0" smtClean="0"/>
              <a:t>DocDB-</a:t>
            </a:r>
            <a:r>
              <a:rPr lang="en-GB" sz="2800" dirty="0" smtClean="0">
                <a:hlinkClick r:id="rId3"/>
              </a:rPr>
              <a:t>14824</a:t>
            </a:r>
            <a:endParaRPr lang="en-GB" sz="2800" dirty="0" smtClean="0"/>
          </a:p>
          <a:p>
            <a:pPr marL="852022" lvl="1" indent="-342900">
              <a:buFont typeface="Arial"/>
              <a:buChar char="•"/>
            </a:pPr>
            <a:r>
              <a:rPr lang="en-GB" sz="2800" dirty="0" smtClean="0"/>
              <a:t>useful overview of the website</a:t>
            </a:r>
          </a:p>
          <a:p>
            <a:pPr marL="342900" indent="-342900">
              <a:buFont typeface="Arial"/>
              <a:buChar char="•"/>
            </a:pPr>
            <a:r>
              <a:rPr lang="en-GB" sz="2800" dirty="0" smtClean="0"/>
              <a:t>Introduction to the validation framework</a:t>
            </a:r>
          </a:p>
          <a:p>
            <a:pPr marL="342900" indent="-342900">
              <a:buFont typeface="Arial"/>
              <a:buChar char="•"/>
            </a:pPr>
            <a:r>
              <a:rPr lang="en-GB" sz="2800" dirty="0" smtClean="0"/>
              <a:t>Brief guide on how the framework works</a:t>
            </a:r>
          </a:p>
          <a:p>
            <a:pPr marL="342900" indent="-342900">
              <a:buFont typeface="Arial"/>
              <a:buChar char="•"/>
            </a:pPr>
            <a:r>
              <a:rPr lang="en-GB" sz="2800" dirty="0" smtClean="0"/>
              <a:t>Histogram naming convention</a:t>
            </a:r>
          </a:p>
          <a:p>
            <a:pPr marL="342900" indent="-342900">
              <a:buFont typeface="Arial"/>
              <a:buChar char="•"/>
            </a:pPr>
            <a:r>
              <a:rPr lang="en-GB" sz="2800" dirty="0" smtClean="0"/>
              <a:t>Current state</a:t>
            </a:r>
          </a:p>
          <a:p>
            <a:pPr marL="342900" indent="-342900">
              <a:buFont typeface="Arial"/>
              <a:buChar char="•"/>
            </a:pPr>
            <a:r>
              <a:rPr lang="en-GB" sz="2800" dirty="0" smtClean="0"/>
              <a:t>To-do list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7382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8823909" cy="577392"/>
          </a:xfrm>
        </p:spPr>
        <p:txBody>
          <a:bodyPr/>
          <a:lstStyle/>
          <a:p>
            <a:r>
              <a:rPr lang="en-US" dirty="0" smtClean="0"/>
              <a:t>The validation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7252" y="514212"/>
            <a:ext cx="980027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dirty="0" smtClean="0"/>
              <a:t>The validation framework was designed to lessen the load of validation plot making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Instructions </a:t>
            </a:r>
            <a:r>
              <a:rPr lang="en-GB" dirty="0" smtClean="0"/>
              <a:t>on installing </a:t>
            </a:r>
            <a:r>
              <a:rPr lang="en-GB" dirty="0" smtClean="0"/>
              <a:t>and running the </a:t>
            </a:r>
            <a:r>
              <a:rPr lang="en-GB" dirty="0" smtClean="0"/>
              <a:t>framework can be found here: </a:t>
            </a:r>
            <a:r>
              <a:rPr lang="en-GB" b="1" dirty="0">
                <a:solidFill>
                  <a:srgbClr val="0000FF"/>
                </a:solidFill>
                <a:hlinkClick r:id="rId2"/>
              </a:rPr>
              <a:t>https://cdcvs.fnal.gov/redmine/projects/novaart/repository/entry/trunk/Validation/analysis/</a:t>
            </a:r>
            <a:r>
              <a:rPr lang="en-GB" b="1" dirty="0" smtClean="0">
                <a:solidFill>
                  <a:srgbClr val="0000FF"/>
                </a:solidFill>
                <a:hlinkClick r:id="rId2"/>
              </a:rPr>
              <a:t>README</a:t>
            </a:r>
            <a:endParaRPr lang="en-GB" b="1" dirty="0" smtClean="0">
              <a:solidFill>
                <a:srgbClr val="0000FF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GB" dirty="0"/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Validation framework works by running a python script which points to a </a:t>
            </a:r>
            <a:r>
              <a:rPr lang="en-GB" dirty="0" err="1" smtClean="0">
                <a:solidFill>
                  <a:srgbClr val="0000FF"/>
                </a:solidFill>
              </a:rPr>
              <a:t>CAFAna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smtClean="0"/>
              <a:t>macro via </a:t>
            </a:r>
            <a:r>
              <a:rPr lang="en-GB" dirty="0" err="1" smtClean="0">
                <a:solidFill>
                  <a:srgbClr val="0000FF"/>
                </a:solidFill>
              </a:rPr>
              <a:t>json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smtClean="0"/>
              <a:t>configuration file</a:t>
            </a:r>
          </a:p>
          <a:p>
            <a:pPr marL="852023" lvl="2" indent="-342900">
              <a:buFont typeface="Arial"/>
              <a:buChar char="•"/>
            </a:pPr>
            <a:r>
              <a:rPr lang="en-US" dirty="0"/>
              <a:t>The </a:t>
            </a:r>
            <a:r>
              <a:rPr lang="en-US" dirty="0" err="1">
                <a:solidFill>
                  <a:srgbClr val="0000FF"/>
                </a:solidFill>
              </a:rPr>
              <a:t>json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file contains configurations for the </a:t>
            </a:r>
            <a:r>
              <a:rPr lang="en-US" dirty="0" err="1"/>
              <a:t>novasoft</a:t>
            </a:r>
            <a:r>
              <a:rPr lang="en-US" dirty="0"/>
              <a:t> release, validation plot version, datasets and </a:t>
            </a:r>
            <a:r>
              <a:rPr lang="en-US" dirty="0">
                <a:solidFill>
                  <a:srgbClr val="0000FF"/>
                </a:solidFill>
              </a:rPr>
              <a:t>shell scripts </a:t>
            </a:r>
            <a:r>
              <a:rPr lang="en-US" dirty="0"/>
              <a:t>to be </a:t>
            </a:r>
            <a:r>
              <a:rPr lang="en-US" dirty="0" smtClean="0"/>
              <a:t>run</a:t>
            </a:r>
            <a:endParaRPr lang="en-GB" dirty="0" smtClean="0"/>
          </a:p>
          <a:p>
            <a:pPr marL="852022" lvl="1" indent="-342900">
              <a:buFont typeface="Arial"/>
              <a:buChar char="•"/>
            </a:pPr>
            <a:r>
              <a:rPr lang="en-GB" dirty="0" smtClean="0"/>
              <a:t>Each run over a macro produces a </a:t>
            </a:r>
            <a:r>
              <a:rPr lang="en-GB" dirty="0" smtClean="0">
                <a:solidFill>
                  <a:srgbClr val="0000FF"/>
                </a:solidFill>
              </a:rPr>
              <a:t>root </a:t>
            </a:r>
            <a:r>
              <a:rPr lang="en-GB" dirty="0" smtClean="0"/>
              <a:t>file containing histograms defined by the macro and dataset </a:t>
            </a:r>
          </a:p>
          <a:p>
            <a:pPr marL="852022" lvl="1" indent="-342900">
              <a:buFont typeface="Arial"/>
              <a:buChar char="•"/>
            </a:pPr>
            <a:endParaRPr lang="en-GB" dirty="0" smtClean="0"/>
          </a:p>
          <a:p>
            <a:pPr marL="342900" indent="-342900">
              <a:buFont typeface="Arial"/>
              <a:buChar char="•"/>
            </a:pPr>
            <a:r>
              <a:rPr lang="en-GB" dirty="0"/>
              <a:t>E</a:t>
            </a:r>
            <a:r>
              <a:rPr lang="en-GB" dirty="0" smtClean="0"/>
              <a:t>xample:</a:t>
            </a:r>
          </a:p>
          <a:p>
            <a:pPr marL="852022" lvl="1" indent="-342900">
              <a:buFont typeface="Arial"/>
              <a:buChar char="•"/>
            </a:pPr>
            <a:r>
              <a:rPr lang="en-GB" b="1" i="1" dirty="0" smtClean="0"/>
              <a:t>python </a:t>
            </a:r>
            <a:r>
              <a:rPr lang="en-GB" b="1" i="1" dirty="0"/>
              <a:t>$NOVAANAVALID_DIR/core/controller/</a:t>
            </a:r>
            <a:r>
              <a:rPr lang="en-GB" b="1" i="1" dirty="0" err="1"/>
              <a:t>analysis_validation.py</a:t>
            </a:r>
            <a:r>
              <a:rPr lang="en-GB" b="1" i="1" dirty="0"/>
              <a:t> </a:t>
            </a:r>
            <a:r>
              <a:rPr lang="en-GB" b="1" i="1" dirty="0" smtClean="0"/>
              <a:t>–c /nova</a:t>
            </a:r>
            <a:r>
              <a:rPr lang="en-GB" b="1" i="1" dirty="0"/>
              <a:t>/app/users/vinton/</a:t>
            </a:r>
            <a:r>
              <a:rPr lang="en-GB" b="1" i="1" dirty="0" err="1"/>
              <a:t>ana_valid</a:t>
            </a:r>
            <a:r>
              <a:rPr lang="en-GB" b="1" i="1" dirty="0"/>
              <a:t>/</a:t>
            </a:r>
            <a:r>
              <a:rPr lang="en-GB" b="1" i="1" dirty="0" err="1"/>
              <a:t>nu_mu</a:t>
            </a:r>
            <a:r>
              <a:rPr lang="en-GB" b="1" i="1" dirty="0"/>
              <a:t>/configurations/</a:t>
            </a:r>
            <a:r>
              <a:rPr lang="en-GB" b="1" i="1" dirty="0" err="1"/>
              <a:t>caf_numu_nd_cutflow.json</a:t>
            </a:r>
            <a:endParaRPr lang="en-GB" b="1" i="1" dirty="0"/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The shell scripts each point to a </a:t>
            </a:r>
            <a:r>
              <a:rPr lang="en-US" dirty="0" err="1">
                <a:solidFill>
                  <a:srgbClr val="0000FF"/>
                </a:solidFill>
              </a:rPr>
              <a:t>CAFAna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macro</a:t>
            </a:r>
          </a:p>
          <a:p>
            <a:pPr marL="852022" lvl="1" indent="-342900">
              <a:buFont typeface="Arial"/>
              <a:buChar char="•"/>
            </a:pPr>
            <a:r>
              <a:rPr lang="en-US" dirty="0"/>
              <a:t>For example, one of the shell scripts pointed to by </a:t>
            </a:r>
            <a:r>
              <a:rPr lang="en-US" dirty="0" err="1">
                <a:solidFill>
                  <a:srgbClr val="FF0000"/>
                </a:solidFill>
              </a:rPr>
              <a:t>caf_numu_nd_cutflow.json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is </a:t>
            </a:r>
            <a:r>
              <a:rPr lang="en-US" dirty="0" err="1" smtClean="0">
                <a:solidFill>
                  <a:srgbClr val="FF0000"/>
                </a:solidFill>
              </a:rPr>
              <a:t>nu_mu</a:t>
            </a:r>
            <a:r>
              <a:rPr lang="en-US" dirty="0">
                <a:solidFill>
                  <a:srgbClr val="FF0000"/>
                </a:solidFill>
              </a:rPr>
              <a:t>/components/</a:t>
            </a:r>
            <a:r>
              <a:rPr lang="en-US" dirty="0" err="1">
                <a:solidFill>
                  <a:srgbClr val="FF0000"/>
                </a:solidFill>
              </a:rPr>
              <a:t>run_caf_numu_nd_cutflow.sh</a:t>
            </a:r>
            <a:r>
              <a:rPr lang="en-US" dirty="0"/>
              <a:t>,  </a:t>
            </a:r>
            <a:r>
              <a:rPr lang="en-US" dirty="0" smtClean="0"/>
              <a:t>					which </a:t>
            </a:r>
            <a:r>
              <a:rPr lang="en-US" dirty="0"/>
              <a:t>runs: </a:t>
            </a:r>
            <a:r>
              <a:rPr lang="en-US" b="1" i="1" dirty="0"/>
              <a:t>cafe -</a:t>
            </a:r>
            <a:r>
              <a:rPr lang="en-US" b="1" i="1" dirty="0" err="1"/>
              <a:t>bq</a:t>
            </a:r>
            <a:r>
              <a:rPr lang="en-US" b="1" i="1" dirty="0"/>
              <a:t> </a:t>
            </a:r>
            <a:r>
              <a:rPr lang="en-US" b="1" i="1" dirty="0" err="1"/>
              <a:t>caf_numu_nd_cutflow.C</a:t>
            </a:r>
            <a:r>
              <a:rPr lang="en-US" b="1" i="1" dirty="0"/>
              <a:t> 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66220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8823909" cy="577392"/>
          </a:xfrm>
        </p:spPr>
        <p:txBody>
          <a:bodyPr/>
          <a:lstStyle/>
          <a:p>
            <a:r>
              <a:rPr lang="en-US" dirty="0" smtClean="0"/>
              <a:t>The validation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5389" y="695645"/>
            <a:ext cx="95462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 </a:t>
            </a:r>
            <a:r>
              <a:rPr lang="en-US" dirty="0"/>
              <a:t>website displaying all validation components created by a user can be generated with: </a:t>
            </a:r>
            <a:r>
              <a:rPr lang="en-GB" b="1" i="1" dirty="0"/>
              <a:t>python $NOVAANAVALID_DIR/core/view/</a:t>
            </a:r>
            <a:r>
              <a:rPr lang="en-GB" b="1" i="1" dirty="0" err="1"/>
              <a:t>makeHTMLView.py</a:t>
            </a:r>
            <a:endParaRPr lang="en-GB" b="1" i="1" dirty="0"/>
          </a:p>
          <a:p>
            <a:pPr marL="852022" lvl="1" indent="-342900">
              <a:buFont typeface="Arial"/>
              <a:buChar char="•"/>
            </a:pPr>
            <a:r>
              <a:rPr lang="en-GB" dirty="0"/>
              <a:t>The </a:t>
            </a:r>
            <a:r>
              <a:rPr lang="en-GB" dirty="0" smtClean="0"/>
              <a:t>website is </a:t>
            </a:r>
            <a:r>
              <a:rPr lang="en-GB" dirty="0"/>
              <a:t>created at: 												</a:t>
            </a:r>
            <a:r>
              <a:rPr lang="en-GB" b="1" dirty="0">
                <a:solidFill>
                  <a:srgbClr val="FF0000"/>
                </a:solidFill>
                <a:hlinkClick r:id="rId2"/>
              </a:rPr>
              <a:t>http://nusoft.fnal.gov/nova/users/&lt;USERNAME&gt;/validation</a:t>
            </a:r>
            <a:r>
              <a:rPr lang="en-GB" b="1" dirty="0" smtClean="0">
                <a:solidFill>
                  <a:srgbClr val="FF0000"/>
                </a:solidFill>
                <a:hlinkClick r:id="rId2"/>
              </a:rPr>
              <a:t>/</a:t>
            </a:r>
            <a:endParaRPr lang="en-GB" b="1" dirty="0" smtClean="0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GB" dirty="0"/>
              <a:t>The website user can select the datasets they want to compare</a:t>
            </a:r>
          </a:p>
          <a:p>
            <a:pPr marL="342900" indent="-342900">
              <a:buFont typeface="Arial"/>
              <a:buChar char="•"/>
            </a:pPr>
            <a:r>
              <a:rPr lang="en-GB" dirty="0"/>
              <a:t>Cuts can be selected from a dropdown menu next to a plot (If the </a:t>
            </a:r>
            <a:r>
              <a:rPr lang="en-GB" dirty="0" err="1">
                <a:solidFill>
                  <a:srgbClr val="0000FF"/>
                </a:solidFill>
              </a:rPr>
              <a:t>CAFAna</a:t>
            </a:r>
            <a:r>
              <a:rPr lang="en-GB" dirty="0">
                <a:solidFill>
                  <a:srgbClr val="0000FF"/>
                </a:solidFill>
              </a:rPr>
              <a:t> </a:t>
            </a:r>
            <a:r>
              <a:rPr lang="en-GB" dirty="0"/>
              <a:t>macro produced </a:t>
            </a:r>
            <a:r>
              <a:rPr lang="en-GB" dirty="0" err="1"/>
              <a:t>hists</a:t>
            </a:r>
            <a:r>
              <a:rPr lang="en-GB" dirty="0"/>
              <a:t> for different cuts, see “naming convention” slide) </a:t>
            </a:r>
          </a:p>
          <a:p>
            <a:pPr marL="342900" indent="-342900">
              <a:buFont typeface="Arial"/>
              <a:buChar char="•"/>
            </a:pPr>
            <a:endParaRPr lang="en-GB" b="1" dirty="0">
              <a:solidFill>
                <a:srgbClr val="FF0000"/>
              </a:solidFill>
            </a:endParaRPr>
          </a:p>
          <a:p>
            <a:endParaRPr lang="en-GB" dirty="0"/>
          </a:p>
        </p:txBody>
      </p:sp>
      <p:pic>
        <p:nvPicPr>
          <p:cNvPr id="4" name="Picture 3" descr="Screenshot 2016-09-07 15.13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294" y="3028523"/>
            <a:ext cx="7174004" cy="445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69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7838775" cy="577392"/>
          </a:xfrm>
        </p:spPr>
        <p:txBody>
          <a:bodyPr/>
          <a:lstStyle/>
          <a:p>
            <a:r>
              <a:rPr lang="en-US" dirty="0" smtClean="0"/>
              <a:t>Aside: naming convention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5389" y="695645"/>
            <a:ext cx="954626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dirty="0" smtClean="0"/>
              <a:t>All histograms must follow the naming convention:</a:t>
            </a:r>
          </a:p>
          <a:p>
            <a:pPr marL="852022" lvl="1" indent="-342900">
              <a:buFont typeface="Arial"/>
              <a:buChar char="•"/>
            </a:pPr>
            <a:r>
              <a:rPr lang="en-US" dirty="0"/>
              <a:t>&lt;</a:t>
            </a:r>
            <a:r>
              <a:rPr lang="en-US" b="1" dirty="0">
                <a:solidFill>
                  <a:srgbClr val="FF0000"/>
                </a:solidFill>
              </a:rPr>
              <a:t>category</a:t>
            </a:r>
            <a:r>
              <a:rPr lang="en-US" dirty="0"/>
              <a:t>&gt;-&lt;</a:t>
            </a:r>
            <a:r>
              <a:rPr lang="en-US" b="1" dirty="0">
                <a:solidFill>
                  <a:srgbClr val="FF0000"/>
                </a:solidFill>
              </a:rPr>
              <a:t>variable</a:t>
            </a:r>
            <a:r>
              <a:rPr lang="en-US" dirty="0"/>
              <a:t>&gt;-&lt;</a:t>
            </a:r>
            <a:r>
              <a:rPr lang="en-US" i="1" dirty="0" err="1">
                <a:solidFill>
                  <a:srgbClr val="0000FF"/>
                </a:solidFill>
              </a:rPr>
              <a:t>reco_level</a:t>
            </a:r>
            <a:r>
              <a:rPr lang="en-US" dirty="0"/>
              <a:t>&gt;-&lt;</a:t>
            </a:r>
            <a:r>
              <a:rPr lang="en-US" i="1" dirty="0" err="1">
                <a:solidFill>
                  <a:srgbClr val="0000FF"/>
                </a:solidFill>
              </a:rPr>
              <a:t>true_level</a:t>
            </a:r>
            <a:r>
              <a:rPr lang="en-US" dirty="0"/>
              <a:t>&gt; </a:t>
            </a:r>
            <a:endParaRPr lang="en-US" dirty="0" smtClean="0"/>
          </a:p>
          <a:p>
            <a:pPr marL="852022" lvl="1" indent="-342900">
              <a:buFont typeface="Arial"/>
              <a:buChar char="•"/>
            </a:pPr>
            <a:endParaRPr lang="en-US" b="1" dirty="0">
              <a:solidFill>
                <a:srgbClr val="FF0000"/>
              </a:solidFill>
            </a:endParaRPr>
          </a:p>
          <a:p>
            <a:pPr marL="1361145" lvl="2" indent="-342900">
              <a:buFont typeface="Arial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category</a:t>
            </a:r>
            <a:r>
              <a:rPr lang="en-US" dirty="0" smtClean="0"/>
              <a:t>: </a:t>
            </a:r>
            <a:r>
              <a:rPr lang="en-US" dirty="0"/>
              <a:t>logical category the plots fall into (</a:t>
            </a:r>
            <a:r>
              <a:rPr lang="en-US" dirty="0" err="1"/>
              <a:t>reco</a:t>
            </a:r>
            <a:r>
              <a:rPr lang="en-US" dirty="0"/>
              <a:t>, true, mixed, </a:t>
            </a:r>
            <a:r>
              <a:rPr lang="en-US" dirty="0" err="1"/>
              <a:t>sam</a:t>
            </a:r>
            <a:r>
              <a:rPr lang="en-US" dirty="0" smtClean="0"/>
              <a:t>)</a:t>
            </a:r>
          </a:p>
          <a:p>
            <a:pPr marL="1361145" lvl="2" indent="-342900">
              <a:buFont typeface="Arial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variable</a:t>
            </a:r>
            <a:r>
              <a:rPr lang="en-US" dirty="0" smtClean="0"/>
              <a:t>: observable</a:t>
            </a:r>
          </a:p>
          <a:p>
            <a:pPr marL="1361145" lvl="2" indent="-342900">
              <a:buFont typeface="Arial"/>
              <a:buChar char="•"/>
            </a:pPr>
            <a:r>
              <a:rPr lang="en-US" i="1" dirty="0" err="1" smtClean="0">
                <a:solidFill>
                  <a:srgbClr val="0000FF"/>
                </a:solidFill>
              </a:rPr>
              <a:t>reco_level</a:t>
            </a:r>
            <a:r>
              <a:rPr lang="en-US" dirty="0" smtClean="0"/>
              <a:t>: reconstruction cuts</a:t>
            </a:r>
          </a:p>
          <a:p>
            <a:pPr marL="1361145" lvl="2" indent="-342900">
              <a:buFont typeface="Arial"/>
              <a:buChar char="•"/>
            </a:pPr>
            <a:r>
              <a:rPr lang="en-US" i="1" dirty="0" err="1" smtClean="0">
                <a:solidFill>
                  <a:srgbClr val="0000FF"/>
                </a:solidFill>
              </a:rPr>
              <a:t>true_level</a:t>
            </a:r>
            <a:r>
              <a:rPr lang="en-US" dirty="0"/>
              <a:t>: </a:t>
            </a:r>
            <a:r>
              <a:rPr lang="en-US" dirty="0" err="1"/>
              <a:t>QE,Res,DIS,</a:t>
            </a:r>
            <a:r>
              <a:rPr lang="en-US" dirty="0" err="1" smtClean="0"/>
              <a:t>Coh</a:t>
            </a:r>
            <a:endParaRPr lang="en-US" dirty="0" smtClean="0"/>
          </a:p>
          <a:p>
            <a:pPr marL="1361145" lvl="2" indent="-342900">
              <a:buFont typeface="Arial"/>
              <a:buChar char="•"/>
            </a:pPr>
            <a:endParaRPr lang="en-US" dirty="0"/>
          </a:p>
          <a:p>
            <a:pPr marL="852022" lvl="1" indent="-342900">
              <a:buFont typeface="Arial"/>
              <a:buChar char="•"/>
            </a:pPr>
            <a:r>
              <a:rPr lang="en-US" dirty="0" smtClean="0"/>
              <a:t>both </a:t>
            </a:r>
            <a:r>
              <a:rPr lang="en-US" i="1" dirty="0" err="1" smtClean="0">
                <a:solidFill>
                  <a:srgbClr val="0000FF"/>
                </a:solidFill>
              </a:rPr>
              <a:t>reco_level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i="1" dirty="0" err="1" smtClean="0">
                <a:solidFill>
                  <a:srgbClr val="0000FF"/>
                </a:solidFill>
              </a:rPr>
              <a:t>true_level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are optional </a:t>
            </a:r>
          </a:p>
          <a:p>
            <a:pPr lvl="1"/>
            <a:endParaRPr lang="en-US" dirty="0" smtClean="0"/>
          </a:p>
          <a:p>
            <a:pPr marL="852022" lvl="1" indent="-342900">
              <a:buFont typeface="Arial"/>
              <a:buChar char="•"/>
            </a:pPr>
            <a:r>
              <a:rPr lang="en-US" dirty="0" smtClean="0"/>
              <a:t>Examples of acceptable names:</a:t>
            </a:r>
          </a:p>
          <a:p>
            <a:pPr marL="1361145" lvl="2" indent="-342900">
              <a:buFont typeface="Arial"/>
              <a:buChar char="•"/>
            </a:pPr>
            <a:r>
              <a:rPr lang="en-US" dirty="0" err="1" smtClean="0"/>
              <a:t>reco-reco_numu_energy</a:t>
            </a:r>
            <a:r>
              <a:rPr lang="en-US" dirty="0" smtClean="0"/>
              <a:t> </a:t>
            </a:r>
          </a:p>
          <a:p>
            <a:pPr marL="1361145" lvl="2" indent="-342900">
              <a:buFont typeface="Arial"/>
              <a:buChar char="•"/>
            </a:pPr>
            <a:r>
              <a:rPr lang="en-US" dirty="0" err="1" smtClean="0"/>
              <a:t>reco</a:t>
            </a:r>
            <a:r>
              <a:rPr lang="en-US" dirty="0" smtClean="0"/>
              <a:t>-</a:t>
            </a:r>
            <a:r>
              <a:rPr lang="en-US" dirty="0" err="1" smtClean="0"/>
              <a:t>reco_numu_energy</a:t>
            </a:r>
            <a:r>
              <a:rPr lang="en-US" dirty="0" smtClean="0"/>
              <a:t>-QE </a:t>
            </a:r>
          </a:p>
          <a:p>
            <a:pPr marL="1361145" lvl="2" indent="-342900">
              <a:buFont typeface="Arial"/>
              <a:buChar char="•"/>
            </a:pPr>
            <a:r>
              <a:rPr lang="en-US" dirty="0" smtClean="0"/>
              <a:t>true-</a:t>
            </a:r>
            <a:r>
              <a:rPr lang="en-US" dirty="0" err="1" smtClean="0"/>
              <a:t>numu_energy</a:t>
            </a:r>
            <a:r>
              <a:rPr lang="en-US" dirty="0" smtClean="0"/>
              <a:t> </a:t>
            </a:r>
          </a:p>
          <a:p>
            <a:pPr marL="1361145" lvl="2" indent="-342900">
              <a:buFont typeface="Arial"/>
              <a:buChar char="•"/>
            </a:pPr>
            <a:r>
              <a:rPr lang="en-US" dirty="0" smtClean="0"/>
              <a:t>true-numu_energy-n_minus_1_preselection </a:t>
            </a:r>
          </a:p>
          <a:p>
            <a:pPr marL="852022" lvl="1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 website user can choose the truth and </a:t>
            </a:r>
            <a:r>
              <a:rPr lang="en-US" dirty="0" err="1" smtClean="0"/>
              <a:t>reco</a:t>
            </a:r>
            <a:r>
              <a:rPr lang="en-US" dirty="0" smtClean="0"/>
              <a:t> level for each plot, provided there are multiple </a:t>
            </a:r>
            <a:r>
              <a:rPr lang="en-US" dirty="0" err="1" smtClean="0"/>
              <a:t>reco_levels</a:t>
            </a:r>
            <a:r>
              <a:rPr lang="en-US" dirty="0" smtClean="0"/>
              <a:t> and/or </a:t>
            </a:r>
            <a:r>
              <a:rPr lang="en-US" dirty="0" err="1" smtClean="0"/>
              <a:t>true_levels</a:t>
            </a:r>
            <a:r>
              <a:rPr lang="en-US" dirty="0" smtClean="0"/>
              <a:t> per </a:t>
            </a:r>
            <a:r>
              <a:rPr lang="en-US" dirty="0"/>
              <a:t>&lt;</a:t>
            </a:r>
            <a:r>
              <a:rPr lang="en-US" b="1" dirty="0">
                <a:solidFill>
                  <a:srgbClr val="FF0000"/>
                </a:solidFill>
              </a:rPr>
              <a:t>category</a:t>
            </a:r>
            <a:r>
              <a:rPr lang="en-US" dirty="0"/>
              <a:t>&gt;-&lt;</a:t>
            </a:r>
            <a:r>
              <a:rPr lang="en-US" b="1" dirty="0">
                <a:solidFill>
                  <a:srgbClr val="FF0000"/>
                </a:solidFill>
              </a:rPr>
              <a:t>variable</a:t>
            </a:r>
            <a:r>
              <a:rPr lang="en-US" dirty="0" smtClean="0"/>
              <a:t>&gt; combination</a:t>
            </a:r>
          </a:p>
          <a:p>
            <a:pPr lvl="2"/>
            <a:endParaRPr lang="en-US" dirty="0" smtClean="0"/>
          </a:p>
          <a:p>
            <a:pPr marL="852022" lvl="1" indent="-342900">
              <a:buFont typeface="Arial"/>
              <a:buChar char="•"/>
            </a:pPr>
            <a:endParaRPr lang="en-US" dirty="0" smtClean="0"/>
          </a:p>
          <a:p>
            <a:pPr marL="852022" lvl="1" indent="-342900">
              <a:buFont typeface="Arial"/>
              <a:buChar char="•"/>
            </a:pPr>
            <a:endParaRPr lang="en-US" dirty="0"/>
          </a:p>
          <a:p>
            <a:pPr marL="852022" lvl="1" indent="-342900">
              <a:buFont typeface="Arial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4170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7312735" cy="577392"/>
          </a:xfrm>
        </p:spPr>
        <p:txBody>
          <a:bodyPr/>
          <a:lstStyle/>
          <a:p>
            <a:r>
              <a:rPr lang="en-US" dirty="0" smtClean="0"/>
              <a:t>Changes needed to run art modules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5389" y="943090"/>
            <a:ext cx="95462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The validation </a:t>
            </a:r>
            <a:r>
              <a:rPr lang="en-US" dirty="0" err="1" smtClean="0">
                <a:solidFill>
                  <a:srgbClr val="0000FF"/>
                </a:solidFill>
              </a:rPr>
              <a:t>CAFAna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jobs currently dump output histograms in a flat format directly to a </a:t>
            </a:r>
            <a:r>
              <a:rPr lang="en-US" dirty="0" smtClean="0"/>
              <a:t>directory </a:t>
            </a:r>
          </a:p>
          <a:p>
            <a:endParaRPr lang="en-US" dirty="0" smtClean="0"/>
          </a:p>
          <a:p>
            <a:pPr marL="852022" lvl="1" indent="-342900">
              <a:buFont typeface="Arial"/>
              <a:buChar char="•"/>
            </a:pPr>
            <a:r>
              <a:rPr lang="en-US" dirty="0" smtClean="0"/>
              <a:t>However</a:t>
            </a:r>
            <a:r>
              <a:rPr lang="en-US" dirty="0" smtClean="0"/>
              <a:t>, </a:t>
            </a:r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</a:rPr>
              <a:t>rt </a:t>
            </a:r>
            <a:r>
              <a:rPr lang="en-US" dirty="0" smtClean="0"/>
              <a:t>modules dump the histograms into a subdirectory within a file. To enable use of the framework with art modules we should choose one of the two output file structures and apply to both art and </a:t>
            </a:r>
            <a:r>
              <a:rPr lang="en-US" dirty="0" err="1" smtClean="0">
                <a:solidFill>
                  <a:srgbClr val="0000FF"/>
                </a:solidFill>
              </a:rPr>
              <a:t>CAFAna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validation </a:t>
            </a:r>
            <a:r>
              <a:rPr lang="en-US" dirty="0" smtClean="0"/>
              <a:t>jobs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Both the output file structure and the use of multiple module </a:t>
            </a:r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</a:rPr>
              <a:t>rt</a:t>
            </a:r>
            <a:r>
              <a:rPr lang="en-US" dirty="0" smtClean="0"/>
              <a:t> </a:t>
            </a:r>
            <a:r>
              <a:rPr lang="en-US" dirty="0" smtClean="0"/>
              <a:t>jobs need attention before art modules can be run with the </a:t>
            </a:r>
            <a:r>
              <a:rPr lang="en-US" dirty="0" smtClean="0"/>
              <a:t>framework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446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3" y="65478"/>
            <a:ext cx="5711772" cy="577392"/>
          </a:xfrm>
        </p:spPr>
        <p:txBody>
          <a:bodyPr/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5389" y="664843"/>
            <a:ext cx="95462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dirty="0" smtClean="0"/>
              <a:t>Website populated with image files (</a:t>
            </a:r>
            <a:r>
              <a:rPr lang="en-GB" dirty="0" err="1" smtClean="0">
                <a:solidFill>
                  <a:srgbClr val="0000FF"/>
                </a:solidFill>
              </a:rPr>
              <a:t>eps</a:t>
            </a:r>
            <a:r>
              <a:rPr lang="en-GB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Can </a:t>
            </a:r>
            <a:r>
              <a:rPr lang="en-GB" dirty="0" smtClean="0"/>
              <a:t>produce plots comparing variables in multiple datasets (data or MC) </a:t>
            </a:r>
          </a:p>
          <a:p>
            <a:pPr marL="852022" lvl="1" indent="-342900">
              <a:buFont typeface="Arial"/>
              <a:buChar char="•"/>
            </a:pPr>
            <a:r>
              <a:rPr lang="en-GB" dirty="0" smtClean="0"/>
              <a:t>validation with </a:t>
            </a:r>
            <a:r>
              <a:rPr lang="en-GB" dirty="0" err="1" smtClean="0">
                <a:solidFill>
                  <a:srgbClr val="0000FF"/>
                </a:solidFill>
              </a:rPr>
              <a:t>CAFAna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smtClean="0"/>
              <a:t>working </a:t>
            </a:r>
            <a:r>
              <a:rPr lang="en-GB" dirty="0" smtClean="0"/>
              <a:t>smoothly</a:t>
            </a:r>
          </a:p>
          <a:p>
            <a:pPr marL="852022" lvl="1" indent="-342900">
              <a:buFont typeface="Arial"/>
              <a:buChar char="•"/>
            </a:pPr>
            <a:r>
              <a:rPr lang="en-GB" dirty="0" smtClean="0">
                <a:solidFill>
                  <a:srgbClr val="FF0000"/>
                </a:solidFill>
              </a:rPr>
              <a:t>work </a:t>
            </a:r>
            <a:r>
              <a:rPr lang="en-GB" dirty="0" smtClean="0">
                <a:solidFill>
                  <a:srgbClr val="FF0000"/>
                </a:solidFill>
              </a:rPr>
              <a:t>needed to enable running art modules</a:t>
            </a:r>
          </a:p>
          <a:p>
            <a:pPr marL="342900" indent="-342900">
              <a:buFont typeface="Arial"/>
              <a:buChar char="•"/>
            </a:pPr>
            <a:endParaRPr lang="en-GB" dirty="0" smtClean="0"/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Unfortunately, I don’t have the time to develop this any further</a:t>
            </a:r>
            <a:r>
              <a:rPr lang="en-GB" dirty="0"/>
              <a:t>, framework needs a new </a:t>
            </a:r>
            <a:r>
              <a:rPr lang="en-GB" dirty="0" smtClean="0"/>
              <a:t>champion</a:t>
            </a:r>
            <a:endParaRPr lang="en-GB" dirty="0"/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further development will require some understanding of </a:t>
            </a:r>
            <a:r>
              <a:rPr lang="en-GB" dirty="0" err="1" smtClean="0">
                <a:solidFill>
                  <a:srgbClr val="0000FF"/>
                </a:solidFill>
              </a:rPr>
              <a:t>json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0000FF"/>
                </a:solidFill>
              </a:rPr>
              <a:t>python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0000FF"/>
                </a:solidFill>
              </a:rPr>
              <a:t>bash</a:t>
            </a:r>
          </a:p>
          <a:p>
            <a:pPr marL="342900" indent="-342900">
              <a:buFont typeface="Arial"/>
              <a:buChar char="•"/>
            </a:pP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37253" y="3537033"/>
            <a:ext cx="5711772" cy="577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5pPr>
            <a:lvl6pPr marL="509122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6pPr>
            <a:lvl7pPr marL="1018245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7pPr>
            <a:lvl8pPr marL="1527367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8pPr>
            <a:lvl9pPr marL="2036488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9pPr>
          </a:lstStyle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389" y="4146771"/>
            <a:ext cx="95462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dirty="0"/>
              <a:t>framework needs adjusting to run art </a:t>
            </a:r>
            <a:r>
              <a:rPr lang="en-GB" dirty="0" smtClean="0"/>
              <a:t>jobs</a:t>
            </a:r>
            <a:endParaRPr lang="en-GB" dirty="0" smtClean="0"/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I </a:t>
            </a:r>
            <a:r>
              <a:rPr lang="en-GB" dirty="0" smtClean="0"/>
              <a:t>don’t plan to have the time to develop </a:t>
            </a:r>
            <a:r>
              <a:rPr lang="en-GB" dirty="0" smtClean="0"/>
              <a:t>this further</a:t>
            </a:r>
          </a:p>
          <a:p>
            <a:endParaRPr lang="en-GB" dirty="0" smtClean="0"/>
          </a:p>
          <a:p>
            <a:pPr marL="342900" indent="-342900">
              <a:buFont typeface="Arial"/>
              <a:buChar char="•"/>
            </a:pP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sz="2800" b="1" dirty="0" smtClean="0">
                <a:solidFill>
                  <a:srgbClr val="FF0000"/>
                </a:solidFill>
              </a:rPr>
              <a:t>framework needs a new </a:t>
            </a:r>
            <a:r>
              <a:rPr lang="en-GB" sz="2800" b="1" dirty="0" smtClean="0">
                <a:solidFill>
                  <a:srgbClr val="FF0000"/>
                </a:solidFill>
              </a:rPr>
              <a:t>champion!</a:t>
            </a:r>
          </a:p>
          <a:p>
            <a:endParaRPr lang="en-GB" dirty="0"/>
          </a:p>
          <a:p>
            <a:pPr marL="1361145" lvl="2" indent="-342900">
              <a:buFont typeface="Arial"/>
              <a:buChar char="•"/>
            </a:pPr>
            <a:r>
              <a:rPr lang="en-GB" dirty="0" smtClean="0"/>
              <a:t>Sussex group can provide support to get started </a:t>
            </a:r>
          </a:p>
          <a:p>
            <a:pPr marL="1361145" lvl="2" indent="-342900">
              <a:buFont typeface="Arial"/>
              <a:buChar char="•"/>
            </a:pPr>
            <a:r>
              <a:rPr lang="en-GB" dirty="0" smtClean="0"/>
              <a:t>Framework is not complicated, get stuck in!</a:t>
            </a:r>
            <a:r>
              <a:rPr lang="en-GB" dirty="0" smtClean="0"/>
              <a:t> </a:t>
            </a:r>
          </a:p>
          <a:p>
            <a:pPr marL="1361145" lvl="2" indent="-342900">
              <a:buFont typeface="Arial"/>
              <a:buChar char="•"/>
            </a:pPr>
            <a:r>
              <a:rPr lang="en-GB" b="1" dirty="0" smtClean="0"/>
              <a:t>Great</a:t>
            </a:r>
            <a:r>
              <a:rPr lang="en-GB" dirty="0" smtClean="0"/>
              <a:t> way to learn and hone </a:t>
            </a:r>
            <a:r>
              <a:rPr lang="en-GB" b="1" dirty="0" smtClean="0"/>
              <a:t>transferable</a:t>
            </a:r>
            <a:r>
              <a:rPr lang="en-GB" dirty="0" smtClean="0"/>
              <a:t> computing </a:t>
            </a:r>
            <a:r>
              <a:rPr lang="en-GB" b="1" dirty="0" smtClean="0"/>
              <a:t>skills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3554017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66964" y="3064044"/>
            <a:ext cx="5711772" cy="577392"/>
          </a:xfrm>
        </p:spPr>
        <p:txBody>
          <a:bodyPr/>
          <a:lstStyle/>
          <a:p>
            <a:pPr algn="ctr"/>
            <a:r>
              <a:rPr lang="en-US" sz="3600" dirty="0" smtClean="0"/>
              <a:t>Backup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0292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S-theme-1">
  <a:themeElements>
    <a:clrScheme name="Sussex_template_blank 1">
      <a:dk1>
        <a:srgbClr val="000000"/>
      </a:dk1>
      <a:lt1>
        <a:srgbClr val="004846"/>
      </a:lt1>
      <a:dk2>
        <a:srgbClr val="FFFFFF"/>
      </a:dk2>
      <a:lt2>
        <a:srgbClr val="808080"/>
      </a:lt2>
      <a:accent1>
        <a:srgbClr val="9BB9BA"/>
      </a:accent1>
      <a:accent2>
        <a:srgbClr val="658E92"/>
      </a:accent2>
      <a:accent3>
        <a:srgbClr val="AAB1B0"/>
      </a:accent3>
      <a:accent4>
        <a:srgbClr val="000000"/>
      </a:accent4>
      <a:accent5>
        <a:srgbClr val="CBD9D9"/>
      </a:accent5>
      <a:accent6>
        <a:srgbClr val="5B8084"/>
      </a:accent6>
      <a:hlink>
        <a:srgbClr val="326065"/>
      </a:hlink>
      <a:folHlink>
        <a:srgbClr val="10393E"/>
      </a:folHlink>
    </a:clrScheme>
    <a:fontScheme name="Sussex_template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1588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" pitchFamily="-103" charset="0"/>
            <a:ea typeface="Times New Roman" pitchFamily="-103" charset="0"/>
            <a:cs typeface="Times New Roman" pitchFamily="-103" charset="0"/>
          </a:defRPr>
        </a:defPPr>
      </a:lstStyle>
    </a:spDef>
    <a:lnDef>
      <a:spPr bwMode="auto">
        <a:solidFill>
          <a:srgbClr val="000000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Sussex_template_blank 1">
        <a:dk1>
          <a:srgbClr val="000000"/>
        </a:dk1>
        <a:lt1>
          <a:srgbClr val="004846"/>
        </a:lt1>
        <a:dk2>
          <a:srgbClr val="FFFFFF"/>
        </a:dk2>
        <a:lt2>
          <a:srgbClr val="808080"/>
        </a:lt2>
        <a:accent1>
          <a:srgbClr val="9BB9BA"/>
        </a:accent1>
        <a:accent2>
          <a:srgbClr val="658E92"/>
        </a:accent2>
        <a:accent3>
          <a:srgbClr val="AAB1B0"/>
        </a:accent3>
        <a:accent4>
          <a:srgbClr val="000000"/>
        </a:accent4>
        <a:accent5>
          <a:srgbClr val="CBD9D9"/>
        </a:accent5>
        <a:accent6>
          <a:srgbClr val="5B8084"/>
        </a:accent6>
        <a:hlink>
          <a:srgbClr val="326065"/>
        </a:hlink>
        <a:folHlink>
          <a:srgbClr val="103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ssex_template_blank 2">
        <a:dk1>
          <a:srgbClr val="FFCC00"/>
        </a:dk1>
        <a:lt1>
          <a:srgbClr val="FF9900"/>
        </a:lt1>
        <a:dk2>
          <a:srgbClr val="FF6600"/>
        </a:dk2>
        <a:lt2>
          <a:srgbClr val="FFFD00"/>
        </a:lt2>
        <a:accent1>
          <a:srgbClr val="008080"/>
        </a:accent1>
        <a:accent2>
          <a:srgbClr val="33CCCC"/>
        </a:accent2>
        <a:accent3>
          <a:srgbClr val="FFB8AA"/>
        </a:accent3>
        <a:accent4>
          <a:srgbClr val="DA8200"/>
        </a:accent4>
        <a:accent5>
          <a:srgbClr val="AAC0C0"/>
        </a:accent5>
        <a:accent6>
          <a:srgbClr val="2DB9B9"/>
        </a:accent6>
        <a:hlink>
          <a:srgbClr val="00FFFF"/>
        </a:hlink>
        <a:folHlink>
          <a:srgbClr val="CC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US-theme-1.thmx</Template>
  <TotalTime>106341</TotalTime>
  <Words>613</Words>
  <Application>Microsoft Macintosh PowerPoint</Application>
  <PresentationFormat>Custom</PresentationFormat>
  <Paragraphs>78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US-theme-1</vt:lpstr>
      <vt:lpstr>PowerPoint Presentation</vt:lpstr>
      <vt:lpstr>Outline</vt:lpstr>
      <vt:lpstr>The validation framework</vt:lpstr>
      <vt:lpstr>The validation framework</vt:lpstr>
      <vt:lpstr>Aside: naming convention</vt:lpstr>
      <vt:lpstr>Changes needed to run art modules </vt:lpstr>
      <vt:lpstr>Current state</vt:lpstr>
      <vt:lpstr>Backup</vt:lpstr>
    </vt:vector>
  </TitlesOfParts>
  <Manager/>
  <Company>University of Sussex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Luke Vinton</dc:creator>
  <cp:keywords/>
  <dc:description/>
  <cp:lastModifiedBy>Luke Vinton</cp:lastModifiedBy>
  <cp:revision>1516</cp:revision>
  <cp:lastPrinted>2014-03-18T14:20:13Z</cp:lastPrinted>
  <dcterms:created xsi:type="dcterms:W3CDTF">2014-04-02T13:59:32Z</dcterms:created>
  <dcterms:modified xsi:type="dcterms:W3CDTF">2016-09-07T17:55:26Z</dcterms:modified>
  <cp:category/>
</cp:coreProperties>
</file>