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619" r:id="rId3"/>
    <p:sldId id="646" r:id="rId4"/>
    <p:sldId id="656" r:id="rId5"/>
    <p:sldId id="661" r:id="rId6"/>
    <p:sldId id="651" r:id="rId7"/>
    <p:sldId id="652" r:id="rId8"/>
    <p:sldId id="644" r:id="rId9"/>
    <p:sldId id="653" r:id="rId10"/>
    <p:sldId id="654" r:id="rId11"/>
    <p:sldId id="655" r:id="rId12"/>
    <p:sldId id="657" r:id="rId13"/>
    <p:sldId id="658" r:id="rId14"/>
    <p:sldId id="659" r:id="rId15"/>
    <p:sldId id="660" r:id="rId16"/>
    <p:sldId id="662" r:id="rId17"/>
    <p:sldId id="663" r:id="rId18"/>
    <p:sldId id="664" r:id="rId19"/>
    <p:sldId id="612" r:id="rId20"/>
    <p:sldId id="618" r:id="rId21"/>
    <p:sldId id="650" r:id="rId22"/>
    <p:sldId id="638" r:id="rId23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91" d="100"/>
          <a:sy n="91" d="100"/>
        </p:scale>
        <p:origin x="-1376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29/09/16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29/09/16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7.emf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9.emf"/><Relationship Id="rId9" Type="http://schemas.openxmlformats.org/officeDocument/2006/relationships/image" Target="../media/image21.emf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9.emf"/><Relationship Id="rId9" Type="http://schemas.openxmlformats.org/officeDocument/2006/relationships/image" Target="../media/image21.emf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9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9.emf"/><Relationship Id="rId9" Type="http://schemas.openxmlformats.org/officeDocument/2006/relationships/image" Target="../media/image24.emf"/><Relationship Id="rId10" Type="http://schemas.openxmlformats.org/officeDocument/2006/relationships/image" Target="../media/image26.emf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nova-docdb.fnal.gov:8080/cgi-bin/ShowDocument?docid=1608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improvements with hadronic energy fraction and remid binning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</a:t>
            </a:r>
            <a:r>
              <a:rPr lang="en-GB" sz="2800" dirty="0" err="1" smtClean="0"/>
              <a:t>quantiles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</a:t>
            </a:r>
            <a:r>
              <a:rPr lang="en-GB" sz="2800" dirty="0" err="1" smtClean="0"/>
              <a:t>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949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046725"/>
            <a:ext cx="510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2D Hadronic energy fraction and remid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3718490"/>
            <a:ext cx="7304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4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and 2 remid bins (0.4-0.75, 0.75-1.0)</a:t>
            </a:r>
          </a:p>
          <a:p>
            <a:endParaRPr lang="en-GB" sz="2800" dirty="0" smtClean="0"/>
          </a:p>
          <a:p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 and for each remid bin</a:t>
            </a:r>
          </a:p>
        </p:txBody>
      </p:sp>
    </p:spTree>
    <p:extLst>
      <p:ext uri="{BB962C8B-B14F-4D97-AF65-F5344CB8AC3E}">
        <p14:creationId xmlns:p14="http://schemas.microsoft.com/office/powerpoint/2010/main" val="9704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  <p:pic>
        <p:nvPicPr>
          <p:cNvPr id="11" name="Picture 10" descr="c1_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0472" y="159082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2246" y="733263"/>
            <a:ext cx="894656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Stats only sensitivity improves slightly when splitting events using fine remid binning</a:t>
            </a:r>
          </a:p>
          <a:p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Improvement of using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binning over standard increases with addition of systematics and extrapolation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err="1" smtClean="0"/>
              <a:t>senstivity</a:t>
            </a:r>
            <a:r>
              <a:rPr lang="en-GB" sz="2800" dirty="0" smtClean="0"/>
              <a:t> improves with the number of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 bins. Sensitivity gain is less with each extra bin</a:t>
            </a:r>
          </a:p>
          <a:p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2D binning in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 and remid improves rejection of maximal mixing over just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 binning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However there is some strange behaviour. The contour becomes larger in some parts. Most notably at sinSqTh_23 ~ 0.35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endParaRPr lang="en-GB" sz="28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43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S16-09-13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</a:t>
            </a:r>
            <a:r>
              <a:rPr lang="en-GB" sz="2800" dirty="0" smtClean="0"/>
              <a:t>FD and ND </a:t>
            </a:r>
            <a:r>
              <a:rPr lang="en-GB" sz="2800" dirty="0" err="1" smtClean="0"/>
              <a:t>numu</a:t>
            </a:r>
            <a:r>
              <a:rPr lang="en-GB" sz="2800" dirty="0" smtClean="0"/>
              <a:t> decafs found here: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Max. mixing </a:t>
            </a:r>
            <a:r>
              <a:rPr lang="en-US" dirty="0" err="1" smtClean="0"/>
              <a:t>paremeters</a:t>
            </a:r>
            <a:r>
              <a:rPr lang="en-US" dirty="0" smtClean="0"/>
              <a:t> 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MaxMixContour_comp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133599"/>
            <a:ext cx="9155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All Sensitivities shown made with the SA </a:t>
            </a:r>
            <a:r>
              <a:rPr lang="en-GB" sz="2800" dirty="0" err="1" smtClean="0"/>
              <a:t>numu</a:t>
            </a:r>
            <a:r>
              <a:rPr lang="en-GB" sz="2800" dirty="0" smtClean="0"/>
              <a:t> (non max mixing) oscillation parameters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Review of last talk </a:t>
            </a:r>
            <a:r>
              <a:rPr lang="en-GB" sz="2800" dirty="0" smtClean="0"/>
              <a:t>(DocDB – </a:t>
            </a:r>
            <a:r>
              <a:rPr lang="en-GB" sz="2800" dirty="0" smtClean="0">
                <a:hlinkClick r:id="rId2"/>
              </a:rPr>
              <a:t>16087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hadronic energy fraction </a:t>
            </a:r>
            <a:r>
              <a:rPr lang="en-GB" sz="2800" dirty="0" smtClean="0"/>
              <a:t>vs. </a:t>
            </a:r>
            <a:r>
              <a:rPr lang="en-GB" sz="2800" dirty="0" err="1" smtClean="0"/>
              <a:t>reco</a:t>
            </a:r>
            <a:r>
              <a:rPr lang="en-GB" sz="2800" dirty="0" smtClean="0"/>
              <a:t>. neutrino </a:t>
            </a:r>
            <a:r>
              <a:rPr lang="en-GB" sz="2800" dirty="0" smtClean="0"/>
              <a:t>energy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No-</a:t>
            </a:r>
            <a:r>
              <a:rPr lang="en-GB" sz="2800" dirty="0" err="1" smtClean="0"/>
              <a:t>extrap</a:t>
            </a:r>
            <a:r>
              <a:rPr lang="en-GB" sz="2800" dirty="0" smtClean="0"/>
              <a:t> stats-only non-</a:t>
            </a:r>
            <a:r>
              <a:rPr lang="en-GB" sz="2800" dirty="0" smtClean="0"/>
              <a:t>max. mixing sensitivity </a:t>
            </a:r>
            <a:r>
              <a:rPr lang="en-GB" sz="2800" dirty="0" smtClean="0"/>
              <a:t>contour</a:t>
            </a:r>
            <a:endParaRPr lang="en-GB" sz="2800" dirty="0"/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(no </a:t>
            </a:r>
            <a:r>
              <a:rPr lang="en-GB" sz="2800" dirty="0" err="1" smtClean="0"/>
              <a:t>systs</a:t>
            </a:r>
            <a:r>
              <a:rPr lang="en-GB" sz="2800" dirty="0" smtClean="0"/>
              <a:t>, full </a:t>
            </a:r>
            <a:r>
              <a:rPr lang="en-GB" sz="2800" dirty="0" err="1" smtClean="0"/>
              <a:t>extrap</a:t>
            </a:r>
            <a:r>
              <a:rPr lang="en-GB" sz="2800" dirty="0" smtClean="0"/>
              <a:t>) with fine remid binning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Sensitivities (full </a:t>
            </a:r>
            <a:r>
              <a:rPr lang="en-GB" sz="2800" dirty="0" err="1" smtClean="0"/>
              <a:t>systs</a:t>
            </a:r>
            <a:r>
              <a:rPr lang="en-GB" sz="2800" dirty="0" smtClean="0"/>
              <a:t>, full </a:t>
            </a:r>
            <a:r>
              <a:rPr lang="en-GB" sz="2800" dirty="0" err="1" smtClean="0"/>
              <a:t>extrap</a:t>
            </a:r>
            <a:r>
              <a:rPr lang="en-GB" sz="2800" dirty="0" smtClean="0"/>
              <a:t>) with: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hadronic energy fraction binning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with 2D combination of remid and hadronic energy binning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err="1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SetDmsq32</a:t>
            </a:r>
            <a:r>
              <a:rPr lang="en-GB" sz="2800" dirty="0">
                <a:solidFill>
                  <a:srgbClr val="FF0000"/>
                </a:solidFill>
              </a:rPr>
              <a:t>(2.6746e-3);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SetTh12</a:t>
            </a:r>
            <a:r>
              <a:rPr lang="en-GB" sz="2800" dirty="0"/>
              <a:t>(.601);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SetdCP</a:t>
            </a:r>
            <a:r>
              <a:rPr lang="en-GB" sz="2800" dirty="0"/>
              <a:t>(0);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SetTh23</a:t>
            </a:r>
            <a:r>
              <a:rPr lang="en-GB" sz="2800" dirty="0">
                <a:solidFill>
                  <a:srgbClr val="FF0000"/>
                </a:solidFill>
              </a:rPr>
              <a:t>(0.68696);  // non </a:t>
            </a:r>
            <a:r>
              <a:rPr lang="en-GB" sz="2800" dirty="0" smtClean="0">
                <a:solidFill>
                  <a:srgbClr val="FF0000"/>
                </a:solidFill>
              </a:rPr>
              <a:t>max (</a:t>
            </a:r>
            <a:r>
              <a:rPr lang="en-GB" sz="2800" dirty="0">
                <a:solidFill>
                  <a:srgbClr val="FF0000"/>
                </a:solidFill>
              </a:rPr>
              <a:t>ssqth23 = 0.4022)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Recap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1496" y="2484226"/>
            <a:ext cx="5889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Following slides show the stats. only ( and no </a:t>
            </a:r>
            <a:r>
              <a:rPr lang="en-GB" sz="3200" dirty="0" err="1" smtClean="0"/>
              <a:t>extrap</a:t>
            </a:r>
            <a:r>
              <a:rPr lang="en-GB" sz="3200" dirty="0" smtClean="0"/>
              <a:t>.) sensitivity with 4 hadronic energy fraction bins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987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c1DSens_EBinRes_nonMax_yZoo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29"/>
            <a:ext cx="6001926" cy="8839200"/>
          </a:xfrm>
          <a:prstGeom prst="rect">
            <a:avLst/>
          </a:prstGeom>
        </p:spPr>
      </p:pic>
      <p:pic>
        <p:nvPicPr>
          <p:cNvPr id="8" name="Picture 7" descr="c1DSens_nonMa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8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Fine </a:t>
            </a:r>
            <a:r>
              <a:rPr lang="en-GB" sz="4000" b="1" dirty="0" err="1" smtClean="0"/>
              <a:t>ReMId</a:t>
            </a:r>
            <a:r>
              <a:rPr lang="en-GB" sz="4000" b="1" dirty="0" smtClean="0"/>
              <a:t>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56309" y="2219056"/>
            <a:ext cx="68948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Binning scheme: 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remid into 2 coarse bins below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0.4 &lt;= remid&lt; 0.75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0.75 &lt;= remid &lt; 0.9</a:t>
            </a:r>
          </a:p>
          <a:p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into 8 fine bins above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72/80 &lt;= remid &lt; 73/80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73/80 &lt;= remid &lt; 74/80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……….. etc.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80/80 &lt;= remid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106924</TotalTime>
  <Words>569</Words>
  <Application>Microsoft Macintosh PowerPoint</Application>
  <PresentationFormat>Custom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US-theme-1</vt:lpstr>
      <vt:lpstr>PowerPoint Presentation</vt:lpstr>
      <vt:lpstr>Version details</vt:lpstr>
      <vt:lpstr>Outline</vt:lpstr>
      <vt:lpstr>Oscillation parameters</vt:lpstr>
      <vt:lpstr>PowerPoint Presentation</vt:lpstr>
      <vt:lpstr>Hadronic energy fraction vs. reco. energy </vt:lpstr>
      <vt:lpstr>SA numu result paramters (ssqth23 = 0.4022) sensitivity</vt:lpstr>
      <vt:lpstr>SA numu result paramters (ssqth23 = 0.4022) sensitivity</vt:lpstr>
      <vt:lpstr>PowerPoint Presentation</vt:lpstr>
      <vt:lpstr>Stats only sensitivity with fine ReMId binning</vt:lpstr>
      <vt:lpstr>Stats only sensitivity with fine ReMId binning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  <vt:lpstr>PowerPoint Presentation</vt:lpstr>
      <vt:lpstr>Sensitivity with hadronic energy fraction binning</vt:lpstr>
      <vt:lpstr>Sensitivity with hadronic energy fraction binning</vt:lpstr>
      <vt:lpstr>PowerPoint Presentation</vt:lpstr>
      <vt:lpstr>Backup</vt:lpstr>
      <vt:lpstr>Hadronic energy fraction</vt:lpstr>
      <vt:lpstr>Max. mixing paremeters sensitivity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1478</cp:revision>
  <cp:lastPrinted>2014-03-18T14:20:13Z</cp:lastPrinted>
  <dcterms:created xsi:type="dcterms:W3CDTF">2014-04-02T13:59:32Z</dcterms:created>
  <dcterms:modified xsi:type="dcterms:W3CDTF">2016-09-30T09:20:32Z</dcterms:modified>
  <cp:category/>
</cp:coreProperties>
</file>