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619" r:id="rId3"/>
    <p:sldId id="620" r:id="rId4"/>
    <p:sldId id="595" r:id="rId5"/>
    <p:sldId id="606" r:id="rId6"/>
    <p:sldId id="607" r:id="rId7"/>
    <p:sldId id="609" r:id="rId8"/>
    <p:sldId id="611" r:id="rId9"/>
    <p:sldId id="617" r:id="rId10"/>
    <p:sldId id="612" r:id="rId11"/>
    <p:sldId id="618" r:id="rId12"/>
  </p:sldIdLst>
  <p:sldSz cx="10045700" cy="7777163"/>
  <p:notesSz cx="6858000" cy="9144000"/>
  <p:defaultTextStyle>
    <a:defPPr>
      <a:defRPr lang="en-US"/>
    </a:defPPr>
    <a:lvl1pPr marL="0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22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45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67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8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611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733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56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7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44" autoAdjust="0"/>
    <p:restoredTop sz="99658" autoAdjust="0"/>
  </p:normalViewPr>
  <p:slideViewPr>
    <p:cSldViewPr snapToGrid="0" snapToObjects="1">
      <p:cViewPr varScale="1">
        <p:scale>
          <a:sx n="105" d="100"/>
          <a:sy n="105" d="100"/>
        </p:scale>
        <p:origin x="-664" y="-112"/>
      </p:cViewPr>
      <p:guideLst>
        <p:guide orient="horz" pos="2449"/>
        <p:guide pos="3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2866-E8F9-034B-9DF1-AB381312C7CE}" type="datetimeFigureOut">
              <a:rPr lang="en-US" smtClean="0"/>
              <a:t>16/08/16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BD2D-DA66-584B-B636-0D421B4D73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4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CB71-FA10-E441-AE38-BB176F04D434}" type="datetimeFigureOut">
              <a:rPr lang="en-US" smtClean="0"/>
              <a:t>16/08/16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3EEC9-C294-2F44-9590-D73B37A13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35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NOvA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4" y="-187056"/>
            <a:ext cx="2438691" cy="2517309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0" y="2245375"/>
            <a:ext cx="10045700" cy="54009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808641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r>
              <a:rPr lang="en-US" sz="1800" dirty="0" smtClean="0">
                <a:solidFill>
                  <a:schemeClr val="bg1"/>
                </a:solidFill>
              </a:rPr>
              <a:t>/20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1469021"/>
            <a:ext cx="9102170" cy="159011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3059135"/>
            <a:ext cx="9102170" cy="214184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6816" y="5200979"/>
            <a:ext cx="9144027" cy="19280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146" y="1662294"/>
            <a:ext cx="4984456" cy="501785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85" y="1740862"/>
            <a:ext cx="4438595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" y="2466370"/>
            <a:ext cx="4438595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078" y="1740862"/>
            <a:ext cx="4440339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078" y="2466370"/>
            <a:ext cx="4440339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494" y="1499994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566816" y="5599617"/>
            <a:ext cx="9226679" cy="159011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5047494" y="1499995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09646"/>
            <a:ext cx="3304966" cy="13177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7591" y="309648"/>
            <a:ext cx="5615825" cy="663759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286" y="1627445"/>
            <a:ext cx="3304966" cy="531979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28" y="5444015"/>
            <a:ext cx="6027420" cy="6426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9028" y="694904"/>
            <a:ext cx="6027420" cy="4666298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028" y="6086712"/>
            <a:ext cx="6027420" cy="91273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 descr="nova 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2553" y="204125"/>
            <a:ext cx="1885091" cy="1728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6146" y="345652"/>
            <a:ext cx="2284699" cy="596249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816" y="345652"/>
            <a:ext cx="6691901" cy="596249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8672" y="2122520"/>
            <a:ext cx="9102171" cy="4185625"/>
          </a:xfrm>
        </p:spPr>
        <p:txBody>
          <a:bodyPr/>
          <a:lstStyle/>
          <a:p>
            <a:r>
              <a:rPr lang="en-GB" dirty="0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/>
          <a:p>
            <a:r>
              <a:rPr lang="en-GB" dirty="0" smtClean="0"/>
              <a:t>Click icon to add clip 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6816" y="334852"/>
            <a:ext cx="6548889" cy="113417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6928" y="2122518"/>
            <a:ext cx="9103916" cy="408661"/>
          </a:xfrm>
        </p:spPr>
        <p:txBody>
          <a:bodyPr/>
          <a:lstStyle>
            <a:lvl1pPr>
              <a:defRPr b="1">
                <a:solidFill>
                  <a:srgbClr val="FF6600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0" y="1469020"/>
            <a:ext cx="10045700" cy="0"/>
          </a:xfrm>
          <a:prstGeom prst="line">
            <a:avLst/>
          </a:prstGeom>
          <a:noFill/>
          <a:ln w="17526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101824" tIns="50912" rIns="101824" bIns="50912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869" name="Picture 5" descr="Us_pos_CMYK"/>
          <p:cNvPicPr>
            <a:picLocks noChangeAspect="1" noChangeArrowheads="1"/>
          </p:cNvPicPr>
          <p:nvPr/>
        </p:nvPicPr>
        <p:blipFill>
          <a:blip r:embed="rId2"/>
          <a:srcRect t="18727" b="19583"/>
          <a:stretch>
            <a:fillRect/>
          </a:stretch>
        </p:blipFill>
        <p:spPr bwMode="auto">
          <a:xfrm>
            <a:off x="6864562" y="345653"/>
            <a:ext cx="2984062" cy="11611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9366660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5" y="1693270"/>
            <a:ext cx="5896573" cy="55438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09597" y="2023662"/>
            <a:ext cx="3820551" cy="521341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1804798"/>
            <a:ext cx="9102171" cy="526944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1786192"/>
            <a:ext cx="9102170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37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649836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673835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5" cy="1544631"/>
          </a:xfrm>
        </p:spPr>
        <p:txBody>
          <a:bodyPr/>
          <a:lstStyle>
            <a:lvl1pPr algn="l">
              <a:defRPr sz="4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296295"/>
            <a:ext cx="8538845" cy="170125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743464" y="3784168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743464" y="3524929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66816" y="345652"/>
            <a:ext cx="7805254" cy="112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72" y="1693270"/>
            <a:ext cx="9102171" cy="554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35848" name="Picture 8" descr="Us_pos_CMYK"/>
          <p:cNvPicPr>
            <a:picLocks noChangeAspect="1" noChangeArrowheads="1"/>
          </p:cNvPicPr>
          <p:nvPr/>
        </p:nvPicPr>
        <p:blipFill>
          <a:blip r:embed="rId24"/>
          <a:srcRect t="18727" b="19583"/>
          <a:stretch>
            <a:fillRect/>
          </a:stretch>
        </p:blipFill>
        <p:spPr bwMode="auto">
          <a:xfrm>
            <a:off x="-171461" y="7313563"/>
            <a:ext cx="1315957" cy="51207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363227" y="7460802"/>
            <a:ext cx="425060" cy="318262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737252" y="7460802"/>
            <a:ext cx="257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Luke Vinton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2" r:id="rId3"/>
    <p:sldLayoutId id="2147483663" r:id="rId4"/>
    <p:sldLayoutId id="2147483681" r:id="rId5"/>
    <p:sldLayoutId id="2147483676" r:id="rId6"/>
    <p:sldLayoutId id="2147483680" r:id="rId7"/>
    <p:sldLayoutId id="2147483682" r:id="rId8"/>
    <p:sldLayoutId id="2147483664" r:id="rId9"/>
    <p:sldLayoutId id="2147483665" r:id="rId10"/>
    <p:sldLayoutId id="2147483666" r:id="rId11"/>
    <p:sldLayoutId id="2147483678" r:id="rId12"/>
    <p:sldLayoutId id="2147483667" r:id="rId13"/>
    <p:sldLayoutId id="2147483668" r:id="rId14"/>
    <p:sldLayoutId id="2147483669" r:id="rId15"/>
    <p:sldLayoutId id="2147483677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5pPr>
      <a:lvl6pPr marL="509122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6pPr>
      <a:lvl7pPr marL="1018245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7pPr>
      <a:lvl8pPr marL="1527367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8pPr>
      <a:lvl9pPr marL="2036488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>
          <a:solidFill>
            <a:srgbClr val="0A383C"/>
          </a:solidFill>
          <a:latin typeface="+mn-lt"/>
          <a:ea typeface="+mn-ea"/>
          <a:cs typeface="+mn-cs"/>
        </a:defRPr>
      </a:lvl1pPr>
      <a:lvl2pPr marL="424268" indent="-21213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A383C"/>
          </a:solidFill>
          <a:latin typeface="+mn-lt"/>
          <a:ea typeface="ＭＳ Ｐゴシック" pitchFamily="-103" charset="-128"/>
        </a:defRPr>
      </a:lvl2pPr>
      <a:lvl3pPr marL="63640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Symbol" pitchFamily="-103" charset="2"/>
        <a:buChar char="-"/>
        <a:defRPr sz="2000">
          <a:solidFill>
            <a:srgbClr val="0A383C"/>
          </a:solidFill>
          <a:latin typeface="+mn-lt"/>
          <a:ea typeface="ＭＳ Ｐゴシック" pitchFamily="-103" charset="-128"/>
        </a:defRPr>
      </a:lvl3pPr>
      <a:lvl4pPr marL="848537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4pPr>
      <a:lvl5pPr marL="2503184" indent="-1442513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5pPr>
      <a:lvl6pPr marL="3012307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6pPr>
      <a:lvl7pPr marL="3521429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7pPr>
      <a:lvl8pPr marL="4030552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8pPr>
      <a:lvl9pPr marL="4539674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9pPr>
    </p:bodyStyle>
    <p:otherStyle>
      <a:defPPr>
        <a:defRPr lang="en-US"/>
      </a:defPPr>
      <a:lvl1pPr marL="0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22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245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67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8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611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733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856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97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4277" y="3048035"/>
            <a:ext cx="9253125" cy="1628165"/>
          </a:xfrm>
        </p:spPr>
        <p:txBody>
          <a:bodyPr/>
          <a:lstStyle/>
          <a:p>
            <a:r>
              <a:rPr lang="en-GB" dirty="0" smtClean="0"/>
              <a:t>Energy resolution parameterisation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574278" y="5264764"/>
            <a:ext cx="4989030" cy="1701254"/>
          </a:xfrm>
        </p:spPr>
        <p:txBody>
          <a:bodyPr/>
          <a:lstStyle/>
          <a:p>
            <a:r>
              <a:rPr lang="en-GB" dirty="0" err="1" smtClean="0"/>
              <a:t>Numu</a:t>
            </a:r>
            <a:r>
              <a:rPr lang="en-GB" dirty="0" smtClean="0"/>
              <a:t> group, </a:t>
            </a:r>
            <a:r>
              <a:rPr lang="en-GB" dirty="0" smtClean="0"/>
              <a:t>Aug 2016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Luke Vinton, University of Sussex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0472" y="2579919"/>
            <a:ext cx="5711772" cy="577392"/>
          </a:xfrm>
        </p:spPr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9613" y="3271461"/>
            <a:ext cx="8606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/>
              <a:t>Produce the energy spectrum </a:t>
            </a:r>
            <a:r>
              <a:rPr lang="en-GB" sz="2400" dirty="0"/>
              <a:t>(oscillated and un-oscillated) for energy resolution </a:t>
            </a:r>
            <a:r>
              <a:rPr lang="en-GB" sz="2400" dirty="0" smtClean="0"/>
              <a:t>bins</a:t>
            </a:r>
          </a:p>
          <a:p>
            <a:pPr marL="342900" indent="-342900">
              <a:buFont typeface="Arial"/>
              <a:buChar char="•"/>
            </a:pPr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Make contours at max. mixing for combinations of energy res. bins</a:t>
            </a:r>
          </a:p>
          <a:p>
            <a:pPr marL="852022" lvl="1" indent="-342900">
              <a:buFont typeface="Arial"/>
              <a:buChar char="•"/>
            </a:pPr>
            <a:r>
              <a:rPr lang="en-GB" sz="2400" dirty="0" smtClean="0"/>
              <a:t>look for initial signs of improvement in the sensitivity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70472" y="159082"/>
            <a:ext cx="5711772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613" y="924618"/>
            <a:ext cx="860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/>
              <a:t>Made first pass at parameterising the neutrino energy resolution as a function of muon and hadronic energy</a:t>
            </a:r>
          </a:p>
        </p:txBody>
      </p:sp>
    </p:spTree>
    <p:extLst>
      <p:ext uri="{BB962C8B-B14F-4D97-AF65-F5344CB8AC3E}">
        <p14:creationId xmlns:p14="http://schemas.microsoft.com/office/powerpoint/2010/main" val="194435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6964" y="3064044"/>
            <a:ext cx="5711772" cy="577392"/>
          </a:xfrm>
        </p:spPr>
        <p:txBody>
          <a:bodyPr/>
          <a:lstStyle/>
          <a:p>
            <a:pPr algn="ctr"/>
            <a:r>
              <a:rPr lang="en-US" sz="3600" dirty="0" smtClean="0"/>
              <a:t>Backup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9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Version details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59926" y="2611309"/>
            <a:ext cx="8325848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Using tagged </a:t>
            </a:r>
            <a:r>
              <a:rPr lang="en-GB" sz="2800" dirty="0"/>
              <a:t>release: </a:t>
            </a:r>
            <a:r>
              <a:rPr lang="en-GB" sz="2800" b="1" dirty="0">
                <a:solidFill>
                  <a:srgbClr val="FF0000"/>
                </a:solidFill>
              </a:rPr>
              <a:t>S16-08-</a:t>
            </a:r>
            <a:r>
              <a:rPr lang="en-GB" sz="2800" b="1" dirty="0" smtClean="0">
                <a:solidFill>
                  <a:srgbClr val="FF0000"/>
                </a:solidFill>
              </a:rPr>
              <a:t>04</a:t>
            </a:r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Using a decaf </a:t>
            </a:r>
            <a:r>
              <a:rPr lang="en-GB" sz="2800" dirty="0" err="1" smtClean="0"/>
              <a:t>nonswap</a:t>
            </a:r>
            <a:r>
              <a:rPr lang="en-GB" sz="2800" dirty="0" smtClean="0"/>
              <a:t> FD file: </a:t>
            </a:r>
          </a:p>
          <a:p>
            <a:r>
              <a:rPr lang="en-GB" sz="1800" dirty="0">
                <a:solidFill>
                  <a:srgbClr val="0000FF"/>
                </a:solidFill>
              </a:rPr>
              <a:t>/</a:t>
            </a:r>
            <a:r>
              <a:rPr lang="en-GB" sz="1800" dirty="0" err="1">
                <a:solidFill>
                  <a:srgbClr val="0000FF"/>
                </a:solidFill>
              </a:rPr>
              <a:t>pnfs</a:t>
            </a:r>
            <a:r>
              <a:rPr lang="en-GB" sz="1800" dirty="0">
                <a:solidFill>
                  <a:srgbClr val="0000FF"/>
                </a:solidFill>
              </a:rPr>
              <a:t>/nova/persistent/production/</a:t>
            </a:r>
            <a:r>
              <a:rPr lang="en-GB" sz="1800" dirty="0" err="1">
                <a:solidFill>
                  <a:srgbClr val="0000FF"/>
                </a:solidFill>
              </a:rPr>
              <a:t>concat</a:t>
            </a:r>
            <a:r>
              <a:rPr lang="en-GB" sz="1800" dirty="0">
                <a:solidFill>
                  <a:srgbClr val="0000FF"/>
                </a:solidFill>
              </a:rPr>
              <a:t>/R16-03-03-prod2reco.d/prod_decaf_R16-03-03-prod2reco.e_fd_genie_nonswap_fhc_nova_v08_epoch1-3c_numu_contain_v1_prod2-snapshot.root</a:t>
            </a:r>
            <a:endParaRPr lang="en-GB" sz="1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Energy resolution </a:t>
            </a:r>
            <a:r>
              <a:rPr lang="en-US" sz="3600" b="0" dirty="0" err="1" smtClean="0"/>
              <a:t>parameterisation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053961" y="1939951"/>
            <a:ext cx="793777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Using the MC to measure the the abs. resolution (</a:t>
            </a:r>
            <a:r>
              <a:rPr lang="en-GB" dirty="0" err="1" smtClean="0"/>
              <a:t>reco</a:t>
            </a:r>
            <a:r>
              <a:rPr lang="en-GB" dirty="0" smtClean="0"/>
              <a:t>-true) of muon and hadronic energy vs. (muon or had.) energy. Fit a polynomial to the res. </a:t>
            </a:r>
            <a:r>
              <a:rPr lang="en-GB" dirty="0" err="1" smtClean="0"/>
              <a:t>vs</a:t>
            </a:r>
            <a:r>
              <a:rPr lang="en-GB" dirty="0" smtClean="0"/>
              <a:t> energy plot, the fit is used to “look up” the resolution for a given energy </a:t>
            </a:r>
          </a:p>
          <a:p>
            <a:endParaRPr lang="en-GB" dirty="0"/>
          </a:p>
          <a:p>
            <a:r>
              <a:rPr lang="en-GB" dirty="0" smtClean="0"/>
              <a:t>Absolute neutrino energy resolution is defined for each event as:</a:t>
            </a:r>
            <a:endParaRPr lang="en-GB" sz="2800" dirty="0" smtClean="0"/>
          </a:p>
          <a:p>
            <a:pPr algn="ctr"/>
            <a:r>
              <a:rPr lang="en-GB" sz="2800" dirty="0" smtClean="0">
                <a:latin typeface="Symbol" charset="2"/>
                <a:cs typeface="Symbol" charset="2"/>
              </a:rPr>
              <a:t>s</a:t>
            </a:r>
            <a:r>
              <a:rPr lang="en-GB" sz="2800" baseline="-25000" dirty="0" smtClean="0">
                <a:latin typeface="Symbol" charset="2"/>
                <a:cs typeface="Symbol" charset="2"/>
              </a:rPr>
              <a:t>n</a:t>
            </a:r>
            <a:r>
              <a:rPr lang="en-GB" sz="2800" dirty="0" smtClean="0">
                <a:latin typeface="Symbol" charset="2"/>
                <a:cs typeface="Symbol" charset="2"/>
              </a:rPr>
              <a:t> = √(s</a:t>
            </a:r>
            <a:r>
              <a:rPr lang="en-GB" sz="2800" baseline="-25000" dirty="0" smtClean="0">
                <a:latin typeface="Symbol" charset="2"/>
                <a:cs typeface="Symbol" charset="2"/>
              </a:rPr>
              <a:t>m</a:t>
            </a:r>
            <a:r>
              <a:rPr lang="en-GB" sz="2800" dirty="0" smtClean="0">
                <a:latin typeface="Symbol" charset="2"/>
                <a:cs typeface="Symbol" charset="2"/>
              </a:rPr>
              <a:t>(E</a:t>
            </a:r>
            <a:r>
              <a:rPr lang="en-GB" sz="2800" baseline="-25000" dirty="0" smtClean="0">
                <a:latin typeface="Symbol" charset="2"/>
                <a:cs typeface="Symbol" charset="2"/>
              </a:rPr>
              <a:t>m</a:t>
            </a:r>
            <a:r>
              <a:rPr lang="en-GB" sz="2800" dirty="0">
                <a:latin typeface="Symbol" charset="2"/>
                <a:cs typeface="Symbol" charset="2"/>
              </a:rPr>
              <a:t>)</a:t>
            </a:r>
            <a:r>
              <a:rPr lang="en-GB" sz="2800" baseline="-25000" dirty="0" smtClean="0">
                <a:latin typeface="Symbol" charset="2"/>
                <a:cs typeface="Symbol" charset="2"/>
              </a:rPr>
              <a:t> </a:t>
            </a:r>
            <a:r>
              <a:rPr lang="en-GB" sz="2800" baseline="30000" dirty="0" smtClean="0">
                <a:latin typeface="Symbol" charset="2"/>
                <a:cs typeface="Symbol" charset="2"/>
              </a:rPr>
              <a:t>2</a:t>
            </a:r>
            <a:r>
              <a:rPr lang="en-GB" sz="2800" dirty="0" smtClean="0">
                <a:latin typeface="Symbol" charset="2"/>
                <a:cs typeface="Symbol" charset="2"/>
              </a:rPr>
              <a:t> + s</a:t>
            </a:r>
            <a:r>
              <a:rPr lang="en-GB" sz="2800" baseline="-25000" dirty="0" smtClean="0">
                <a:cs typeface="Symbol" charset="2"/>
              </a:rPr>
              <a:t>had.</a:t>
            </a:r>
            <a:r>
              <a:rPr lang="en-GB" sz="2800" dirty="0" smtClean="0">
                <a:cs typeface="Symbol" charset="2"/>
              </a:rPr>
              <a:t>(E</a:t>
            </a:r>
            <a:r>
              <a:rPr lang="en-GB" sz="2800" baseline="-25000" dirty="0" smtClean="0">
                <a:cs typeface="Symbol" charset="2"/>
              </a:rPr>
              <a:t>had.</a:t>
            </a:r>
            <a:r>
              <a:rPr lang="en-GB" sz="2800" dirty="0" smtClean="0">
                <a:cs typeface="Symbol" charset="2"/>
              </a:rPr>
              <a:t>)</a:t>
            </a:r>
            <a:r>
              <a:rPr lang="en-GB" sz="2800" baseline="30000" dirty="0" smtClean="0">
                <a:latin typeface="Symbol" charset="2"/>
                <a:cs typeface="Symbol" charset="2"/>
              </a:rPr>
              <a:t>2</a:t>
            </a:r>
            <a:r>
              <a:rPr lang="en-GB" sz="2800" dirty="0" smtClean="0">
                <a:latin typeface="Symbol" charset="2"/>
                <a:cs typeface="Symbol" charset="2"/>
              </a:rPr>
              <a:t>)</a:t>
            </a:r>
          </a:p>
          <a:p>
            <a:pPr algn="ctr"/>
            <a:endParaRPr lang="en-GB" dirty="0" smtClean="0">
              <a:solidFill>
                <a:srgbClr val="000090"/>
              </a:solidFill>
            </a:endParaRPr>
          </a:p>
          <a:p>
            <a:pPr algn="ctr"/>
            <a:r>
              <a:rPr lang="en-GB" dirty="0" smtClean="0">
                <a:solidFill>
                  <a:srgbClr val="000000"/>
                </a:solidFill>
              </a:rPr>
              <a:t>(Assuming no correlation)</a:t>
            </a:r>
          </a:p>
          <a:p>
            <a:pPr algn="ctr"/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baseline="-250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n </a:t>
            </a:r>
            <a:r>
              <a:rPr lang="en-GB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/ E</a:t>
            </a:r>
            <a:r>
              <a:rPr lang="en-GB" baseline="-250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is then used to define the energy resolution for each event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Using truth selection for resolution parameterisation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Note: At this stage parameterisation is done without applying oscillations to the FD </a:t>
            </a:r>
            <a:r>
              <a:rPr lang="en-GB" dirty="0" smtClean="0">
                <a:solidFill>
                  <a:srgbClr val="000000"/>
                </a:solidFill>
              </a:rPr>
              <a:t>MC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Selection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415785" y="2798364"/>
            <a:ext cx="7214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the standard </a:t>
            </a:r>
            <a:r>
              <a:rPr lang="en-GB" b="1" dirty="0" err="1" smtClean="0">
                <a:solidFill>
                  <a:srgbClr val="0000FF"/>
                </a:solidFill>
              </a:rPr>
              <a:t>numu</a:t>
            </a:r>
            <a:r>
              <a:rPr lang="en-GB" b="1" dirty="0" smtClean="0">
                <a:solidFill>
                  <a:srgbClr val="0000FF"/>
                </a:solidFill>
              </a:rPr>
              <a:t> FD selection</a:t>
            </a:r>
            <a:r>
              <a:rPr lang="en-GB" b="1" dirty="0" smtClean="0"/>
              <a:t> </a:t>
            </a:r>
            <a:r>
              <a:rPr lang="en-GB" dirty="0" smtClean="0"/>
              <a:t>(</a:t>
            </a:r>
            <a:r>
              <a:rPr lang="en-GB" dirty="0" err="1" smtClean="0">
                <a:solidFill>
                  <a:srgbClr val="0000FF"/>
                </a:solidFill>
              </a:rPr>
              <a:t>kNumuFD</a:t>
            </a:r>
            <a:r>
              <a:rPr lang="en-GB" dirty="0" smtClean="0"/>
              <a:t>) and also the </a:t>
            </a:r>
            <a:r>
              <a:rPr lang="en-GB" b="1" dirty="0" smtClean="0">
                <a:solidFill>
                  <a:srgbClr val="FF0000"/>
                </a:solidFill>
              </a:rPr>
              <a:t>truth selection </a:t>
            </a:r>
            <a:r>
              <a:rPr lang="en-GB" dirty="0" smtClean="0"/>
              <a:t>(</a:t>
            </a:r>
            <a:r>
              <a:rPr lang="en-GB" dirty="0" err="1" smtClean="0">
                <a:solidFill>
                  <a:srgbClr val="FF0000"/>
                </a:solidFill>
              </a:rPr>
              <a:t>kIsNumuCC</a:t>
            </a:r>
            <a:r>
              <a:rPr lang="en-GB" dirty="0" smtClean="0"/>
              <a:t>)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Need to use the truth selection to remove troublesome background. In particular the NC events, for which the true muon energy will be zero. That’s a problem when we want to measure (</a:t>
            </a:r>
            <a:r>
              <a:rPr lang="en-GB" dirty="0" err="1" smtClean="0">
                <a:solidFill>
                  <a:srgbClr val="000000"/>
                </a:solidFill>
              </a:rPr>
              <a:t>reco</a:t>
            </a:r>
            <a:r>
              <a:rPr lang="en-GB" dirty="0" smtClean="0">
                <a:solidFill>
                  <a:srgbClr val="000000"/>
                </a:solidFill>
              </a:rPr>
              <a:t>. E – true E)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0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5711772" cy="577392"/>
          </a:xfrm>
        </p:spPr>
        <p:txBody>
          <a:bodyPr/>
          <a:lstStyle/>
          <a:p>
            <a:r>
              <a:rPr lang="en-US" dirty="0" smtClean="0"/>
              <a:t>Muon energy resolution</a:t>
            </a:r>
            <a:endParaRPr lang="en-US" dirty="0"/>
          </a:p>
        </p:txBody>
      </p:sp>
      <p:pic>
        <p:nvPicPr>
          <p:cNvPr id="2" name="Picture 1" descr="MuEnergyRes_truthCut_R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10" y="3912530"/>
            <a:ext cx="5458223" cy="3701554"/>
          </a:xfrm>
          <a:prstGeom prst="rect">
            <a:avLst/>
          </a:prstGeom>
        </p:spPr>
      </p:pic>
      <p:pic>
        <p:nvPicPr>
          <p:cNvPr id="3" name="Picture 2" descr="MuEnergyRes_truthCut_colz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58" y="1828281"/>
            <a:ext cx="5458223" cy="3701554"/>
          </a:xfrm>
          <a:prstGeom prst="rect">
            <a:avLst/>
          </a:prstGeom>
        </p:spPr>
      </p:pic>
      <p:pic>
        <p:nvPicPr>
          <p:cNvPr id="4" name="Picture 3" descr="MuEnergyResVsTrueE_truthCut_R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58" y="3912530"/>
            <a:ext cx="5458223" cy="3701554"/>
          </a:xfrm>
          <a:prstGeom prst="rect">
            <a:avLst/>
          </a:prstGeom>
        </p:spPr>
      </p:pic>
      <p:pic>
        <p:nvPicPr>
          <p:cNvPr id="7" name="Picture 6" descr="cMuTr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58" y="515182"/>
            <a:ext cx="5458223" cy="3701553"/>
          </a:xfrm>
          <a:prstGeom prst="rect">
            <a:avLst/>
          </a:prstGeom>
        </p:spPr>
      </p:pic>
      <p:pic>
        <p:nvPicPr>
          <p:cNvPr id="8" name="Picture 7" descr="cMuRec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11" y="515182"/>
            <a:ext cx="5458222" cy="3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81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5711772" cy="577392"/>
          </a:xfrm>
        </p:spPr>
        <p:txBody>
          <a:bodyPr/>
          <a:lstStyle/>
          <a:p>
            <a:r>
              <a:rPr lang="en-US" dirty="0" smtClean="0"/>
              <a:t>Hadronic energy resolution</a:t>
            </a:r>
            <a:endParaRPr lang="en-US" dirty="0"/>
          </a:p>
        </p:txBody>
      </p:sp>
      <p:pic>
        <p:nvPicPr>
          <p:cNvPr id="2" name="Picture 1" descr="MuEnergyRes_truthCut_R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10" y="1828281"/>
            <a:ext cx="5458223" cy="3701554"/>
          </a:xfrm>
          <a:prstGeom prst="rect">
            <a:avLst/>
          </a:prstGeom>
        </p:spPr>
      </p:pic>
      <p:pic>
        <p:nvPicPr>
          <p:cNvPr id="3" name="Picture 2" descr="MuEnergyRes_truthCut_colz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58" y="1828281"/>
            <a:ext cx="5458223" cy="3701554"/>
          </a:xfrm>
          <a:prstGeom prst="rect">
            <a:avLst/>
          </a:prstGeom>
        </p:spPr>
      </p:pic>
      <p:pic>
        <p:nvPicPr>
          <p:cNvPr id="4" name="Picture 3" descr="HadEnergyRes_truthCut_colz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58" y="1828282"/>
            <a:ext cx="5458223" cy="3701553"/>
          </a:xfrm>
          <a:prstGeom prst="rect">
            <a:avLst/>
          </a:prstGeom>
        </p:spPr>
      </p:pic>
      <p:pic>
        <p:nvPicPr>
          <p:cNvPr id="5" name="Picture 4" descr="HadEnergyRes_truthCut_RM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10" y="3906697"/>
            <a:ext cx="5458222" cy="3701553"/>
          </a:xfrm>
          <a:prstGeom prst="rect">
            <a:avLst/>
          </a:prstGeom>
        </p:spPr>
      </p:pic>
      <p:pic>
        <p:nvPicPr>
          <p:cNvPr id="7" name="Picture 6" descr="HadEnergyResVsTrueE_truthCut_RM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60" y="3906696"/>
            <a:ext cx="5458223" cy="37015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5775" y="1270026"/>
            <a:ext cx="3224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put true spec above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433143" y="1422426"/>
            <a:ext cx="3224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put </a:t>
            </a:r>
            <a:r>
              <a:rPr lang="en-GB" dirty="0" err="1" smtClean="0"/>
              <a:t>reco</a:t>
            </a:r>
            <a:r>
              <a:rPr lang="en-GB" dirty="0" smtClean="0"/>
              <a:t>. spec above</a:t>
            </a:r>
            <a:endParaRPr lang="en-GB" dirty="0"/>
          </a:p>
        </p:txBody>
      </p:sp>
      <p:pic>
        <p:nvPicPr>
          <p:cNvPr id="11" name="Picture 10" descr="cHadTru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61" y="552018"/>
            <a:ext cx="5458223" cy="3701553"/>
          </a:xfrm>
          <a:prstGeom prst="rect">
            <a:avLst/>
          </a:prstGeom>
        </p:spPr>
      </p:pic>
      <p:pic>
        <p:nvPicPr>
          <p:cNvPr id="12" name="Picture 11" descr="cHadRec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10" y="552018"/>
            <a:ext cx="5458222" cy="3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0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5711772" cy="577392"/>
          </a:xfrm>
        </p:spPr>
        <p:txBody>
          <a:bodyPr/>
          <a:lstStyle/>
          <a:p>
            <a:r>
              <a:rPr lang="en-US" dirty="0" smtClean="0"/>
              <a:t>Neutrino energy resolution</a:t>
            </a:r>
            <a:endParaRPr lang="en-US" dirty="0"/>
          </a:p>
        </p:txBody>
      </p:sp>
      <p:pic>
        <p:nvPicPr>
          <p:cNvPr id="7" name="Picture 6" descr="Combined_absNuResVsNuReco_recoCut_xPro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663" y="3877033"/>
            <a:ext cx="5441471" cy="3690193"/>
          </a:xfrm>
          <a:prstGeom prst="rect">
            <a:avLst/>
          </a:prstGeom>
        </p:spPr>
      </p:pic>
      <p:pic>
        <p:nvPicPr>
          <p:cNvPr id="10" name="Picture 9" descr="NuEnergyRes_truthCut_R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59" y="3877033"/>
            <a:ext cx="5441471" cy="369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4850" y="5863517"/>
            <a:ext cx="291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00FF"/>
                </a:solidFill>
              </a:rPr>
              <a:t>Direct</a:t>
            </a:r>
            <a:endParaRPr lang="en-GB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60614" y="5863517"/>
            <a:ext cx="291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Combination</a:t>
            </a:r>
            <a:endParaRPr lang="en-GB" sz="2800" b="1" dirty="0"/>
          </a:p>
        </p:txBody>
      </p:sp>
      <p:pic>
        <p:nvPicPr>
          <p:cNvPr id="13" name="Picture 12" descr="cNuRec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60" y="558298"/>
            <a:ext cx="5441472" cy="36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3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5711772" cy="577392"/>
          </a:xfrm>
        </p:spPr>
        <p:txBody>
          <a:bodyPr/>
          <a:lstStyle/>
          <a:p>
            <a:r>
              <a:rPr lang="en-US" dirty="0" smtClean="0"/>
              <a:t>True n</a:t>
            </a:r>
            <a:r>
              <a:rPr lang="en-US" dirty="0" smtClean="0"/>
              <a:t>eutrino energy resolution</a:t>
            </a:r>
            <a:endParaRPr lang="en-US" dirty="0"/>
          </a:p>
        </p:txBody>
      </p:sp>
      <p:pic>
        <p:nvPicPr>
          <p:cNvPr id="13" name="Picture 12" descr="NuEnergyResVsTrueE_truthCut_R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481" y="3865050"/>
            <a:ext cx="5458223" cy="3701554"/>
          </a:xfrm>
          <a:prstGeom prst="rect">
            <a:avLst/>
          </a:prstGeom>
        </p:spPr>
      </p:pic>
      <p:pic>
        <p:nvPicPr>
          <p:cNvPr id="14" name="Picture 13" descr="combined_absResTrueEVsTrueNuE_truthCut_xPro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87" y="3860424"/>
            <a:ext cx="5465045" cy="3706180"/>
          </a:xfrm>
          <a:prstGeom prst="rect">
            <a:avLst/>
          </a:prstGeom>
        </p:spPr>
      </p:pic>
      <p:pic>
        <p:nvPicPr>
          <p:cNvPr id="15" name="Picture 14" descr="cNuTr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481" y="479813"/>
            <a:ext cx="5458223" cy="37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9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5711772" cy="577392"/>
          </a:xfrm>
        </p:spPr>
        <p:txBody>
          <a:bodyPr/>
          <a:lstStyle/>
          <a:p>
            <a:r>
              <a:rPr lang="en-US" dirty="0" smtClean="0"/>
              <a:t>Neutrino energy resolution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5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-theme-1">
  <a:themeElements>
    <a:clrScheme name="Sussex_template_blank 1">
      <a:dk1>
        <a:srgbClr val="000000"/>
      </a:dk1>
      <a:lt1>
        <a:srgbClr val="004846"/>
      </a:lt1>
      <a:dk2>
        <a:srgbClr val="FFFFFF"/>
      </a:dk2>
      <a:lt2>
        <a:srgbClr val="808080"/>
      </a:lt2>
      <a:accent1>
        <a:srgbClr val="9BB9BA"/>
      </a:accent1>
      <a:accent2>
        <a:srgbClr val="658E92"/>
      </a:accent2>
      <a:accent3>
        <a:srgbClr val="AAB1B0"/>
      </a:accent3>
      <a:accent4>
        <a:srgbClr val="000000"/>
      </a:accent4>
      <a:accent5>
        <a:srgbClr val="CBD9D9"/>
      </a:accent5>
      <a:accent6>
        <a:srgbClr val="5B8084"/>
      </a:accent6>
      <a:hlink>
        <a:srgbClr val="326065"/>
      </a:hlink>
      <a:folHlink>
        <a:srgbClr val="10393E"/>
      </a:folHlink>
    </a:clrScheme>
    <a:fontScheme name="Sussex_template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" pitchFamily="-103" charset="0"/>
            <a:ea typeface="Times New Roman" pitchFamily="-103" charset="0"/>
            <a:cs typeface="Times New Roman" pitchFamily="-103" charset="0"/>
          </a:defRPr>
        </a:defPPr>
      </a:lstStyle>
    </a:spDef>
    <a:lnDef>
      <a:spPr bwMode="auto">
        <a:solidFill>
          <a:srgbClr val="000000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ussex_template_blank 1">
        <a:dk1>
          <a:srgbClr val="000000"/>
        </a:dk1>
        <a:lt1>
          <a:srgbClr val="004846"/>
        </a:lt1>
        <a:dk2>
          <a:srgbClr val="FFFFFF"/>
        </a:dk2>
        <a:lt2>
          <a:srgbClr val="808080"/>
        </a:lt2>
        <a:accent1>
          <a:srgbClr val="9BB9BA"/>
        </a:accent1>
        <a:accent2>
          <a:srgbClr val="658E92"/>
        </a:accent2>
        <a:accent3>
          <a:srgbClr val="AAB1B0"/>
        </a:accent3>
        <a:accent4>
          <a:srgbClr val="000000"/>
        </a:accent4>
        <a:accent5>
          <a:srgbClr val="CBD9D9"/>
        </a:accent5>
        <a:accent6>
          <a:srgbClr val="5B8084"/>
        </a:accent6>
        <a:hlink>
          <a:srgbClr val="326065"/>
        </a:hlink>
        <a:folHlink>
          <a:srgbClr val="103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ssex_template_blank 2">
        <a:dk1>
          <a:srgbClr val="FFCC00"/>
        </a:dk1>
        <a:lt1>
          <a:srgbClr val="FF9900"/>
        </a:lt1>
        <a:dk2>
          <a:srgbClr val="FF6600"/>
        </a:dk2>
        <a:lt2>
          <a:srgbClr val="FFFD00"/>
        </a:lt2>
        <a:accent1>
          <a:srgbClr val="008080"/>
        </a:accent1>
        <a:accent2>
          <a:srgbClr val="33CCCC"/>
        </a:accent2>
        <a:accent3>
          <a:srgbClr val="FFB8AA"/>
        </a:accent3>
        <a:accent4>
          <a:srgbClr val="DA8200"/>
        </a:accent4>
        <a:accent5>
          <a:srgbClr val="AAC0C0"/>
        </a:accent5>
        <a:accent6>
          <a:srgbClr val="2DB9B9"/>
        </a:accent6>
        <a:hlink>
          <a:srgbClr val="00FF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US-theme-1.thmx</Template>
  <TotalTime>99285</TotalTime>
  <Words>336</Words>
  <Application>Microsoft Macintosh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US-theme-1</vt:lpstr>
      <vt:lpstr>PowerPoint Presentation</vt:lpstr>
      <vt:lpstr>Version details</vt:lpstr>
      <vt:lpstr>Energy resolution parameterisation</vt:lpstr>
      <vt:lpstr>Selection</vt:lpstr>
      <vt:lpstr>Muon energy resolution</vt:lpstr>
      <vt:lpstr>Hadronic energy resolution</vt:lpstr>
      <vt:lpstr>Neutrino energy resolution</vt:lpstr>
      <vt:lpstr>True neutrino energy resolution</vt:lpstr>
      <vt:lpstr>Neutrino energy resolution</vt:lpstr>
      <vt:lpstr>Future plan</vt:lpstr>
      <vt:lpstr>Backup</vt:lpstr>
    </vt:vector>
  </TitlesOfParts>
  <Manager/>
  <Company>University of Sussex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Luke Vinton</dc:creator>
  <cp:keywords/>
  <dc:description/>
  <cp:lastModifiedBy>Luke Vinton</cp:lastModifiedBy>
  <cp:revision>1432</cp:revision>
  <cp:lastPrinted>2014-03-18T14:20:13Z</cp:lastPrinted>
  <dcterms:created xsi:type="dcterms:W3CDTF">2014-04-02T13:59:32Z</dcterms:created>
  <dcterms:modified xsi:type="dcterms:W3CDTF">2016-08-18T15:54:16Z</dcterms:modified>
  <cp:category/>
</cp:coreProperties>
</file>