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619" r:id="rId3"/>
    <p:sldId id="646" r:id="rId4"/>
    <p:sldId id="650" r:id="rId5"/>
    <p:sldId id="651" r:id="rId6"/>
    <p:sldId id="654" r:id="rId7"/>
    <p:sldId id="655" r:id="rId8"/>
    <p:sldId id="656" r:id="rId9"/>
    <p:sldId id="657" r:id="rId10"/>
    <p:sldId id="652" r:id="rId11"/>
    <p:sldId id="653" r:id="rId12"/>
    <p:sldId id="612" r:id="rId13"/>
    <p:sldId id="618" r:id="rId14"/>
  </p:sldIdLst>
  <p:sldSz cx="10045700" cy="7777163"/>
  <p:notesSz cx="6858000" cy="9144000"/>
  <p:defaultTextStyle>
    <a:defPPr>
      <a:defRPr lang="en-US"/>
    </a:defPPr>
    <a:lvl1pPr marL="0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22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45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67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8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611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733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56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7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9658" autoAdjust="0"/>
  </p:normalViewPr>
  <p:slideViewPr>
    <p:cSldViewPr snapToGrid="0" snapToObjects="1">
      <p:cViewPr varScale="1">
        <p:scale>
          <a:sx n="58" d="100"/>
          <a:sy n="58" d="100"/>
        </p:scale>
        <p:origin x="-792" y="-120"/>
      </p:cViewPr>
      <p:guideLst>
        <p:guide orient="horz" pos="2449"/>
        <p:guide pos="3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2866-E8F9-034B-9DF1-AB381312C7CE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BD2D-DA66-584B-B636-0D421B4D73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CB71-FA10-E441-AE38-BB176F04D434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EEC9-C294-2F44-9590-D73B37A13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NOvA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4" y="-187056"/>
            <a:ext cx="2438691" cy="251730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0" y="2245375"/>
            <a:ext cx="10045700" cy="54009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808641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r>
              <a:rPr lang="en-US" sz="1800" dirty="0" smtClean="0">
                <a:solidFill>
                  <a:schemeClr val="bg1"/>
                </a:solidFill>
              </a:rPr>
              <a:t>/20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1469021"/>
            <a:ext cx="9102170" cy="159011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3059135"/>
            <a:ext cx="9102170" cy="214184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6816" y="5200979"/>
            <a:ext cx="9144027" cy="19280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146" y="1662294"/>
            <a:ext cx="4984456" cy="501785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85" y="1740862"/>
            <a:ext cx="4438595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" y="2466370"/>
            <a:ext cx="4438595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078" y="1740862"/>
            <a:ext cx="4440339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078" y="2466370"/>
            <a:ext cx="4440339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494" y="1499994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566816" y="5599617"/>
            <a:ext cx="9226679" cy="159011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5047494" y="1499995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09646"/>
            <a:ext cx="3304966" cy="13177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591" y="309648"/>
            <a:ext cx="5615825" cy="66375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86" y="1627445"/>
            <a:ext cx="3304966" cy="531979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28" y="5444015"/>
            <a:ext cx="6027420" cy="6426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028" y="694904"/>
            <a:ext cx="6027420" cy="4666298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028" y="6086712"/>
            <a:ext cx="6027420" cy="91273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 descr="nova 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2553" y="204125"/>
            <a:ext cx="1885091" cy="1728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6146" y="345652"/>
            <a:ext cx="2284699" cy="596249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16" y="345652"/>
            <a:ext cx="6691901" cy="596249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8672" y="2122520"/>
            <a:ext cx="9102171" cy="4185625"/>
          </a:xfrm>
        </p:spPr>
        <p:txBody>
          <a:bodyPr/>
          <a:lstStyle/>
          <a:p>
            <a:r>
              <a:rPr lang="en-GB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/>
          <a:p>
            <a:r>
              <a:rPr lang="en-GB" dirty="0" smtClean="0"/>
              <a:t>Click icon to add clip 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816" y="334852"/>
            <a:ext cx="6548889" cy="113417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6928" y="2122518"/>
            <a:ext cx="9103916" cy="408661"/>
          </a:xfrm>
        </p:spPr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0" y="1469020"/>
            <a:ext cx="10045700" cy="0"/>
          </a:xfrm>
          <a:prstGeom prst="line">
            <a:avLst/>
          </a:prstGeom>
          <a:noFill/>
          <a:ln w="17526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101824" tIns="50912" rIns="101824" bIns="50912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869" name="Picture 5" descr="Us_pos_CMYK"/>
          <p:cNvPicPr>
            <a:picLocks noChangeAspect="1" noChangeArrowheads="1"/>
          </p:cNvPicPr>
          <p:nvPr/>
        </p:nvPicPr>
        <p:blipFill>
          <a:blip r:embed="rId2"/>
          <a:srcRect t="18727" b="19583"/>
          <a:stretch>
            <a:fillRect/>
          </a:stretch>
        </p:blipFill>
        <p:spPr bwMode="auto">
          <a:xfrm>
            <a:off x="6864562" y="345653"/>
            <a:ext cx="2984062" cy="11611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9366660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5" y="1693270"/>
            <a:ext cx="5896573" cy="55438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09597" y="2023662"/>
            <a:ext cx="3820551" cy="521341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1804798"/>
            <a:ext cx="9102171" cy="526944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1786192"/>
            <a:ext cx="9102170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37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649836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673835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5" cy="1544631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296295"/>
            <a:ext cx="8538845" cy="170125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743464" y="3784168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3464" y="3524929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66816" y="345652"/>
            <a:ext cx="7805254" cy="112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72" y="1693270"/>
            <a:ext cx="9102171" cy="554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35848" name="Picture 8" descr="Us_pos_CMYK"/>
          <p:cNvPicPr>
            <a:picLocks noChangeAspect="1" noChangeArrowheads="1"/>
          </p:cNvPicPr>
          <p:nvPr/>
        </p:nvPicPr>
        <p:blipFill>
          <a:blip r:embed="rId24"/>
          <a:srcRect t="18727" b="19583"/>
          <a:stretch>
            <a:fillRect/>
          </a:stretch>
        </p:blipFill>
        <p:spPr bwMode="auto">
          <a:xfrm>
            <a:off x="-171461" y="7313563"/>
            <a:ext cx="1315957" cy="51207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363227" y="7460802"/>
            <a:ext cx="425060" cy="318262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37252" y="7460802"/>
            <a:ext cx="25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Luke Vinton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81" r:id="rId5"/>
    <p:sldLayoutId id="2147483676" r:id="rId6"/>
    <p:sldLayoutId id="2147483680" r:id="rId7"/>
    <p:sldLayoutId id="2147483682" r:id="rId8"/>
    <p:sldLayoutId id="2147483664" r:id="rId9"/>
    <p:sldLayoutId id="2147483665" r:id="rId10"/>
    <p:sldLayoutId id="2147483666" r:id="rId11"/>
    <p:sldLayoutId id="2147483678" r:id="rId12"/>
    <p:sldLayoutId id="2147483667" r:id="rId13"/>
    <p:sldLayoutId id="2147483668" r:id="rId14"/>
    <p:sldLayoutId id="2147483669" r:id="rId15"/>
    <p:sldLayoutId id="2147483677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5pPr>
      <a:lvl6pPr marL="509122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6pPr>
      <a:lvl7pPr marL="1018245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7pPr>
      <a:lvl8pPr marL="1527367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8pPr>
      <a:lvl9pPr marL="2036488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>
          <a:solidFill>
            <a:srgbClr val="0A383C"/>
          </a:solidFill>
          <a:latin typeface="+mn-lt"/>
          <a:ea typeface="+mn-ea"/>
          <a:cs typeface="+mn-cs"/>
        </a:defRPr>
      </a:lvl1pPr>
      <a:lvl2pPr marL="424268" indent="-21213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A383C"/>
          </a:solidFill>
          <a:latin typeface="+mn-lt"/>
          <a:ea typeface="ＭＳ Ｐゴシック" pitchFamily="-103" charset="-128"/>
        </a:defRPr>
      </a:lvl2pPr>
      <a:lvl3pPr marL="63640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Symbol" pitchFamily="-103" charset="2"/>
        <a:buChar char="-"/>
        <a:defRPr sz="2000">
          <a:solidFill>
            <a:srgbClr val="0A383C"/>
          </a:solidFill>
          <a:latin typeface="+mn-lt"/>
          <a:ea typeface="ＭＳ Ｐゴシック" pitchFamily="-103" charset="-128"/>
        </a:defRPr>
      </a:lvl3pPr>
      <a:lvl4pPr marL="848537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4pPr>
      <a:lvl5pPr marL="2503184" indent="-1442513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5pPr>
      <a:lvl6pPr marL="3012307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6pPr>
      <a:lvl7pPr marL="3521429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7pPr>
      <a:lvl8pPr marL="4030552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8pPr>
      <a:lvl9pPr marL="4539674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9pPr>
    </p:bodyStyle>
    <p:otherStyle>
      <a:defPPr>
        <a:defRPr lang="en-US"/>
      </a:defPPr>
      <a:lvl1pPr marL="0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22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45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67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8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611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33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56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7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2.emf"/><Relationship Id="rId5" Type="http://schemas.openxmlformats.org/officeDocument/2006/relationships/image" Target="../media/image14.emf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2.emf"/><Relationship Id="rId5" Type="http://schemas.openxmlformats.org/officeDocument/2006/relationships/image" Target="../media/image14.emf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4277" y="3048035"/>
            <a:ext cx="9253125" cy="1628165"/>
          </a:xfrm>
        </p:spPr>
        <p:txBody>
          <a:bodyPr/>
          <a:lstStyle/>
          <a:p>
            <a:r>
              <a:rPr lang="en-GB" dirty="0" smtClean="0"/>
              <a:t>Sensitivity with number of hadronic energy fraction bins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574278" y="5264764"/>
            <a:ext cx="4989030" cy="1701254"/>
          </a:xfrm>
        </p:spPr>
        <p:txBody>
          <a:bodyPr/>
          <a:lstStyle/>
          <a:p>
            <a:r>
              <a:rPr lang="en-GB" dirty="0" err="1" smtClean="0"/>
              <a:t>Numu</a:t>
            </a:r>
            <a:r>
              <a:rPr lang="en-GB" dirty="0" smtClean="0"/>
              <a:t> group, Sep. 2016</a:t>
            </a:r>
          </a:p>
          <a:p>
            <a:endParaRPr lang="en-GB" dirty="0" smtClean="0"/>
          </a:p>
          <a:p>
            <a:r>
              <a:rPr lang="en-GB" dirty="0" smtClean="0"/>
              <a:t>Luke Vinton, University of Sussex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no. 3D prongs </a:t>
            </a:r>
            <a:endParaRPr lang="en-US" dirty="0"/>
          </a:p>
        </p:txBody>
      </p:sp>
      <p:pic>
        <p:nvPicPr>
          <p:cNvPr id="7" name="Picture 6" descr="HadEFrac_vs_n3DProng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75829"/>
            <a:ext cx="97028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2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</a:t>
            </a:r>
            <a:r>
              <a:rPr lang="en-US" dirty="0" err="1" smtClean="0"/>
              <a:t>ReMId</a:t>
            </a:r>
            <a:endParaRPr lang="en-US" dirty="0"/>
          </a:p>
        </p:txBody>
      </p:sp>
      <p:pic>
        <p:nvPicPr>
          <p:cNvPr id="7" name="Picture 6" descr="HadEFrac_vs_n3DProng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75829"/>
            <a:ext cx="9702800" cy="5753100"/>
          </a:xfrm>
          <a:prstGeom prst="rect">
            <a:avLst/>
          </a:prstGeom>
        </p:spPr>
      </p:pic>
      <p:pic>
        <p:nvPicPr>
          <p:cNvPr id="8" name="Picture 7" descr="HadEFrac_vs_ReMI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75829"/>
            <a:ext cx="97028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8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0472" y="3989197"/>
            <a:ext cx="5711772" cy="577392"/>
          </a:xfrm>
        </p:spPr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70472" y="159082"/>
            <a:ext cx="5711772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3132" y="998902"/>
            <a:ext cx="790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Bin</a:t>
            </a:r>
            <a:endParaRPr lang="en-GB" sz="2400" dirty="0">
              <a:cs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3132" y="4726328"/>
            <a:ext cx="790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Re</a:t>
            </a:r>
            <a:endParaRPr lang="en-GB" sz="2400" dirty="0"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435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6964" y="3064044"/>
            <a:ext cx="5711772" cy="577392"/>
          </a:xfrm>
        </p:spPr>
        <p:txBody>
          <a:bodyPr/>
          <a:lstStyle/>
          <a:p>
            <a:pPr algn="ctr"/>
            <a:r>
              <a:rPr lang="en-US" sz="3600" dirty="0" smtClean="0"/>
              <a:t>Backup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Version details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59926" y="1894005"/>
            <a:ext cx="83258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Running in </a:t>
            </a:r>
            <a:r>
              <a:rPr lang="en-GB" sz="2800" b="1" dirty="0" smtClean="0"/>
              <a:t>development</a:t>
            </a:r>
            <a:r>
              <a:rPr lang="en-GB" sz="2800" dirty="0" smtClean="0"/>
              <a:t> </a:t>
            </a:r>
            <a:endParaRPr lang="en-GB" sz="2800" dirty="0"/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Using FD decafs: </a:t>
            </a:r>
            <a:r>
              <a:rPr lang="en-GB" sz="2800" dirty="0" smtClean="0">
                <a:solidFill>
                  <a:srgbClr val="0000FF"/>
                </a:solidFill>
              </a:rPr>
              <a:t>/</a:t>
            </a:r>
            <a:r>
              <a:rPr lang="en-GB" sz="2800" dirty="0" err="1" smtClean="0">
                <a:solidFill>
                  <a:srgbClr val="0000FF"/>
                </a:solidFill>
              </a:rPr>
              <a:t>pnfs</a:t>
            </a:r>
            <a:r>
              <a:rPr lang="en-GB" sz="2800" dirty="0" smtClean="0">
                <a:solidFill>
                  <a:srgbClr val="0000FF"/>
                </a:solidFill>
              </a:rPr>
              <a:t>/nova/persistent/production/</a:t>
            </a:r>
            <a:r>
              <a:rPr lang="en-GB" sz="2800" dirty="0" err="1" smtClean="0">
                <a:solidFill>
                  <a:srgbClr val="0000FF"/>
                </a:solidFill>
              </a:rPr>
              <a:t>concat</a:t>
            </a:r>
            <a:r>
              <a:rPr lang="en-GB" sz="2800" dirty="0" smtClean="0">
                <a:solidFill>
                  <a:srgbClr val="0000FF"/>
                </a:solidFill>
              </a:rPr>
              <a:t>/R16-03-03-prod2reco.d/</a:t>
            </a:r>
          </a:p>
          <a:p>
            <a:endParaRPr lang="en-GB" sz="1800" dirty="0">
              <a:solidFill>
                <a:srgbClr val="0000FF"/>
              </a:solidFill>
            </a:endParaRPr>
          </a:p>
          <a:p>
            <a:endParaRPr lang="en-GB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Outline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63303" y="2096586"/>
            <a:ext cx="8319095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 smtClean="0"/>
              <a:t>Hadronic energy fraction vs. neutrino energy </a:t>
            </a:r>
          </a:p>
          <a:p>
            <a:pPr marL="342900" indent="-342900">
              <a:buFont typeface="Arial"/>
              <a:buChar char="•"/>
            </a:pPr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Sensitivity contours with hadronic energy binning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/>
              <a:t>F</a:t>
            </a:r>
            <a:r>
              <a:rPr lang="en-GB" sz="2800" dirty="0" smtClean="0"/>
              <a:t>ull </a:t>
            </a:r>
            <a:r>
              <a:rPr lang="en-GB" sz="2800" dirty="0" err="1" smtClean="0"/>
              <a:t>numu</a:t>
            </a:r>
            <a:r>
              <a:rPr lang="en-GB" sz="2800" dirty="0" smtClean="0"/>
              <a:t> systematics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Extrapolation</a:t>
            </a:r>
          </a:p>
          <a:p>
            <a:pPr marL="342900" indent="-342900">
              <a:buFont typeface="Arial"/>
              <a:buChar char="•"/>
            </a:pPr>
            <a:endParaRPr lang="en-GB" sz="2800" dirty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Hadronic energy fraction vs. </a:t>
            </a:r>
            <a:r>
              <a:rPr lang="en-GB" sz="2800" dirty="0" err="1" smtClean="0"/>
              <a:t>nprongs</a:t>
            </a:r>
            <a:r>
              <a:rPr lang="en-GB" sz="2800" dirty="0" smtClean="0"/>
              <a:t> and vs. </a:t>
            </a:r>
            <a:r>
              <a:rPr lang="en-GB" sz="2800" dirty="0" err="1" smtClean="0"/>
              <a:t>ReMId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738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5711772" cy="577392"/>
          </a:xfrm>
        </p:spPr>
        <p:txBody>
          <a:bodyPr/>
          <a:lstStyle/>
          <a:p>
            <a:r>
              <a:rPr lang="en-US" dirty="0" smtClean="0"/>
              <a:t>Hadronic energy fraction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6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</a:t>
            </a:r>
            <a:r>
              <a:rPr lang="en-US" dirty="0" err="1" smtClean="0"/>
              <a:t>reco</a:t>
            </a:r>
            <a:r>
              <a:rPr lang="en-US" dirty="0" smtClean="0"/>
              <a:t>. energy, </a:t>
            </a:r>
            <a:br>
              <a:rPr lang="en-US" dirty="0" smtClean="0"/>
            </a:br>
            <a:r>
              <a:rPr lang="en-US" dirty="0" smtClean="0"/>
              <a:t>4 </a:t>
            </a:r>
            <a:r>
              <a:rPr lang="en-US" dirty="0" err="1" smtClean="0"/>
              <a:t>quantiles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9514470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8" name="Picture 7" descr="sensContour_hadFrac_1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8" y="-835013"/>
            <a:ext cx="6252582" cy="9208348"/>
          </a:xfrm>
          <a:prstGeom prst="rect">
            <a:avLst/>
          </a:prstGeom>
        </p:spPr>
      </p:pic>
      <p:pic>
        <p:nvPicPr>
          <p:cNvPr id="9" name="Picture 8" descr="cCompHadFracBinning_non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8" y="-835012"/>
            <a:ext cx="6252582" cy="9208348"/>
          </a:xfrm>
          <a:prstGeom prst="rect">
            <a:avLst/>
          </a:prstGeom>
        </p:spPr>
      </p:pic>
      <p:pic>
        <p:nvPicPr>
          <p:cNvPr id="2" name="Picture 1" descr="cCompHadFracBinning_nonMax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6" y="-835012"/>
            <a:ext cx="6252583" cy="92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9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9514470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8" name="Picture 7" descr="sensContour_hadFrac_1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8" y="-835013"/>
            <a:ext cx="6252582" cy="9208348"/>
          </a:xfrm>
          <a:prstGeom prst="rect">
            <a:avLst/>
          </a:prstGeom>
        </p:spPr>
      </p:pic>
      <p:pic>
        <p:nvPicPr>
          <p:cNvPr id="9" name="Picture 8" descr="cCompHadFracBinning_non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8" y="-835012"/>
            <a:ext cx="6252582" cy="9208348"/>
          </a:xfrm>
          <a:prstGeom prst="rect">
            <a:avLst/>
          </a:prstGeom>
        </p:spPr>
      </p:pic>
      <p:pic>
        <p:nvPicPr>
          <p:cNvPr id="2" name="Picture 1" descr="cCompHadFracBinning_nonMax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6" y="-835012"/>
            <a:ext cx="6252583" cy="9208350"/>
          </a:xfrm>
          <a:prstGeom prst="rect">
            <a:avLst/>
          </a:prstGeom>
        </p:spPr>
      </p:pic>
      <p:pic>
        <p:nvPicPr>
          <p:cNvPr id="3" name="Picture 2" descr="cCompHadFracBinning_nonMax_zoom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4" y="-835013"/>
            <a:ext cx="6252585" cy="92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1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9514470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8" name="Picture 7" descr="sensContour_hadFrac_1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8" y="-835013"/>
            <a:ext cx="6252582" cy="9208348"/>
          </a:xfrm>
          <a:prstGeom prst="rect">
            <a:avLst/>
          </a:prstGeom>
        </p:spPr>
      </p:pic>
      <p:pic>
        <p:nvPicPr>
          <p:cNvPr id="9" name="Picture 8" descr="cCompHadFracBinning_non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8" y="-835012"/>
            <a:ext cx="6252582" cy="9208348"/>
          </a:xfrm>
          <a:prstGeom prst="rect">
            <a:avLst/>
          </a:prstGeom>
        </p:spPr>
      </p:pic>
      <p:pic>
        <p:nvPicPr>
          <p:cNvPr id="2" name="Picture 1" descr="cCompHadFracBinning_nonMax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6" y="-835012"/>
            <a:ext cx="6252583" cy="9208350"/>
          </a:xfrm>
          <a:prstGeom prst="rect">
            <a:avLst/>
          </a:prstGeom>
        </p:spPr>
      </p:pic>
      <p:pic>
        <p:nvPicPr>
          <p:cNvPr id="3" name="Picture 2" descr="cCompHadFracBinning_nonMax_zoom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4" y="-835013"/>
            <a:ext cx="6252585" cy="9208352"/>
          </a:xfrm>
          <a:prstGeom prst="rect">
            <a:avLst/>
          </a:prstGeom>
        </p:spPr>
      </p:pic>
      <p:pic>
        <p:nvPicPr>
          <p:cNvPr id="4" name="Picture 3" descr="c1DSens_HadFra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4" y="642871"/>
            <a:ext cx="9200421" cy="62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8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9514470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8" name="Picture 7" descr="sensContour_hadFrac_1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8" y="-835013"/>
            <a:ext cx="6252582" cy="9208348"/>
          </a:xfrm>
          <a:prstGeom prst="rect">
            <a:avLst/>
          </a:prstGeom>
        </p:spPr>
      </p:pic>
      <p:pic>
        <p:nvPicPr>
          <p:cNvPr id="9" name="Picture 8" descr="cCompHadFracBinning_non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8" y="-835012"/>
            <a:ext cx="6252582" cy="9208348"/>
          </a:xfrm>
          <a:prstGeom prst="rect">
            <a:avLst/>
          </a:prstGeom>
        </p:spPr>
      </p:pic>
      <p:pic>
        <p:nvPicPr>
          <p:cNvPr id="2" name="Picture 1" descr="cCompHadFracBinning_nonMax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6" y="-835012"/>
            <a:ext cx="6252583" cy="9208350"/>
          </a:xfrm>
          <a:prstGeom prst="rect">
            <a:avLst/>
          </a:prstGeom>
        </p:spPr>
      </p:pic>
      <p:pic>
        <p:nvPicPr>
          <p:cNvPr id="3" name="Picture 2" descr="cCompHadFracBinning_nonMax_zoom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4" y="-835013"/>
            <a:ext cx="6252585" cy="9208352"/>
          </a:xfrm>
          <a:prstGeom prst="rect">
            <a:avLst/>
          </a:prstGeom>
        </p:spPr>
      </p:pic>
      <p:pic>
        <p:nvPicPr>
          <p:cNvPr id="4" name="Picture 3" descr="c1DSens_HadFra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4" y="642871"/>
            <a:ext cx="9200421" cy="6252585"/>
          </a:xfrm>
          <a:prstGeom prst="rect">
            <a:avLst/>
          </a:prstGeom>
        </p:spPr>
      </p:pic>
      <p:pic>
        <p:nvPicPr>
          <p:cNvPr id="5" name="Picture 4" descr="maxMixRej_vs_nQuantil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871"/>
            <a:ext cx="11140164" cy="62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6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-theme-1">
  <a:themeElements>
    <a:clrScheme name="Sussex_template_blank 1">
      <a:dk1>
        <a:srgbClr val="000000"/>
      </a:dk1>
      <a:lt1>
        <a:srgbClr val="004846"/>
      </a:lt1>
      <a:dk2>
        <a:srgbClr val="FFFFFF"/>
      </a:dk2>
      <a:lt2>
        <a:srgbClr val="808080"/>
      </a:lt2>
      <a:accent1>
        <a:srgbClr val="9BB9BA"/>
      </a:accent1>
      <a:accent2>
        <a:srgbClr val="658E92"/>
      </a:accent2>
      <a:accent3>
        <a:srgbClr val="AAB1B0"/>
      </a:accent3>
      <a:accent4>
        <a:srgbClr val="000000"/>
      </a:accent4>
      <a:accent5>
        <a:srgbClr val="CBD9D9"/>
      </a:accent5>
      <a:accent6>
        <a:srgbClr val="5B8084"/>
      </a:accent6>
      <a:hlink>
        <a:srgbClr val="326065"/>
      </a:hlink>
      <a:folHlink>
        <a:srgbClr val="10393E"/>
      </a:folHlink>
    </a:clrScheme>
    <a:fontScheme name="Sussex_template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" pitchFamily="-103" charset="0"/>
            <a:ea typeface="Times New Roman" pitchFamily="-103" charset="0"/>
            <a:cs typeface="Times New Roman" pitchFamily="-103" charset="0"/>
          </a:defRPr>
        </a:defPPr>
      </a:lstStyle>
    </a:spDef>
    <a:lnDef>
      <a:spPr bwMode="auto">
        <a:solidFill>
          <a:srgbClr val="000000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ussex_template_blank 1">
        <a:dk1>
          <a:srgbClr val="000000"/>
        </a:dk1>
        <a:lt1>
          <a:srgbClr val="004846"/>
        </a:lt1>
        <a:dk2>
          <a:srgbClr val="FFFFFF"/>
        </a:dk2>
        <a:lt2>
          <a:srgbClr val="808080"/>
        </a:lt2>
        <a:accent1>
          <a:srgbClr val="9BB9BA"/>
        </a:accent1>
        <a:accent2>
          <a:srgbClr val="658E92"/>
        </a:accent2>
        <a:accent3>
          <a:srgbClr val="AAB1B0"/>
        </a:accent3>
        <a:accent4>
          <a:srgbClr val="000000"/>
        </a:accent4>
        <a:accent5>
          <a:srgbClr val="CBD9D9"/>
        </a:accent5>
        <a:accent6>
          <a:srgbClr val="5B8084"/>
        </a:accent6>
        <a:hlink>
          <a:srgbClr val="326065"/>
        </a:hlink>
        <a:folHlink>
          <a:srgbClr val="103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ssex_template_blank 2">
        <a:dk1>
          <a:srgbClr val="FFCC00"/>
        </a:dk1>
        <a:lt1>
          <a:srgbClr val="FF9900"/>
        </a:lt1>
        <a:dk2>
          <a:srgbClr val="FF6600"/>
        </a:dk2>
        <a:lt2>
          <a:srgbClr val="FFFD00"/>
        </a:lt2>
        <a:accent1>
          <a:srgbClr val="008080"/>
        </a:accent1>
        <a:accent2>
          <a:srgbClr val="33CCCC"/>
        </a:accent2>
        <a:accent3>
          <a:srgbClr val="FFB8AA"/>
        </a:accent3>
        <a:accent4>
          <a:srgbClr val="DA8200"/>
        </a:accent4>
        <a:accent5>
          <a:srgbClr val="AAC0C0"/>
        </a:accent5>
        <a:accent6>
          <a:srgbClr val="2DB9B9"/>
        </a:accent6>
        <a:hlink>
          <a:srgbClr val="00FF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US-theme-1.thmx</Template>
  <TotalTime>116750</TotalTime>
  <Words>172</Words>
  <Application>Microsoft Macintosh PowerPoint</Application>
  <PresentationFormat>Custom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US-theme-1</vt:lpstr>
      <vt:lpstr>PowerPoint Presentation</vt:lpstr>
      <vt:lpstr>Version details</vt:lpstr>
      <vt:lpstr>Outline</vt:lpstr>
      <vt:lpstr>Hadronic energy fraction</vt:lpstr>
      <vt:lpstr>Hadronic energy fraction vs. reco. energy,  4 quantiles </vt:lpstr>
      <vt:lpstr>Sensitivity with hadronic energy fraction binning</vt:lpstr>
      <vt:lpstr>Sensitivity with hadronic energy fraction binning</vt:lpstr>
      <vt:lpstr>Sensitivity with hadronic energy fraction binning</vt:lpstr>
      <vt:lpstr>Sensitivity with hadronic energy fraction binning</vt:lpstr>
      <vt:lpstr>Hadronic energy fraction vs. no. 3D prongs </vt:lpstr>
      <vt:lpstr>Hadronic energy fraction vs. ReMId</vt:lpstr>
      <vt:lpstr>Future plan</vt:lpstr>
      <vt:lpstr>Backup</vt:lpstr>
    </vt:vector>
  </TitlesOfParts>
  <Manager/>
  <Company>University of Sussex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Luke Vinton</dc:creator>
  <cp:keywords/>
  <dc:description/>
  <cp:lastModifiedBy>Luke Vinton</cp:lastModifiedBy>
  <cp:revision>1477</cp:revision>
  <cp:lastPrinted>2014-03-18T14:20:13Z</cp:lastPrinted>
  <dcterms:created xsi:type="dcterms:W3CDTF">2014-04-02T13:59:32Z</dcterms:created>
  <dcterms:modified xsi:type="dcterms:W3CDTF">2016-09-23T09:11:42Z</dcterms:modified>
  <cp:category/>
</cp:coreProperties>
</file>