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619" r:id="rId3"/>
    <p:sldId id="646" r:id="rId4"/>
    <p:sldId id="656" r:id="rId5"/>
    <p:sldId id="667" r:id="rId6"/>
    <p:sldId id="665" r:id="rId7"/>
    <p:sldId id="666" r:id="rId8"/>
    <p:sldId id="668" r:id="rId9"/>
    <p:sldId id="669" r:id="rId10"/>
    <p:sldId id="670" r:id="rId11"/>
    <p:sldId id="671" r:id="rId12"/>
    <p:sldId id="672" r:id="rId13"/>
    <p:sldId id="673" r:id="rId14"/>
    <p:sldId id="618" r:id="rId15"/>
    <p:sldId id="661" r:id="rId16"/>
    <p:sldId id="651" r:id="rId17"/>
    <p:sldId id="652" r:id="rId18"/>
    <p:sldId id="644" r:id="rId19"/>
    <p:sldId id="653" r:id="rId20"/>
    <p:sldId id="654" r:id="rId21"/>
    <p:sldId id="655" r:id="rId22"/>
    <p:sldId id="657" r:id="rId23"/>
    <p:sldId id="658" r:id="rId24"/>
    <p:sldId id="659" r:id="rId25"/>
    <p:sldId id="660" r:id="rId26"/>
    <p:sldId id="662" r:id="rId27"/>
    <p:sldId id="663" r:id="rId28"/>
    <p:sldId id="664" r:id="rId29"/>
    <p:sldId id="650" r:id="rId30"/>
    <p:sldId id="638" r:id="rId31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9658" autoAdjust="0"/>
  </p:normalViewPr>
  <p:slideViewPr>
    <p:cSldViewPr snapToGrid="0" snapToObjects="1">
      <p:cViewPr varScale="1">
        <p:scale>
          <a:sx n="91" d="100"/>
          <a:sy n="91" d="100"/>
        </p:scale>
        <p:origin x="-1376" y="-112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04/10/16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04/10/16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3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3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23.emf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6.emf"/><Relationship Id="rId9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8.emf"/><Relationship Id="rId9" Type="http://schemas.openxmlformats.org/officeDocument/2006/relationships/image" Target="../media/image29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8.emf"/><Relationship Id="rId9" Type="http://schemas.openxmlformats.org/officeDocument/2006/relationships/image" Target="../media/image30.emf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8.emf"/><Relationship Id="rId9" Type="http://schemas.openxmlformats.org/officeDocument/2006/relationships/image" Target="../media/image30.emf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8.emf"/><Relationship Id="rId9" Type="http://schemas.openxmlformats.org/officeDocument/2006/relationships/image" Target="../media/image33.emf"/><Relationship Id="rId10" Type="http://schemas.openxmlformats.org/officeDocument/2006/relationships/image" Target="../media/image3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28.emf"/><Relationship Id="rId9" Type="http://schemas.openxmlformats.org/officeDocument/2006/relationships/image" Target="../media/image33.emf"/><Relationship Id="rId10" Type="http://schemas.openxmlformats.org/officeDocument/2006/relationships/image" Target="../media/image35.emf"/><Relationship Id="rId11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37.emf"/><Relationship Id="rId7" Type="http://schemas.openxmlformats.org/officeDocument/2006/relationships/image" Target="../media/image38.emf"/><Relationship Id="rId8" Type="http://schemas.openxmlformats.org/officeDocument/2006/relationships/image" Target="../media/image39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Sensitivity improvements with hadronic energy </a:t>
            </a:r>
            <a:r>
              <a:rPr lang="en-GB" dirty="0" smtClean="0"/>
              <a:t>fraction binning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err="1" smtClean="0"/>
              <a:t>Numu</a:t>
            </a:r>
            <a:r>
              <a:rPr lang="en-GB" dirty="0" smtClean="0"/>
              <a:t> group, Sep.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  <p:pic>
        <p:nvPicPr>
          <p:cNvPr id="10" name="Picture 9" descr="c1_n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5" y="778535"/>
            <a:ext cx="8850288" cy="59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6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CVN and </a:t>
            </a:r>
            <a:r>
              <a:rPr lang="en-US" sz="3600" b="0" dirty="0" err="1" smtClean="0"/>
              <a:t>ReMId</a:t>
            </a:r>
            <a:r>
              <a:rPr lang="en-US" sz="3600" b="0" dirty="0" smtClean="0"/>
              <a:t> hybrid selection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561740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  <p:pic>
        <p:nvPicPr>
          <p:cNvPr id="10" name="Picture 9" descr="c1_n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78535"/>
            <a:ext cx="8839200" cy="59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Recap</a:t>
            </a:r>
            <a:endParaRPr lang="en-GB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21496" y="2484226"/>
            <a:ext cx="58899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Following slides show the stats. only ( and no </a:t>
            </a:r>
            <a:r>
              <a:rPr lang="en-GB" sz="3200" dirty="0" err="1" smtClean="0"/>
              <a:t>extrap</a:t>
            </a:r>
            <a:r>
              <a:rPr lang="en-GB" sz="3200" dirty="0" smtClean="0"/>
              <a:t>.) sensitivity with 4 hadronic energy fraction bins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0987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</a:t>
            </a:r>
            <a:r>
              <a:rPr lang="en-US" dirty="0" err="1" smtClean="0"/>
              <a:t>reco</a:t>
            </a:r>
            <a:r>
              <a:rPr lang="en-US" dirty="0" smtClean="0"/>
              <a:t>. energy 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numu</a:t>
            </a:r>
            <a:r>
              <a:rPr lang="en-US" dirty="0" smtClean="0"/>
              <a:t> result </a:t>
            </a:r>
            <a:r>
              <a:rPr lang="en-US" dirty="0" err="1" smtClean="0"/>
              <a:t>paramters</a:t>
            </a:r>
            <a:r>
              <a:rPr lang="en-US" dirty="0" smtClean="0"/>
              <a:t> (ssqth23 </a:t>
            </a:r>
            <a:r>
              <a:rPr lang="en-US" dirty="0"/>
              <a:t>= 0.4022) </a:t>
            </a:r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7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SA </a:t>
            </a:r>
            <a:r>
              <a:rPr lang="en-US" dirty="0" err="1" smtClean="0"/>
              <a:t>numu</a:t>
            </a:r>
            <a:r>
              <a:rPr lang="en-US" dirty="0" smtClean="0"/>
              <a:t> result </a:t>
            </a:r>
            <a:r>
              <a:rPr lang="en-US" dirty="0" err="1" smtClean="0"/>
              <a:t>paramters</a:t>
            </a:r>
            <a:r>
              <a:rPr lang="en-US" dirty="0" smtClean="0"/>
              <a:t> (ssqth23 </a:t>
            </a:r>
            <a:r>
              <a:rPr lang="en-US" dirty="0"/>
              <a:t>= 0.4022) </a:t>
            </a:r>
            <a:r>
              <a:rPr lang="en-US" dirty="0" smtClean="0"/>
              <a:t>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c1DSens_EBinRes_nonMax_yZoo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29"/>
            <a:ext cx="6001926" cy="8839200"/>
          </a:xfrm>
          <a:prstGeom prst="rect">
            <a:avLst/>
          </a:prstGeom>
        </p:spPr>
      </p:pic>
      <p:pic>
        <p:nvPicPr>
          <p:cNvPr id="8" name="Picture 7" descr="c1DSens_nonMa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8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Fine </a:t>
            </a:r>
            <a:r>
              <a:rPr lang="en-GB" sz="4000" b="1" dirty="0" err="1" smtClean="0"/>
              <a:t>ReMId</a:t>
            </a:r>
            <a:r>
              <a:rPr lang="en-GB" sz="4000" b="1" dirty="0" smtClean="0"/>
              <a:t>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56309" y="2219056"/>
            <a:ext cx="689486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Binning scheme: 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split remid into 2 coarse bins below 0.9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0.4 &lt;= remid&lt; 0.75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0.75 &lt;= remid &lt; 0.9</a:t>
            </a:r>
          </a:p>
          <a:p>
            <a:endParaRPr lang="en-GB" sz="2800" dirty="0" smtClean="0"/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split into 8 fine bins above 0.9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72/80 &lt;= remid &lt; 73/80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73/80 &lt;= remid &lt; 74/80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……….. etc.</a:t>
            </a:r>
          </a:p>
          <a:p>
            <a:pPr marL="1361145" lvl="2" indent="-342900">
              <a:buFont typeface="Arial"/>
              <a:buChar char="•"/>
            </a:pPr>
            <a:r>
              <a:rPr lang="en-GB" sz="2800" dirty="0" smtClean="0"/>
              <a:t>80/80 &lt;= remid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480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in </a:t>
            </a:r>
            <a:r>
              <a:rPr lang="en-GB" sz="2800" b="1" dirty="0" smtClean="0"/>
              <a:t>S16-09-13</a:t>
            </a:r>
            <a:endParaRPr lang="en-GB" sz="2800" dirty="0" smtClean="0"/>
          </a:p>
          <a:p>
            <a:pPr marL="457200" indent="-457200">
              <a:buFont typeface="Arial"/>
              <a:buChar char="•"/>
            </a:pPr>
            <a:endParaRPr lang="en-GB" sz="2800" dirty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FD and ND </a:t>
            </a:r>
            <a:r>
              <a:rPr lang="en-GB" sz="2800" dirty="0" err="1" smtClean="0"/>
              <a:t>numu</a:t>
            </a:r>
            <a:r>
              <a:rPr lang="en-GB" sz="2800" dirty="0" smtClean="0"/>
              <a:t> decafs found here: </a:t>
            </a:r>
            <a:r>
              <a:rPr lang="en-GB" sz="2800" dirty="0" smtClean="0">
                <a:solidFill>
                  <a:srgbClr val="0000FF"/>
                </a:solidFill>
              </a:rPr>
              <a:t>/</a:t>
            </a:r>
            <a:r>
              <a:rPr lang="en-GB" sz="2800" dirty="0" err="1" smtClean="0">
                <a:solidFill>
                  <a:srgbClr val="0000FF"/>
                </a:solidFill>
              </a:rPr>
              <a:t>pnfs</a:t>
            </a:r>
            <a:r>
              <a:rPr lang="en-GB" sz="2800" dirty="0" smtClean="0">
                <a:solidFill>
                  <a:srgbClr val="0000FF"/>
                </a:solidFill>
              </a:rPr>
              <a:t>/nova/persistent/production/</a:t>
            </a:r>
            <a:r>
              <a:rPr lang="en-GB" sz="2800" dirty="0" err="1" smtClean="0">
                <a:solidFill>
                  <a:srgbClr val="0000FF"/>
                </a:solidFill>
              </a:rPr>
              <a:t>concat</a:t>
            </a:r>
            <a:r>
              <a:rPr lang="en-GB" sz="2800" dirty="0" smtClean="0">
                <a:solidFill>
                  <a:srgbClr val="0000FF"/>
                </a:solidFill>
              </a:rPr>
              <a:t>/R16-03-03-prod2reco.d/</a:t>
            </a:r>
          </a:p>
          <a:p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Stats only sensitivity with fine </a:t>
            </a:r>
            <a:r>
              <a:rPr lang="en-US" dirty="0" err="1" smtClean="0"/>
              <a:t>ReMId</a:t>
            </a:r>
            <a:r>
              <a:rPr lang="en-US" dirty="0" smtClean="0"/>
              <a:t>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0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Stats only sensitivity with fine </a:t>
            </a:r>
            <a:r>
              <a:rPr lang="en-US" dirty="0" err="1" smtClean="0"/>
              <a:t>ReMId</a:t>
            </a:r>
            <a:r>
              <a:rPr lang="en-US" dirty="0" smtClean="0"/>
              <a:t>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6" y="778535"/>
            <a:ext cx="8839200" cy="59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5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144418"/>
            <a:ext cx="5108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Hadronic energy fraction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2729467"/>
            <a:ext cx="730441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hadronic energy </a:t>
            </a:r>
            <a:r>
              <a:rPr lang="en-GB" sz="2800" dirty="0" err="1" smtClean="0"/>
              <a:t>quantiles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err="1" smtClean="0"/>
              <a:t>Quantiles</a:t>
            </a:r>
            <a:r>
              <a:rPr lang="en-GB" sz="2800" dirty="0" smtClean="0"/>
              <a:t> made for each bin of reconstructed neutrino energy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r>
              <a:rPr lang="en-GB" sz="2800" dirty="0" smtClean="0"/>
              <a:t>Up next, sensitivities with events split into 2,3,4 and 5 hadronic energy fraction </a:t>
            </a:r>
            <a:r>
              <a:rPr lang="en-GB" sz="2800" dirty="0" err="1" smtClean="0"/>
              <a:t>quantiles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8949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2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_n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41"/>
            <a:ext cx="8828116" cy="5999567"/>
          </a:xfrm>
          <a:prstGeom prst="rect">
            <a:avLst/>
          </a:prstGeom>
        </p:spPr>
      </p:pic>
      <p:pic>
        <p:nvPicPr>
          <p:cNvPr id="11" name="Picture 10" descr="c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2" y="765839"/>
            <a:ext cx="8828117" cy="59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68682" y="1046725"/>
            <a:ext cx="5108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/>
              <a:t>2D Hadronic energy fraction and remid binning</a:t>
            </a:r>
            <a:endParaRPr lang="en-GB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70641" y="3718490"/>
            <a:ext cx="7304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Split events into 4 </a:t>
            </a:r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. </a:t>
            </a:r>
            <a:r>
              <a:rPr lang="en-GB" sz="2800" dirty="0" err="1" smtClean="0"/>
              <a:t>quantiles</a:t>
            </a:r>
            <a:r>
              <a:rPr lang="en-GB" sz="2800" dirty="0" smtClean="0"/>
              <a:t> and 2 remid bins (0.4-0.75, 0.75-1.0)</a:t>
            </a:r>
          </a:p>
          <a:p>
            <a:endParaRPr lang="en-GB" sz="2800" dirty="0" smtClean="0"/>
          </a:p>
          <a:p>
            <a:r>
              <a:rPr lang="en-GB" sz="2800" dirty="0" err="1" smtClean="0"/>
              <a:t>HadE</a:t>
            </a:r>
            <a:r>
              <a:rPr lang="en-GB" sz="2800" dirty="0" smtClean="0"/>
              <a:t> </a:t>
            </a:r>
            <a:r>
              <a:rPr lang="en-GB" sz="2800" dirty="0" err="1" smtClean="0"/>
              <a:t>frac</a:t>
            </a:r>
            <a:r>
              <a:rPr lang="en-GB" sz="2800" dirty="0" smtClean="0"/>
              <a:t>. </a:t>
            </a:r>
            <a:r>
              <a:rPr lang="en-GB" sz="2800" dirty="0" err="1" smtClean="0"/>
              <a:t>quantiles</a:t>
            </a:r>
            <a:r>
              <a:rPr lang="en-GB" sz="2800" dirty="0" smtClean="0"/>
              <a:t> made for each bin of reconstructed neutrino energy and for each remid bin</a:t>
            </a:r>
          </a:p>
        </p:txBody>
      </p:sp>
    </p:spTree>
    <p:extLst>
      <p:ext uri="{BB962C8B-B14F-4D97-AF65-F5344CB8AC3E}">
        <p14:creationId xmlns:p14="http://schemas.microsoft.com/office/powerpoint/2010/main" val="97040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8330" y="-636542"/>
            <a:ext cx="5986871" cy="88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Sensitivity with hadronic energy fraction binning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2" cy="8828118"/>
          </a:xfrm>
          <a:prstGeom prst="rect">
            <a:avLst/>
          </a:prstGeom>
        </p:spPr>
      </p:pic>
      <p:pic>
        <p:nvPicPr>
          <p:cNvPr id="9" name="Picture 8" descr="c1_n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4"/>
            <a:ext cx="5994403" cy="8828121"/>
          </a:xfrm>
          <a:prstGeom prst="rect">
            <a:avLst/>
          </a:prstGeom>
        </p:spPr>
      </p:pic>
      <p:pic>
        <p:nvPicPr>
          <p:cNvPr id="10" name="Picture 9" descr="c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8330" y="-636542"/>
            <a:ext cx="5986871" cy="8817028"/>
          </a:xfrm>
          <a:prstGeom prst="rect">
            <a:avLst/>
          </a:prstGeom>
        </p:spPr>
      </p:pic>
      <p:pic>
        <p:nvPicPr>
          <p:cNvPr id="11" name="Picture 10" descr="c1_n2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9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4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Hadronic energy fraction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133599"/>
            <a:ext cx="9155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All Sensitivities shown made with the SA </a:t>
            </a:r>
            <a:r>
              <a:rPr lang="en-GB" sz="2800" dirty="0" err="1" smtClean="0"/>
              <a:t>numu</a:t>
            </a:r>
            <a:r>
              <a:rPr lang="en-GB" sz="2800" dirty="0" smtClean="0"/>
              <a:t> (non max mixing) oscillation parameters</a:t>
            </a:r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Max. mixing </a:t>
            </a:r>
            <a:r>
              <a:rPr lang="en-US" dirty="0" err="1" smtClean="0"/>
              <a:t>paremeters</a:t>
            </a:r>
            <a:r>
              <a:rPr lang="en-US" dirty="0" smtClean="0"/>
              <a:t> sensitivity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MaxMixContour_comp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2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46697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Oscillation parameters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44886" y="1538332"/>
            <a:ext cx="91559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 err="1" smtClean="0"/>
              <a:t>SetL</a:t>
            </a:r>
            <a:r>
              <a:rPr lang="en-GB" sz="2800" dirty="0"/>
              <a:t>(810);</a:t>
            </a:r>
          </a:p>
          <a:p>
            <a:r>
              <a:rPr lang="en-GB" sz="2800" dirty="0"/>
              <a:t> </a:t>
            </a:r>
            <a:r>
              <a:rPr lang="en-GB" sz="2800" dirty="0" err="1" smtClean="0"/>
              <a:t>SetRho</a:t>
            </a:r>
            <a:r>
              <a:rPr lang="en-GB" sz="2800" dirty="0"/>
              <a:t>(0); // No matter effects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SetDmsq21</a:t>
            </a:r>
            <a:r>
              <a:rPr lang="en-GB" sz="2800" dirty="0"/>
              <a:t>(7.59e-5);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SetDmsq32</a:t>
            </a:r>
            <a:r>
              <a:rPr lang="en-GB" sz="2800" dirty="0">
                <a:solidFill>
                  <a:srgbClr val="FF0000"/>
                </a:solidFill>
              </a:rPr>
              <a:t>(2.6746e-3);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SetTh12</a:t>
            </a:r>
            <a:r>
              <a:rPr lang="en-GB" sz="2800" dirty="0"/>
              <a:t>(.601);</a:t>
            </a:r>
          </a:p>
          <a:p>
            <a:r>
              <a:rPr lang="en-GB" sz="2800" dirty="0"/>
              <a:t> </a:t>
            </a:r>
            <a:r>
              <a:rPr lang="en-GB" sz="2800" dirty="0" smtClean="0"/>
              <a:t>SetTh13</a:t>
            </a:r>
            <a:r>
              <a:rPr lang="en-GB" sz="2800" dirty="0"/>
              <a:t>(.1567);</a:t>
            </a:r>
          </a:p>
          <a:p>
            <a:r>
              <a:rPr lang="en-GB" sz="2800" dirty="0"/>
              <a:t> </a:t>
            </a:r>
            <a:r>
              <a:rPr lang="en-GB" sz="2800" dirty="0" err="1" smtClean="0"/>
              <a:t>SetdCP</a:t>
            </a:r>
            <a:r>
              <a:rPr lang="en-GB" sz="2800" dirty="0"/>
              <a:t>(0);</a:t>
            </a:r>
          </a:p>
          <a:p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smtClean="0">
                <a:solidFill>
                  <a:srgbClr val="FF0000"/>
                </a:solidFill>
              </a:rPr>
              <a:t>SetTh23</a:t>
            </a:r>
            <a:r>
              <a:rPr lang="en-GB" sz="2800" dirty="0">
                <a:solidFill>
                  <a:srgbClr val="FF0000"/>
                </a:solidFill>
              </a:rPr>
              <a:t>(0.68696);  // non </a:t>
            </a:r>
            <a:r>
              <a:rPr lang="en-GB" sz="2800" dirty="0" smtClean="0">
                <a:solidFill>
                  <a:srgbClr val="FF0000"/>
                </a:solidFill>
              </a:rPr>
              <a:t>max (</a:t>
            </a:r>
            <a:r>
              <a:rPr lang="en-GB" sz="2800" dirty="0">
                <a:solidFill>
                  <a:srgbClr val="FF0000"/>
                </a:solidFill>
              </a:rPr>
              <a:t>ssqth23 = 0.4022)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3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Cosmic background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31510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_n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3" y="765836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9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3054224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4 had </a:t>
            </a:r>
            <a:r>
              <a:rPr lang="en-US" sz="3600" b="0" dirty="0" err="1" smtClean="0"/>
              <a:t>frac</a:t>
            </a:r>
            <a:r>
              <a:rPr lang="en-US" sz="3600" b="0" dirty="0" smtClean="0"/>
              <a:t>. bins</a:t>
            </a:r>
            <a:br>
              <a:rPr lang="en-US" sz="3600" b="0" dirty="0" smtClean="0"/>
            </a:br>
            <a:r>
              <a:rPr lang="en-US" sz="3600" b="0" dirty="0" smtClean="0"/>
              <a:t>and</a:t>
            </a:r>
            <a:br>
              <a:rPr lang="en-US" sz="3600" b="0" dirty="0" smtClean="0"/>
            </a:br>
            <a:r>
              <a:rPr lang="en-US" sz="3600" b="0" dirty="0" smtClean="0"/>
              <a:t>0.125 GeV neutrino energy binning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0616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MaxMixContourComp_quants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6" y="-647630"/>
            <a:ext cx="6001926" cy="8839200"/>
          </a:xfrm>
          <a:prstGeom prst="rect">
            <a:avLst/>
          </a:prstGeom>
        </p:spPr>
      </p:pic>
      <p:pic>
        <p:nvPicPr>
          <p:cNvPr id="3" name="Picture 2" descr="NonMaxMixContourComp_quants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2" y="65478"/>
            <a:ext cx="9908448" cy="577392"/>
          </a:xfrm>
        </p:spPr>
        <p:txBody>
          <a:bodyPr/>
          <a:lstStyle/>
          <a:p>
            <a:r>
              <a:rPr lang="en-US" dirty="0" smtClean="0"/>
              <a:t>Contours with and without cosmic </a:t>
            </a:r>
            <a:r>
              <a:rPr lang="en-US" dirty="0" err="1" smtClean="0"/>
              <a:t>bkg</a:t>
            </a:r>
            <a:endParaRPr lang="en-US" dirty="0"/>
          </a:p>
        </p:txBody>
      </p:sp>
      <p:pic>
        <p:nvPicPr>
          <p:cNvPr id="4" name="Picture 3" descr="NonMaxMixContour_comp_EBinRe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5" name="Picture 4" descr="NonMaxMixContour_comp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0804" y="-647630"/>
            <a:ext cx="6001927" cy="8839202"/>
          </a:xfrm>
          <a:prstGeom prst="rect">
            <a:avLst/>
          </a:prstGeom>
        </p:spPr>
      </p:pic>
      <p:pic>
        <p:nvPicPr>
          <p:cNvPr id="7" name="Picture 6" descr="NonMaxMixContour_comp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0" cy="8828116"/>
          </a:xfrm>
          <a:prstGeom prst="rect">
            <a:avLst/>
          </a:prstGeom>
        </p:spPr>
      </p:pic>
      <p:pic>
        <p:nvPicPr>
          <p:cNvPr id="8" name="Picture 7" descr="c1_n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45851"/>
            <a:ext cx="5994400" cy="8828116"/>
          </a:xfrm>
          <a:prstGeom prst="rect">
            <a:avLst/>
          </a:prstGeom>
        </p:spPr>
      </p:pic>
      <p:pic>
        <p:nvPicPr>
          <p:cNvPr id="9" name="Picture 8" descr="c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90111" y="-638323"/>
            <a:ext cx="5994401" cy="88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6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107914</TotalTime>
  <Words>463</Words>
  <Application>Microsoft Macintosh PowerPoint</Application>
  <PresentationFormat>Custom</PresentationFormat>
  <Paragraphs>67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US-theme-1</vt:lpstr>
      <vt:lpstr>PowerPoint Presentation</vt:lpstr>
      <vt:lpstr>Version details</vt:lpstr>
      <vt:lpstr>Outline</vt:lpstr>
      <vt:lpstr>Oscillation parameters</vt:lpstr>
      <vt:lpstr>Cosmic background</vt:lpstr>
      <vt:lpstr>Contours with and without cosmic bkg</vt:lpstr>
      <vt:lpstr>Contours with and without cosmic bkg</vt:lpstr>
      <vt:lpstr>4 had frac. bins and 0.125 GeV neutrino energy binning</vt:lpstr>
      <vt:lpstr>Contours with and without cosmic bkg</vt:lpstr>
      <vt:lpstr>Contours with and without cosmic bkg</vt:lpstr>
      <vt:lpstr>CVN and ReMId hybrid selection</vt:lpstr>
      <vt:lpstr>Contours with and without cosmic bkg</vt:lpstr>
      <vt:lpstr>Contours with and without cosmic bkg</vt:lpstr>
      <vt:lpstr>Backup</vt:lpstr>
      <vt:lpstr>PowerPoint Presentation</vt:lpstr>
      <vt:lpstr>Hadronic energy fraction vs. reco. energy </vt:lpstr>
      <vt:lpstr>SA numu result paramters (ssqth23 = 0.4022) sensitivity</vt:lpstr>
      <vt:lpstr>SA numu result paramters (ssqth23 = 0.4022) sensitivity</vt:lpstr>
      <vt:lpstr>PowerPoint Presentation</vt:lpstr>
      <vt:lpstr>Stats only sensitivity with fine ReMId binning</vt:lpstr>
      <vt:lpstr>Stats only sensitivity with fine ReMId binning</vt:lpstr>
      <vt:lpstr>PowerPoint Presentation</vt:lpstr>
      <vt:lpstr>Sensitivity with hadronic energy fraction binning</vt:lpstr>
      <vt:lpstr>Sensitivity with hadronic energy fraction binning</vt:lpstr>
      <vt:lpstr>Sensitivity with hadronic energy fraction binning</vt:lpstr>
      <vt:lpstr>PowerPoint Presentation</vt:lpstr>
      <vt:lpstr>Sensitivity with hadronic energy fraction binning</vt:lpstr>
      <vt:lpstr>Sensitivity with hadronic energy fraction binning</vt:lpstr>
      <vt:lpstr>Hadronic energy fraction</vt:lpstr>
      <vt:lpstr>Max. mixing paremeters sensitivity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1480</cp:revision>
  <cp:lastPrinted>2014-03-18T14:20:13Z</cp:lastPrinted>
  <dcterms:created xsi:type="dcterms:W3CDTF">2014-04-02T13:59:32Z</dcterms:created>
  <dcterms:modified xsi:type="dcterms:W3CDTF">2016-10-05T05:42:19Z</dcterms:modified>
  <cp:category/>
</cp:coreProperties>
</file>