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6" r:id="rId2"/>
    <p:sldId id="619" r:id="rId3"/>
    <p:sldId id="646" r:id="rId4"/>
    <p:sldId id="656" r:id="rId5"/>
    <p:sldId id="714" r:id="rId6"/>
    <p:sldId id="715" r:id="rId7"/>
    <p:sldId id="730" r:id="rId8"/>
    <p:sldId id="721" r:id="rId9"/>
    <p:sldId id="707" r:id="rId10"/>
    <p:sldId id="732" r:id="rId11"/>
    <p:sldId id="709" r:id="rId12"/>
    <p:sldId id="733" r:id="rId13"/>
    <p:sldId id="712" r:id="rId14"/>
    <p:sldId id="731" r:id="rId15"/>
    <p:sldId id="722" r:id="rId16"/>
    <p:sldId id="723" r:id="rId17"/>
    <p:sldId id="724" r:id="rId18"/>
    <p:sldId id="725" r:id="rId19"/>
    <p:sldId id="726" r:id="rId20"/>
    <p:sldId id="727" r:id="rId21"/>
    <p:sldId id="728" r:id="rId22"/>
    <p:sldId id="729" r:id="rId23"/>
    <p:sldId id="702" r:id="rId24"/>
    <p:sldId id="618" r:id="rId25"/>
    <p:sldId id="716" r:id="rId26"/>
    <p:sldId id="717" r:id="rId27"/>
    <p:sldId id="718" r:id="rId28"/>
    <p:sldId id="719" r:id="rId29"/>
    <p:sldId id="651" r:id="rId30"/>
    <p:sldId id="696" r:id="rId31"/>
    <p:sldId id="697" r:id="rId32"/>
    <p:sldId id="698" r:id="rId33"/>
    <p:sldId id="703" r:id="rId34"/>
    <p:sldId id="704" r:id="rId35"/>
    <p:sldId id="705" r:id="rId36"/>
    <p:sldId id="706" r:id="rId37"/>
  </p:sldIdLst>
  <p:sldSz cx="10045700" cy="7777163"/>
  <p:notesSz cx="6858000" cy="9144000"/>
  <p:defaultTextStyle>
    <a:defPPr>
      <a:defRPr lang="en-US"/>
    </a:defPPr>
    <a:lvl1pPr marL="0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122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245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367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6488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5611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4733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3856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2978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3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27" autoAdjust="0"/>
    <p:restoredTop sz="99658" autoAdjust="0"/>
  </p:normalViewPr>
  <p:slideViewPr>
    <p:cSldViewPr snapToGrid="0" snapToObjects="1">
      <p:cViewPr varScale="1">
        <p:scale>
          <a:sx n="89" d="100"/>
          <a:sy n="89" d="100"/>
        </p:scale>
        <p:origin x="-136" y="-96"/>
      </p:cViewPr>
      <p:guideLst>
        <p:guide orient="horz" pos="2449"/>
        <p:guide pos="31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62866-E8F9-034B-9DF1-AB381312C7CE}" type="datetimeFigureOut">
              <a:rPr lang="en-US" smtClean="0"/>
              <a:t>20/10/16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3BD2D-DA66-584B-B636-0D421B4D73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460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BCB71-FA10-E441-AE38-BB176F04D434}" type="datetimeFigureOut">
              <a:rPr lang="en-US" smtClean="0"/>
              <a:t>20/10/16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685800"/>
            <a:ext cx="4429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3EEC9-C294-2F44-9590-D73B37A131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350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tiff"/><Relationship Id="rId3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41" y="3048035"/>
            <a:ext cx="8538845" cy="1628165"/>
          </a:xfr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Title 45"/>
          <p:cNvSpPr txBox="1">
            <a:spLocks/>
          </p:cNvSpPr>
          <p:nvPr/>
        </p:nvSpPr>
        <p:spPr bwMode="auto">
          <a:xfrm>
            <a:off x="793541" y="3131570"/>
            <a:ext cx="8538845" cy="1544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10182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NOvA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634" y="-187056"/>
            <a:ext cx="2438691" cy="2517309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8" name="Picture 7" descr="university_of_sussex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50" y="204126"/>
            <a:ext cx="4070818" cy="1802196"/>
          </a:xfrm>
          <a:prstGeom prst="rect">
            <a:avLst/>
          </a:prstGeom>
          <a:effectLst>
            <a:outerShdw blurRad="50800" dist="12700" dir="2700000">
              <a:srgbClr val="000000">
                <a:alpha val="43000"/>
              </a:srgbClr>
            </a:outerShdw>
          </a:effectLst>
        </p:spPr>
      </p:pic>
      <p:cxnSp>
        <p:nvCxnSpPr>
          <p:cNvPr id="9" name="Straight Connector 8"/>
          <p:cNvCxnSpPr/>
          <p:nvPr/>
        </p:nvCxnSpPr>
        <p:spPr bwMode="auto">
          <a:xfrm rot="10800000">
            <a:off x="2459104" y="3048035"/>
            <a:ext cx="7177839" cy="1801"/>
          </a:xfrm>
          <a:prstGeom prst="line">
            <a:avLst/>
          </a:prstGeom>
          <a:solidFill>
            <a:srgbClr val="000000"/>
          </a:solidFill>
          <a:ln w="1588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flipV="1">
            <a:off x="0" y="2245375"/>
            <a:ext cx="10045700" cy="54009"/>
          </a:xfrm>
          <a:prstGeom prst="line">
            <a:avLst/>
          </a:prstGeom>
          <a:ln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793541" y="4676202"/>
            <a:ext cx="8538845" cy="1701254"/>
          </a:xfrm>
        </p:spPr>
        <p:txBody>
          <a:bodyPr anchor="t"/>
          <a:lstStyle>
            <a:lvl1pPr marL="0" indent="0">
              <a:buNone/>
              <a:defRPr sz="2200">
                <a:solidFill>
                  <a:srgbClr val="FF6600"/>
                </a:solidFill>
              </a:defRPr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328923" y="7319682"/>
            <a:ext cx="808641" cy="379817"/>
          </a:xfrm>
          <a:prstGeom prst="rect">
            <a:avLst/>
          </a:prstGeom>
          <a:noFill/>
        </p:spPr>
        <p:txBody>
          <a:bodyPr wrap="none" lIns="101824" tIns="50912" rIns="101824" bIns="50912" rtlCol="0">
            <a:spAutoFit/>
          </a:bodyPr>
          <a:lstStyle/>
          <a:p>
            <a:fld id="{F38A7993-40AF-C04C-84E7-6B3F323EDF33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r>
              <a:rPr lang="en-US" sz="1800" dirty="0" smtClean="0">
                <a:solidFill>
                  <a:schemeClr val="bg1"/>
                </a:solidFill>
              </a:rPr>
              <a:t>/20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674" y="1469021"/>
            <a:ext cx="9102170" cy="159011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675" y="3059135"/>
            <a:ext cx="9102170" cy="214184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66816" y="5200979"/>
            <a:ext cx="9144027" cy="19280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vertic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674" y="2122520"/>
            <a:ext cx="4466499" cy="41856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2601" y="2122520"/>
            <a:ext cx="4468244" cy="418562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146" y="1662294"/>
            <a:ext cx="4984456" cy="501785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2601" y="2122520"/>
            <a:ext cx="4468244" cy="418562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286" y="311447"/>
            <a:ext cx="9041130" cy="1296194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285" y="1740862"/>
            <a:ext cx="4438595" cy="72550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122" indent="0">
              <a:buNone/>
              <a:defRPr sz="2200" b="1"/>
            </a:lvl2pPr>
            <a:lvl3pPr marL="1018245" indent="0">
              <a:buNone/>
              <a:defRPr sz="2000" b="1"/>
            </a:lvl3pPr>
            <a:lvl4pPr marL="1527367" indent="0">
              <a:buNone/>
              <a:defRPr sz="1800" b="1"/>
            </a:lvl4pPr>
            <a:lvl5pPr marL="2036488" indent="0">
              <a:buNone/>
              <a:defRPr sz="1800" b="1"/>
            </a:lvl5pPr>
            <a:lvl6pPr marL="2545611" indent="0">
              <a:buNone/>
              <a:defRPr sz="1800" b="1"/>
            </a:lvl6pPr>
            <a:lvl7pPr marL="3054733" indent="0">
              <a:buNone/>
              <a:defRPr sz="1800" b="1"/>
            </a:lvl7pPr>
            <a:lvl8pPr marL="3563856" indent="0">
              <a:buNone/>
              <a:defRPr sz="1800" b="1"/>
            </a:lvl8pPr>
            <a:lvl9pPr marL="4072978" indent="0">
              <a:buNone/>
              <a:defRPr sz="18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85" y="2466370"/>
            <a:ext cx="4438595" cy="4480871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078" y="1740862"/>
            <a:ext cx="4440339" cy="72550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122" indent="0">
              <a:buNone/>
              <a:defRPr sz="2200" b="1"/>
            </a:lvl2pPr>
            <a:lvl3pPr marL="1018245" indent="0">
              <a:buNone/>
              <a:defRPr sz="2000" b="1"/>
            </a:lvl3pPr>
            <a:lvl4pPr marL="1527367" indent="0">
              <a:buNone/>
              <a:defRPr sz="1800" b="1"/>
            </a:lvl4pPr>
            <a:lvl5pPr marL="2036488" indent="0">
              <a:buNone/>
              <a:defRPr sz="1800" b="1"/>
            </a:lvl5pPr>
            <a:lvl6pPr marL="2545611" indent="0">
              <a:buNone/>
              <a:defRPr sz="1800" b="1"/>
            </a:lvl6pPr>
            <a:lvl7pPr marL="3054733" indent="0">
              <a:buNone/>
              <a:defRPr sz="1800" b="1"/>
            </a:lvl7pPr>
            <a:lvl8pPr marL="3563856" indent="0">
              <a:buNone/>
              <a:defRPr sz="1800" b="1"/>
            </a:lvl8pPr>
            <a:lvl9pPr marL="4072978" indent="0">
              <a:buNone/>
              <a:defRPr sz="18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078" y="2466370"/>
            <a:ext cx="4440339" cy="4480871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fig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16" y="345652"/>
            <a:ext cx="6548889" cy="1123368"/>
          </a:xfr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494" y="1499994"/>
            <a:ext cx="4746000" cy="4082500"/>
          </a:xfrm>
        </p:spPr>
        <p:txBody>
          <a:bodyPr/>
          <a:lstStyle>
            <a:lvl1pPr marL="0" indent="0">
              <a:buNone/>
              <a:defRPr sz="3600"/>
            </a:lvl1pPr>
            <a:lvl2pPr marL="509122" indent="0">
              <a:buNone/>
              <a:defRPr sz="3100"/>
            </a:lvl2pPr>
            <a:lvl3pPr marL="1018245" indent="0">
              <a:buNone/>
              <a:defRPr sz="2700"/>
            </a:lvl3pPr>
            <a:lvl4pPr marL="1527367" indent="0">
              <a:buNone/>
              <a:defRPr sz="2200"/>
            </a:lvl4pPr>
            <a:lvl5pPr marL="2036488" indent="0">
              <a:buNone/>
              <a:defRPr sz="2200"/>
            </a:lvl5pPr>
            <a:lvl6pPr marL="2545611" indent="0">
              <a:buNone/>
              <a:defRPr sz="2200"/>
            </a:lvl6pPr>
            <a:lvl7pPr marL="3054733" indent="0">
              <a:buNone/>
              <a:defRPr sz="2200"/>
            </a:lvl7pPr>
            <a:lvl8pPr marL="3563856" indent="0">
              <a:buNone/>
              <a:defRPr sz="2200"/>
            </a:lvl8pPr>
            <a:lvl9pPr marL="4072978" indent="0">
              <a:buNone/>
              <a:defRPr sz="2200"/>
            </a:lvl9pPr>
          </a:lstStyle>
          <a:p>
            <a:r>
              <a:rPr lang="en-GB" dirty="0" smtClean="0"/>
              <a:t>Click icon to add picture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566816" y="5599617"/>
            <a:ext cx="9226679" cy="159011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/>
          </p:nvPr>
        </p:nvSpPr>
        <p:spPr>
          <a:xfrm>
            <a:off x="5047494" y="1499995"/>
            <a:ext cx="4746000" cy="4082500"/>
          </a:xfrm>
        </p:spPr>
        <p:txBody>
          <a:bodyPr/>
          <a:lstStyle>
            <a:lvl1pPr marL="0" indent="0">
              <a:buNone/>
              <a:defRPr sz="3600"/>
            </a:lvl1pPr>
            <a:lvl2pPr marL="509122" indent="0">
              <a:buNone/>
              <a:defRPr sz="3100"/>
            </a:lvl2pPr>
            <a:lvl3pPr marL="1018245" indent="0">
              <a:buNone/>
              <a:defRPr sz="2700"/>
            </a:lvl3pPr>
            <a:lvl4pPr marL="1527367" indent="0">
              <a:buNone/>
              <a:defRPr sz="2200"/>
            </a:lvl4pPr>
            <a:lvl5pPr marL="2036488" indent="0">
              <a:buNone/>
              <a:defRPr sz="2200"/>
            </a:lvl5pPr>
            <a:lvl6pPr marL="2545611" indent="0">
              <a:buNone/>
              <a:defRPr sz="2200"/>
            </a:lvl6pPr>
            <a:lvl7pPr marL="3054733" indent="0">
              <a:buNone/>
              <a:defRPr sz="2200"/>
            </a:lvl7pPr>
            <a:lvl8pPr marL="3563856" indent="0">
              <a:buNone/>
              <a:defRPr sz="2200"/>
            </a:lvl8pPr>
            <a:lvl9pPr marL="4072978" indent="0">
              <a:buNone/>
              <a:defRPr sz="2200"/>
            </a:lvl9pPr>
          </a:lstStyle>
          <a:p>
            <a:r>
              <a:rPr lang="en-GB" dirty="0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286" y="309646"/>
            <a:ext cx="3304966" cy="131779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7591" y="309648"/>
            <a:ext cx="5615825" cy="6637593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286" y="1627445"/>
            <a:ext cx="3304966" cy="5319796"/>
          </a:xfrm>
        </p:spPr>
        <p:txBody>
          <a:bodyPr/>
          <a:lstStyle>
            <a:lvl1pPr marL="0" indent="0">
              <a:buNone/>
              <a:defRPr sz="1600"/>
            </a:lvl1pPr>
            <a:lvl2pPr marL="509122" indent="0">
              <a:buNone/>
              <a:defRPr sz="1300"/>
            </a:lvl2pPr>
            <a:lvl3pPr marL="1018245" indent="0">
              <a:buNone/>
              <a:defRPr sz="1100"/>
            </a:lvl3pPr>
            <a:lvl4pPr marL="1527367" indent="0">
              <a:buNone/>
              <a:defRPr sz="1000"/>
            </a:lvl4pPr>
            <a:lvl5pPr marL="2036488" indent="0">
              <a:buNone/>
              <a:defRPr sz="1000"/>
            </a:lvl5pPr>
            <a:lvl6pPr marL="2545611" indent="0">
              <a:buNone/>
              <a:defRPr sz="1000"/>
            </a:lvl6pPr>
            <a:lvl7pPr marL="3054733" indent="0">
              <a:buNone/>
              <a:defRPr sz="1000"/>
            </a:lvl7pPr>
            <a:lvl8pPr marL="3563856" indent="0">
              <a:buNone/>
              <a:defRPr sz="1000"/>
            </a:lvl8pPr>
            <a:lvl9pPr marL="4072978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028" y="5444015"/>
            <a:ext cx="6027420" cy="64269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69028" y="694904"/>
            <a:ext cx="6027420" cy="4666298"/>
          </a:xfrm>
        </p:spPr>
        <p:txBody>
          <a:bodyPr/>
          <a:lstStyle>
            <a:lvl1pPr marL="0" indent="0">
              <a:buNone/>
              <a:defRPr sz="3600"/>
            </a:lvl1pPr>
            <a:lvl2pPr marL="509122" indent="0">
              <a:buNone/>
              <a:defRPr sz="3100"/>
            </a:lvl2pPr>
            <a:lvl3pPr marL="1018245" indent="0">
              <a:buNone/>
              <a:defRPr sz="2700"/>
            </a:lvl3pPr>
            <a:lvl4pPr marL="1527367" indent="0">
              <a:buNone/>
              <a:defRPr sz="2200"/>
            </a:lvl4pPr>
            <a:lvl5pPr marL="2036488" indent="0">
              <a:buNone/>
              <a:defRPr sz="2200"/>
            </a:lvl5pPr>
            <a:lvl6pPr marL="2545611" indent="0">
              <a:buNone/>
              <a:defRPr sz="2200"/>
            </a:lvl6pPr>
            <a:lvl7pPr marL="3054733" indent="0">
              <a:buNone/>
              <a:defRPr sz="2200"/>
            </a:lvl7pPr>
            <a:lvl8pPr marL="3563856" indent="0">
              <a:buNone/>
              <a:defRPr sz="2200"/>
            </a:lvl8pPr>
            <a:lvl9pPr marL="4072978" indent="0">
              <a:buNone/>
              <a:defRPr sz="2200"/>
            </a:lvl9pPr>
          </a:lstStyle>
          <a:p>
            <a:r>
              <a:rPr lang="en-GB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69028" y="6086712"/>
            <a:ext cx="6027420" cy="912736"/>
          </a:xfrm>
        </p:spPr>
        <p:txBody>
          <a:bodyPr/>
          <a:lstStyle>
            <a:lvl1pPr marL="0" indent="0">
              <a:buNone/>
              <a:defRPr sz="1600"/>
            </a:lvl1pPr>
            <a:lvl2pPr marL="509122" indent="0">
              <a:buNone/>
              <a:defRPr sz="1300"/>
            </a:lvl2pPr>
            <a:lvl3pPr marL="1018245" indent="0">
              <a:buNone/>
              <a:defRPr sz="1100"/>
            </a:lvl3pPr>
            <a:lvl4pPr marL="1527367" indent="0">
              <a:buNone/>
              <a:defRPr sz="1000"/>
            </a:lvl4pPr>
            <a:lvl5pPr marL="2036488" indent="0">
              <a:buNone/>
              <a:defRPr sz="1000"/>
            </a:lvl5pPr>
            <a:lvl6pPr marL="2545611" indent="0">
              <a:buNone/>
              <a:defRPr sz="1000"/>
            </a:lvl6pPr>
            <a:lvl7pPr marL="3054733" indent="0">
              <a:buNone/>
              <a:defRPr sz="1000"/>
            </a:lvl7pPr>
            <a:lvl8pPr marL="3563856" indent="0">
              <a:buNone/>
              <a:defRPr sz="1000"/>
            </a:lvl8pPr>
            <a:lvl9pPr marL="4072978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41" y="3048035"/>
            <a:ext cx="8538845" cy="1628165"/>
          </a:xfr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Title 45"/>
          <p:cNvSpPr txBox="1">
            <a:spLocks/>
          </p:cNvSpPr>
          <p:nvPr/>
        </p:nvSpPr>
        <p:spPr bwMode="auto">
          <a:xfrm>
            <a:off x="793541" y="3131570"/>
            <a:ext cx="8538845" cy="1544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10182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university_of_sussex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50" y="204126"/>
            <a:ext cx="4070818" cy="1802196"/>
          </a:xfrm>
          <a:prstGeom prst="rect">
            <a:avLst/>
          </a:prstGeom>
          <a:effectLst>
            <a:outerShdw blurRad="50800" dist="12700" dir="2700000">
              <a:srgbClr val="000000">
                <a:alpha val="43000"/>
              </a:srgbClr>
            </a:outerShdw>
          </a:effectLst>
        </p:spPr>
      </p:pic>
      <p:cxnSp>
        <p:nvCxnSpPr>
          <p:cNvPr id="9" name="Straight Connector 8"/>
          <p:cNvCxnSpPr/>
          <p:nvPr/>
        </p:nvCxnSpPr>
        <p:spPr bwMode="auto">
          <a:xfrm rot="10800000">
            <a:off x="2459104" y="3048035"/>
            <a:ext cx="7177839" cy="1801"/>
          </a:xfrm>
          <a:prstGeom prst="line">
            <a:avLst/>
          </a:prstGeom>
          <a:solidFill>
            <a:srgbClr val="000000"/>
          </a:solidFill>
          <a:ln w="1588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793541" y="4676202"/>
            <a:ext cx="8538845" cy="1701254"/>
          </a:xfrm>
        </p:spPr>
        <p:txBody>
          <a:bodyPr anchor="t"/>
          <a:lstStyle>
            <a:lvl1pPr marL="0" indent="0">
              <a:buNone/>
              <a:defRPr sz="2200">
                <a:solidFill>
                  <a:srgbClr val="FF6600"/>
                </a:solidFill>
              </a:defRPr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328923" y="7319682"/>
            <a:ext cx="487765" cy="379817"/>
          </a:xfrm>
          <a:prstGeom prst="rect">
            <a:avLst/>
          </a:prstGeom>
          <a:noFill/>
        </p:spPr>
        <p:txBody>
          <a:bodyPr wrap="none" lIns="101824" tIns="50912" rIns="101824" bIns="50912" rtlCol="0">
            <a:spAutoFit/>
          </a:bodyPr>
          <a:lstStyle/>
          <a:p>
            <a:fld id="{F38A7993-40AF-C04C-84E7-6B3F323EDF33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11" name="Picture 10" descr="nova logo.ep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12553" y="204125"/>
            <a:ext cx="1885091" cy="17280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6146" y="345652"/>
            <a:ext cx="2284699" cy="5962492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816" y="345652"/>
            <a:ext cx="6691901" cy="5962492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16" y="345652"/>
            <a:ext cx="6548889" cy="112336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08672" y="2122520"/>
            <a:ext cx="9102171" cy="4185625"/>
          </a:xfrm>
        </p:spPr>
        <p:txBody>
          <a:bodyPr/>
          <a:lstStyle/>
          <a:p>
            <a:r>
              <a:rPr lang="en-GB" dirty="0" smtClean="0"/>
              <a:t>Click icon to add chart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16" y="345652"/>
            <a:ext cx="6548889" cy="112336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8674" y="2122520"/>
            <a:ext cx="4466499" cy="4185625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242601" y="2122520"/>
            <a:ext cx="4468244" cy="4185625"/>
          </a:xfrm>
        </p:spPr>
        <p:txBody>
          <a:bodyPr/>
          <a:lstStyle/>
          <a:p>
            <a:r>
              <a:rPr lang="en-GB" dirty="0" smtClean="0"/>
              <a:t>Click icon to add clip art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66816" y="334852"/>
            <a:ext cx="6548889" cy="113417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6928" y="2122518"/>
            <a:ext cx="9103916" cy="408661"/>
          </a:xfrm>
        </p:spPr>
        <p:txBody>
          <a:bodyPr/>
          <a:lstStyle>
            <a:lvl1pPr>
              <a:defRPr b="1">
                <a:solidFill>
                  <a:srgbClr val="FF6600"/>
                </a:solidFill>
              </a:defRPr>
            </a:lvl1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0" y="1469020"/>
            <a:ext cx="10045700" cy="0"/>
          </a:xfrm>
          <a:prstGeom prst="line">
            <a:avLst/>
          </a:prstGeom>
          <a:noFill/>
          <a:ln w="17526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lIns="101824" tIns="50912" rIns="101824" bIns="50912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6869" name="Picture 5" descr="Us_pos_CMYK"/>
          <p:cNvPicPr>
            <a:picLocks noChangeAspect="1" noChangeArrowheads="1"/>
          </p:cNvPicPr>
          <p:nvPr/>
        </p:nvPicPr>
        <p:blipFill>
          <a:blip r:embed="rId2"/>
          <a:srcRect t="18727" b="19583"/>
          <a:stretch>
            <a:fillRect/>
          </a:stretch>
        </p:blipFill>
        <p:spPr bwMode="auto">
          <a:xfrm>
            <a:off x="6864562" y="345653"/>
            <a:ext cx="2984062" cy="116117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 userDrawn="1"/>
        </p:nvSpPr>
        <p:spPr>
          <a:xfrm>
            <a:off x="9366660" y="7319682"/>
            <a:ext cx="487765" cy="379817"/>
          </a:xfrm>
          <a:prstGeom prst="rect">
            <a:avLst/>
          </a:prstGeom>
          <a:noFill/>
        </p:spPr>
        <p:txBody>
          <a:bodyPr wrap="none" lIns="101824" tIns="50912" rIns="101824" bIns="50912" rtlCol="0">
            <a:spAutoFit/>
          </a:bodyPr>
          <a:lstStyle/>
          <a:p>
            <a:fld id="{F38A7993-40AF-C04C-84E7-6B3F323EDF33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5" y="1693270"/>
            <a:ext cx="5896573" cy="5543812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009597" y="2023662"/>
            <a:ext cx="3820551" cy="5213419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672" y="1804798"/>
            <a:ext cx="9102171" cy="526944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672" y="5792218"/>
            <a:ext cx="9102171" cy="128202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675" y="1786192"/>
            <a:ext cx="9102170" cy="400602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672" y="5792218"/>
            <a:ext cx="9102171" cy="128202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37" y="1786192"/>
            <a:ext cx="3023999" cy="400602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3649836" y="1786192"/>
            <a:ext cx="3023999" cy="400602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6673835" y="1786192"/>
            <a:ext cx="3023999" cy="400602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41" y="4997549"/>
            <a:ext cx="8538845" cy="1544631"/>
          </a:xfrm>
        </p:spPr>
        <p:txBody>
          <a:bodyPr/>
          <a:lstStyle>
            <a:lvl1pPr algn="l">
              <a:defRPr sz="45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41" y="3296295"/>
            <a:ext cx="8538845" cy="1701254"/>
          </a:xfrm>
        </p:spPr>
        <p:txBody>
          <a:bodyPr anchor="b"/>
          <a:lstStyle>
            <a:lvl1pPr marL="0" indent="0">
              <a:buNone/>
              <a:defRPr sz="2200"/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743464" y="3784168"/>
            <a:ext cx="205637" cy="51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824" tIns="50912" rIns="101824" bIns="50912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endParaRPr lang="en-GB" sz="2700" dirty="0">
              <a:solidFill>
                <a:srgbClr val="0A383C"/>
              </a:solidFill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743464" y="3524929"/>
            <a:ext cx="205637" cy="51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824" tIns="50912" rIns="101824" bIns="50912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endParaRPr lang="en-GB" sz="2700" dirty="0">
              <a:solidFill>
                <a:srgbClr val="0A383C"/>
              </a:solidFill>
            </a:endParaRP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66816" y="345652"/>
            <a:ext cx="7805254" cy="1123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672" y="1693270"/>
            <a:ext cx="9102171" cy="554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pic>
        <p:nvPicPr>
          <p:cNvPr id="35848" name="Picture 8" descr="Us_pos_CMYK"/>
          <p:cNvPicPr>
            <a:picLocks noChangeAspect="1" noChangeArrowheads="1"/>
          </p:cNvPicPr>
          <p:nvPr/>
        </p:nvPicPr>
        <p:blipFill>
          <a:blip r:embed="rId24"/>
          <a:srcRect t="18727" b="19583"/>
          <a:stretch>
            <a:fillRect/>
          </a:stretch>
        </p:blipFill>
        <p:spPr bwMode="auto">
          <a:xfrm>
            <a:off x="-171461" y="7313563"/>
            <a:ext cx="1315957" cy="512073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363227" y="7460802"/>
            <a:ext cx="425060" cy="318262"/>
          </a:xfrm>
          <a:prstGeom prst="rect">
            <a:avLst/>
          </a:prstGeom>
          <a:noFill/>
        </p:spPr>
        <p:txBody>
          <a:bodyPr wrap="none" lIns="101824" tIns="50912" rIns="101824" bIns="50912" rtlCol="0">
            <a:spAutoFit/>
          </a:bodyPr>
          <a:lstStyle/>
          <a:p>
            <a:fld id="{F38A7993-40AF-C04C-84E7-6B3F323EDF33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3737252" y="7460802"/>
            <a:ext cx="257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Luke Vinton</a:t>
            </a:r>
            <a:endParaRPr lang="en-US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2" r:id="rId3"/>
    <p:sldLayoutId id="2147483663" r:id="rId4"/>
    <p:sldLayoutId id="2147483681" r:id="rId5"/>
    <p:sldLayoutId id="2147483676" r:id="rId6"/>
    <p:sldLayoutId id="2147483680" r:id="rId7"/>
    <p:sldLayoutId id="2147483682" r:id="rId8"/>
    <p:sldLayoutId id="2147483664" r:id="rId9"/>
    <p:sldLayoutId id="2147483665" r:id="rId10"/>
    <p:sldLayoutId id="2147483666" r:id="rId11"/>
    <p:sldLayoutId id="2147483678" r:id="rId12"/>
    <p:sldLayoutId id="2147483667" r:id="rId13"/>
    <p:sldLayoutId id="2147483668" r:id="rId14"/>
    <p:sldLayoutId id="2147483669" r:id="rId15"/>
    <p:sldLayoutId id="2147483677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5pPr>
      <a:lvl6pPr marL="509122"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6pPr>
      <a:lvl7pPr marL="1018245"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7pPr>
      <a:lvl8pPr marL="1527367"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8pPr>
      <a:lvl9pPr marL="2036488"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9pPr>
    </p:titleStyle>
    <p:body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000">
          <a:solidFill>
            <a:srgbClr val="0A383C"/>
          </a:solidFill>
          <a:latin typeface="+mn-lt"/>
          <a:ea typeface="+mn-ea"/>
          <a:cs typeface="+mn-cs"/>
        </a:defRPr>
      </a:lvl1pPr>
      <a:lvl2pPr marL="424268" indent="-212134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Char char="•"/>
        <a:defRPr sz="2000">
          <a:solidFill>
            <a:srgbClr val="0A383C"/>
          </a:solidFill>
          <a:latin typeface="+mn-lt"/>
          <a:ea typeface="ＭＳ Ｐゴシック" pitchFamily="-103" charset="-128"/>
        </a:defRPr>
      </a:lvl2pPr>
      <a:lvl3pPr marL="636404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Font typeface="Symbol" pitchFamily="-103" charset="2"/>
        <a:buChar char="-"/>
        <a:defRPr sz="2000">
          <a:solidFill>
            <a:srgbClr val="0A383C"/>
          </a:solidFill>
          <a:latin typeface="+mn-lt"/>
          <a:ea typeface="ＭＳ Ｐゴシック" pitchFamily="-103" charset="-128"/>
        </a:defRPr>
      </a:lvl3pPr>
      <a:lvl4pPr marL="848537" algn="l" rtl="0" eaLnBrk="1" fontAlgn="base" hangingPunct="1">
        <a:spcBef>
          <a:spcPct val="20000"/>
        </a:spcBef>
        <a:spcAft>
          <a:spcPct val="0"/>
        </a:spcAft>
        <a:defRPr sz="2000">
          <a:solidFill>
            <a:srgbClr val="0A383C"/>
          </a:solidFill>
          <a:latin typeface="+mn-lt"/>
          <a:ea typeface="ＭＳ Ｐゴシック" pitchFamily="-103" charset="-128"/>
        </a:defRPr>
      </a:lvl4pPr>
      <a:lvl5pPr marL="2503184" indent="-1442513" algn="l" rtl="0" eaLnBrk="1" fontAlgn="base" hangingPunct="1">
        <a:spcBef>
          <a:spcPct val="20000"/>
        </a:spcBef>
        <a:spcAft>
          <a:spcPct val="0"/>
        </a:spcAft>
        <a:defRPr sz="2000">
          <a:solidFill>
            <a:srgbClr val="0A383C"/>
          </a:solidFill>
          <a:latin typeface="+mn-lt"/>
          <a:ea typeface="ＭＳ Ｐゴシック" pitchFamily="-103" charset="-128"/>
        </a:defRPr>
      </a:lvl5pPr>
      <a:lvl6pPr marL="3012307" indent="-1442513" algn="l" rtl="0" eaLnBrk="1" fontAlgn="base" hangingPunct="1">
        <a:spcBef>
          <a:spcPct val="20000"/>
        </a:spcBef>
        <a:spcAft>
          <a:spcPct val="0"/>
        </a:spcAft>
        <a:defRPr sz="2500">
          <a:solidFill>
            <a:srgbClr val="0A383C"/>
          </a:solidFill>
          <a:latin typeface="+mn-lt"/>
          <a:ea typeface="ＭＳ Ｐゴシック" pitchFamily="-103" charset="-128"/>
        </a:defRPr>
      </a:lvl6pPr>
      <a:lvl7pPr marL="3521429" indent="-1442513" algn="l" rtl="0" eaLnBrk="1" fontAlgn="base" hangingPunct="1">
        <a:spcBef>
          <a:spcPct val="20000"/>
        </a:spcBef>
        <a:spcAft>
          <a:spcPct val="0"/>
        </a:spcAft>
        <a:defRPr sz="2500">
          <a:solidFill>
            <a:srgbClr val="0A383C"/>
          </a:solidFill>
          <a:latin typeface="+mn-lt"/>
          <a:ea typeface="ＭＳ Ｐゴシック" pitchFamily="-103" charset="-128"/>
        </a:defRPr>
      </a:lvl7pPr>
      <a:lvl8pPr marL="4030552" indent="-1442513" algn="l" rtl="0" eaLnBrk="1" fontAlgn="base" hangingPunct="1">
        <a:spcBef>
          <a:spcPct val="20000"/>
        </a:spcBef>
        <a:spcAft>
          <a:spcPct val="0"/>
        </a:spcAft>
        <a:defRPr sz="2500">
          <a:solidFill>
            <a:srgbClr val="0A383C"/>
          </a:solidFill>
          <a:latin typeface="+mn-lt"/>
          <a:ea typeface="ＭＳ Ｐゴシック" pitchFamily="-103" charset="-128"/>
        </a:defRPr>
      </a:lvl8pPr>
      <a:lvl9pPr marL="4539674" indent="-1442513" algn="l" rtl="0" eaLnBrk="1" fontAlgn="base" hangingPunct="1">
        <a:spcBef>
          <a:spcPct val="20000"/>
        </a:spcBef>
        <a:spcAft>
          <a:spcPct val="0"/>
        </a:spcAft>
        <a:defRPr sz="2500">
          <a:solidFill>
            <a:srgbClr val="0A383C"/>
          </a:solidFill>
          <a:latin typeface="+mn-lt"/>
          <a:ea typeface="ＭＳ Ｐゴシック" pitchFamily="-103" charset="-128"/>
        </a:defRPr>
      </a:lvl9pPr>
    </p:bodyStyle>
    <p:otherStyle>
      <a:defPPr>
        <a:defRPr lang="en-US"/>
      </a:defPPr>
      <a:lvl1pPr marL="0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122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245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367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6488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5611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4733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3856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2978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emf"/><Relationship Id="rId12" Type="http://schemas.openxmlformats.org/officeDocument/2006/relationships/image" Target="../media/image27.emf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6" Type="http://schemas.openxmlformats.org/officeDocument/2006/relationships/image" Target="../media/image21.emf"/><Relationship Id="rId7" Type="http://schemas.openxmlformats.org/officeDocument/2006/relationships/image" Target="../media/image22.emf"/><Relationship Id="rId8" Type="http://schemas.openxmlformats.org/officeDocument/2006/relationships/image" Target="../media/image23.emf"/><Relationship Id="rId9" Type="http://schemas.openxmlformats.org/officeDocument/2006/relationships/image" Target="../media/image24.emf"/><Relationship Id="rId10" Type="http://schemas.openxmlformats.org/officeDocument/2006/relationships/image" Target="../media/image25.emf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4" Type="http://schemas.openxmlformats.org/officeDocument/2006/relationships/image" Target="../media/image37.png"/><Relationship Id="rId15" Type="http://schemas.openxmlformats.org/officeDocument/2006/relationships/image" Target="../media/image38.png"/><Relationship Id="rId16" Type="http://schemas.openxmlformats.org/officeDocument/2006/relationships/image" Target="../media/image39.png"/><Relationship Id="rId17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emf"/><Relationship Id="rId12" Type="http://schemas.openxmlformats.org/officeDocument/2006/relationships/image" Target="../media/image27.emf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8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6" Type="http://schemas.openxmlformats.org/officeDocument/2006/relationships/image" Target="../media/image21.emf"/><Relationship Id="rId7" Type="http://schemas.openxmlformats.org/officeDocument/2006/relationships/image" Target="../media/image22.emf"/><Relationship Id="rId8" Type="http://schemas.openxmlformats.org/officeDocument/2006/relationships/image" Target="../media/image23.emf"/><Relationship Id="rId9" Type="http://schemas.openxmlformats.org/officeDocument/2006/relationships/image" Target="../media/image24.emf"/><Relationship Id="rId10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emf"/><Relationship Id="rId12" Type="http://schemas.openxmlformats.org/officeDocument/2006/relationships/image" Target="../media/image27.emf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8" Type="http://schemas.openxmlformats.org/officeDocument/2006/relationships/image" Target="../media/image41.png"/><Relationship Id="rId19" Type="http://schemas.openxmlformats.org/officeDocument/2006/relationships/image" Target="../media/image42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6" Type="http://schemas.openxmlformats.org/officeDocument/2006/relationships/image" Target="../media/image21.emf"/><Relationship Id="rId7" Type="http://schemas.openxmlformats.org/officeDocument/2006/relationships/image" Target="../media/image22.emf"/><Relationship Id="rId8" Type="http://schemas.openxmlformats.org/officeDocument/2006/relationships/image" Target="../media/image23.emf"/><Relationship Id="rId9" Type="http://schemas.openxmlformats.org/officeDocument/2006/relationships/image" Target="../media/image24.emf"/><Relationship Id="rId10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emf"/><Relationship Id="rId20" Type="http://schemas.openxmlformats.org/officeDocument/2006/relationships/image" Target="../media/image44.png"/><Relationship Id="rId21" Type="http://schemas.openxmlformats.org/officeDocument/2006/relationships/image" Target="../media/image45.png"/><Relationship Id="rId10" Type="http://schemas.openxmlformats.org/officeDocument/2006/relationships/image" Target="../media/image25.emf"/><Relationship Id="rId11" Type="http://schemas.openxmlformats.org/officeDocument/2006/relationships/image" Target="../media/image26.emf"/><Relationship Id="rId12" Type="http://schemas.openxmlformats.org/officeDocument/2006/relationships/image" Target="../media/image27.emf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8" Type="http://schemas.openxmlformats.org/officeDocument/2006/relationships/image" Target="../media/image41.png"/><Relationship Id="rId19" Type="http://schemas.openxmlformats.org/officeDocument/2006/relationships/image" Target="../media/image43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6" Type="http://schemas.openxmlformats.org/officeDocument/2006/relationships/image" Target="../media/image21.emf"/><Relationship Id="rId7" Type="http://schemas.openxmlformats.org/officeDocument/2006/relationships/image" Target="../media/image22.emf"/><Relationship Id="rId8" Type="http://schemas.openxmlformats.org/officeDocument/2006/relationships/image" Target="../media/image23.emf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emf"/><Relationship Id="rId20" Type="http://schemas.openxmlformats.org/officeDocument/2006/relationships/image" Target="../media/image44.png"/><Relationship Id="rId21" Type="http://schemas.openxmlformats.org/officeDocument/2006/relationships/image" Target="../media/image45.png"/><Relationship Id="rId22" Type="http://schemas.openxmlformats.org/officeDocument/2006/relationships/image" Target="../media/image46.png"/><Relationship Id="rId10" Type="http://schemas.openxmlformats.org/officeDocument/2006/relationships/image" Target="../media/image25.emf"/><Relationship Id="rId11" Type="http://schemas.openxmlformats.org/officeDocument/2006/relationships/image" Target="../media/image26.emf"/><Relationship Id="rId12" Type="http://schemas.openxmlformats.org/officeDocument/2006/relationships/image" Target="../media/image27.emf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8" Type="http://schemas.openxmlformats.org/officeDocument/2006/relationships/image" Target="../media/image41.png"/><Relationship Id="rId19" Type="http://schemas.openxmlformats.org/officeDocument/2006/relationships/image" Target="../media/image43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6" Type="http://schemas.openxmlformats.org/officeDocument/2006/relationships/image" Target="../media/image21.emf"/><Relationship Id="rId7" Type="http://schemas.openxmlformats.org/officeDocument/2006/relationships/image" Target="../media/image22.emf"/><Relationship Id="rId8" Type="http://schemas.openxmlformats.org/officeDocument/2006/relationships/image" Target="../media/image2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emf"/><Relationship Id="rId20" Type="http://schemas.openxmlformats.org/officeDocument/2006/relationships/image" Target="../media/image48.emf"/><Relationship Id="rId10" Type="http://schemas.openxmlformats.org/officeDocument/2006/relationships/image" Target="../media/image25.emf"/><Relationship Id="rId11" Type="http://schemas.openxmlformats.org/officeDocument/2006/relationships/image" Target="../media/image26.emf"/><Relationship Id="rId12" Type="http://schemas.openxmlformats.org/officeDocument/2006/relationships/image" Target="../media/image27.emf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8" Type="http://schemas.openxmlformats.org/officeDocument/2006/relationships/image" Target="../media/image41.png"/><Relationship Id="rId19" Type="http://schemas.openxmlformats.org/officeDocument/2006/relationships/image" Target="../media/image47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6" Type="http://schemas.openxmlformats.org/officeDocument/2006/relationships/image" Target="../media/image21.emf"/><Relationship Id="rId7" Type="http://schemas.openxmlformats.org/officeDocument/2006/relationships/image" Target="../media/image22.emf"/><Relationship Id="rId8" Type="http://schemas.openxmlformats.org/officeDocument/2006/relationships/image" Target="../media/image23.emf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emf"/><Relationship Id="rId20" Type="http://schemas.openxmlformats.org/officeDocument/2006/relationships/image" Target="../media/image44.png"/><Relationship Id="rId21" Type="http://schemas.openxmlformats.org/officeDocument/2006/relationships/image" Target="../media/image45.png"/><Relationship Id="rId22" Type="http://schemas.openxmlformats.org/officeDocument/2006/relationships/image" Target="../media/image49.png"/><Relationship Id="rId10" Type="http://schemas.openxmlformats.org/officeDocument/2006/relationships/image" Target="../media/image25.emf"/><Relationship Id="rId11" Type="http://schemas.openxmlformats.org/officeDocument/2006/relationships/image" Target="../media/image26.emf"/><Relationship Id="rId12" Type="http://schemas.openxmlformats.org/officeDocument/2006/relationships/image" Target="../media/image27.emf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8" Type="http://schemas.openxmlformats.org/officeDocument/2006/relationships/image" Target="../media/image41.png"/><Relationship Id="rId19" Type="http://schemas.openxmlformats.org/officeDocument/2006/relationships/image" Target="../media/image43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6" Type="http://schemas.openxmlformats.org/officeDocument/2006/relationships/image" Target="../media/image21.emf"/><Relationship Id="rId7" Type="http://schemas.openxmlformats.org/officeDocument/2006/relationships/image" Target="../media/image22.emf"/><Relationship Id="rId8" Type="http://schemas.openxmlformats.org/officeDocument/2006/relationships/image" Target="../media/image23.emf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emf"/><Relationship Id="rId20" Type="http://schemas.openxmlformats.org/officeDocument/2006/relationships/image" Target="../media/image44.png"/><Relationship Id="rId21" Type="http://schemas.openxmlformats.org/officeDocument/2006/relationships/image" Target="../media/image45.png"/><Relationship Id="rId22" Type="http://schemas.openxmlformats.org/officeDocument/2006/relationships/image" Target="../media/image46.png"/><Relationship Id="rId23" Type="http://schemas.openxmlformats.org/officeDocument/2006/relationships/image" Target="../media/image50.png"/><Relationship Id="rId10" Type="http://schemas.openxmlformats.org/officeDocument/2006/relationships/image" Target="../media/image25.emf"/><Relationship Id="rId11" Type="http://schemas.openxmlformats.org/officeDocument/2006/relationships/image" Target="../media/image26.emf"/><Relationship Id="rId12" Type="http://schemas.openxmlformats.org/officeDocument/2006/relationships/image" Target="../media/image27.emf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8" Type="http://schemas.openxmlformats.org/officeDocument/2006/relationships/image" Target="../media/image41.png"/><Relationship Id="rId19" Type="http://schemas.openxmlformats.org/officeDocument/2006/relationships/image" Target="../media/image43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6" Type="http://schemas.openxmlformats.org/officeDocument/2006/relationships/image" Target="../media/image21.emf"/><Relationship Id="rId7" Type="http://schemas.openxmlformats.org/officeDocument/2006/relationships/image" Target="../media/image22.emf"/><Relationship Id="rId8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1.emf"/><Relationship Id="rId12" Type="http://schemas.openxmlformats.org/officeDocument/2006/relationships/image" Target="../media/image52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6" Type="http://schemas.openxmlformats.org/officeDocument/2006/relationships/image" Target="../media/image21.emf"/><Relationship Id="rId7" Type="http://schemas.openxmlformats.org/officeDocument/2006/relationships/image" Target="../media/image22.emf"/><Relationship Id="rId8" Type="http://schemas.openxmlformats.org/officeDocument/2006/relationships/image" Target="../media/image23.emf"/><Relationship Id="rId9" Type="http://schemas.openxmlformats.org/officeDocument/2006/relationships/image" Target="../media/image24.emf"/><Relationship Id="rId10" Type="http://schemas.openxmlformats.org/officeDocument/2006/relationships/image" Target="../media/image25.emf"/></Relationships>
</file>

<file path=ppt/slides/_rels/slide2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emf"/><Relationship Id="rId12" Type="http://schemas.openxmlformats.org/officeDocument/2006/relationships/image" Target="../media/image27.emf"/><Relationship Id="rId13" Type="http://schemas.openxmlformats.org/officeDocument/2006/relationships/image" Target="../media/image28.png"/><Relationship Id="rId14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6" Type="http://schemas.openxmlformats.org/officeDocument/2006/relationships/image" Target="../media/image21.emf"/><Relationship Id="rId7" Type="http://schemas.openxmlformats.org/officeDocument/2006/relationships/image" Target="../media/image22.emf"/><Relationship Id="rId8" Type="http://schemas.openxmlformats.org/officeDocument/2006/relationships/image" Target="../media/image23.emf"/><Relationship Id="rId9" Type="http://schemas.openxmlformats.org/officeDocument/2006/relationships/image" Target="../media/image24.emf"/><Relationship Id="rId10" Type="http://schemas.openxmlformats.org/officeDocument/2006/relationships/image" Target="../media/image25.emf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emf"/><Relationship Id="rId12" Type="http://schemas.openxmlformats.org/officeDocument/2006/relationships/image" Target="../media/image27.emf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6" Type="http://schemas.openxmlformats.org/officeDocument/2006/relationships/image" Target="../media/image21.emf"/><Relationship Id="rId7" Type="http://schemas.openxmlformats.org/officeDocument/2006/relationships/image" Target="../media/image22.emf"/><Relationship Id="rId8" Type="http://schemas.openxmlformats.org/officeDocument/2006/relationships/image" Target="../media/image23.emf"/><Relationship Id="rId9" Type="http://schemas.openxmlformats.org/officeDocument/2006/relationships/image" Target="../media/image24.emf"/><Relationship Id="rId10" Type="http://schemas.openxmlformats.org/officeDocument/2006/relationships/image" Target="../media/image2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6" Type="http://schemas.openxmlformats.org/officeDocument/2006/relationships/image" Target="../media/image21.emf"/><Relationship Id="rId7" Type="http://schemas.openxmlformats.org/officeDocument/2006/relationships/image" Target="../media/image22.emf"/><Relationship Id="rId8" Type="http://schemas.openxmlformats.org/officeDocument/2006/relationships/image" Target="../media/image57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6" Type="http://schemas.openxmlformats.org/officeDocument/2006/relationships/image" Target="../media/image21.emf"/><Relationship Id="rId7" Type="http://schemas.openxmlformats.org/officeDocument/2006/relationships/image" Target="../media/image22.emf"/><Relationship Id="rId8" Type="http://schemas.openxmlformats.org/officeDocument/2006/relationships/image" Target="../media/image58.emf"/><Relationship Id="rId9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6" Type="http://schemas.openxmlformats.org/officeDocument/2006/relationships/image" Target="../media/image21.emf"/><Relationship Id="rId7" Type="http://schemas.openxmlformats.org/officeDocument/2006/relationships/image" Target="../media/image22.emf"/><Relationship Id="rId8" Type="http://schemas.openxmlformats.org/officeDocument/2006/relationships/image" Target="../media/image60.emf"/><Relationship Id="rId9" Type="http://schemas.openxmlformats.org/officeDocument/2006/relationships/image" Target="../media/image61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6" Type="http://schemas.openxmlformats.org/officeDocument/2006/relationships/image" Target="../media/image21.emf"/><Relationship Id="rId7" Type="http://schemas.openxmlformats.org/officeDocument/2006/relationships/image" Target="../media/image22.emf"/><Relationship Id="rId8" Type="http://schemas.openxmlformats.org/officeDocument/2006/relationships/image" Target="../media/image60.emf"/><Relationship Id="rId9" Type="http://schemas.openxmlformats.org/officeDocument/2006/relationships/image" Target="../media/image62.emf"/><Relationship Id="rId10" Type="http://schemas.openxmlformats.org/officeDocument/2006/relationships/image" Target="../media/image6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6" Type="http://schemas.openxmlformats.org/officeDocument/2006/relationships/image" Target="../media/image21.emf"/><Relationship Id="rId7" Type="http://schemas.openxmlformats.org/officeDocument/2006/relationships/image" Target="../media/image22.emf"/><Relationship Id="rId8" Type="http://schemas.openxmlformats.org/officeDocument/2006/relationships/image" Target="../media/image60.emf"/><Relationship Id="rId9" Type="http://schemas.openxmlformats.org/officeDocument/2006/relationships/image" Target="../media/image62.emf"/><Relationship Id="rId10" Type="http://schemas.openxmlformats.org/officeDocument/2006/relationships/image" Target="../media/image63.png"/><Relationship Id="rId11" Type="http://schemas.openxmlformats.org/officeDocument/2006/relationships/image" Target="../media/image64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74277" y="3048035"/>
            <a:ext cx="9253125" cy="1628165"/>
          </a:xfrm>
        </p:spPr>
        <p:txBody>
          <a:bodyPr/>
          <a:lstStyle/>
          <a:p>
            <a:r>
              <a:rPr lang="en-GB" dirty="0" smtClean="0"/>
              <a:t>Ehad/Enu binning &amp; custom neutrino energy binning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0"/>
          </p:nvPr>
        </p:nvSpPr>
        <p:spPr>
          <a:xfrm>
            <a:off x="574278" y="5264764"/>
            <a:ext cx="4989030" cy="1701254"/>
          </a:xfrm>
        </p:spPr>
        <p:txBody>
          <a:bodyPr/>
          <a:lstStyle/>
          <a:p>
            <a:r>
              <a:rPr lang="en-GB" dirty="0" smtClean="0"/>
              <a:t>NuMu group, Oct. 2016</a:t>
            </a:r>
          </a:p>
          <a:p>
            <a:endParaRPr lang="en-GB" dirty="0" smtClean="0"/>
          </a:p>
          <a:p>
            <a:r>
              <a:rPr lang="en-GB" dirty="0" smtClean="0"/>
              <a:t>Luke Vinton, University of Sussex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8795395" cy="577392"/>
          </a:xfrm>
        </p:spPr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ax and non-max mixing</a:t>
            </a:r>
            <a:endParaRPr lang="en-US" dirty="0"/>
          </a:p>
        </p:txBody>
      </p:sp>
      <p:pic>
        <p:nvPicPr>
          <p:cNvPr id="18" name="Picture 17" descr="spec_max_nommaxhadFracBin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64" y="566097"/>
            <a:ext cx="5024982" cy="3414966"/>
          </a:xfrm>
          <a:prstGeom prst="rect">
            <a:avLst/>
          </a:prstGeom>
        </p:spPr>
      </p:pic>
      <p:pic>
        <p:nvPicPr>
          <p:cNvPr id="19" name="Picture 18" descr="spec_max_nommaxhadFracBin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18" y="566097"/>
            <a:ext cx="5024982" cy="3414966"/>
          </a:xfrm>
          <a:prstGeom prst="rect">
            <a:avLst/>
          </a:prstGeom>
        </p:spPr>
      </p:pic>
      <p:pic>
        <p:nvPicPr>
          <p:cNvPr id="20" name="Picture 19" descr="spec_max_nommaxhadFracBin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81063"/>
            <a:ext cx="5020718" cy="3412069"/>
          </a:xfrm>
          <a:prstGeom prst="rect">
            <a:avLst/>
          </a:prstGeom>
        </p:spPr>
      </p:pic>
      <p:pic>
        <p:nvPicPr>
          <p:cNvPr id="21" name="Picture 20" descr="spec_max_nommaxhadFracBin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18" y="3978167"/>
            <a:ext cx="5024982" cy="341496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203336" y="1157138"/>
            <a:ext cx="522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rgbClr val="FF0000"/>
                </a:solidFill>
              </a:rPr>
              <a:t>1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71582" y="1157138"/>
            <a:ext cx="522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rgbClr val="FF0000"/>
                </a:solidFill>
              </a:rPr>
              <a:t>2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3336" y="4575140"/>
            <a:ext cx="522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71582" y="4575140"/>
            <a:ext cx="522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rgbClr val="FF0000"/>
                </a:solidFill>
              </a:rPr>
              <a:t>4</a:t>
            </a:r>
            <a:endParaRPr lang="en-GB" sz="3600" b="1" dirty="0">
              <a:solidFill>
                <a:srgbClr val="FF0000"/>
              </a:solidFill>
            </a:endParaRPr>
          </a:p>
        </p:txBody>
      </p:sp>
      <p:pic>
        <p:nvPicPr>
          <p:cNvPr id="2" name="Picture 1" descr="spec_max_nommaxhadFracBin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097"/>
            <a:ext cx="5031358" cy="3412070"/>
          </a:xfrm>
          <a:prstGeom prst="rect">
            <a:avLst/>
          </a:prstGeom>
        </p:spPr>
      </p:pic>
      <p:pic>
        <p:nvPicPr>
          <p:cNvPr id="3" name="Picture 2" descr="spec_max_nommaxhadFracBin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358" y="580532"/>
            <a:ext cx="5014342" cy="3400531"/>
          </a:xfrm>
          <a:prstGeom prst="rect">
            <a:avLst/>
          </a:prstGeom>
        </p:spPr>
      </p:pic>
      <p:pic>
        <p:nvPicPr>
          <p:cNvPr id="4" name="Picture 3" descr="spec_max_nommaxhadFracBin3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64" y="3985386"/>
            <a:ext cx="5024982" cy="3407746"/>
          </a:xfrm>
          <a:prstGeom prst="rect">
            <a:avLst/>
          </a:prstGeom>
        </p:spPr>
      </p:pic>
      <p:pic>
        <p:nvPicPr>
          <p:cNvPr id="5" name="Picture 4" descr="spec_max_nommaxhadFracBin4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18" y="3985387"/>
            <a:ext cx="5024981" cy="340774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355736" y="1309538"/>
            <a:ext cx="522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rgbClr val="FF0000"/>
                </a:solidFill>
              </a:rPr>
              <a:t>1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23982" y="1309538"/>
            <a:ext cx="522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rgbClr val="FF0000"/>
                </a:solidFill>
              </a:rPr>
              <a:t>2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55736" y="4727540"/>
            <a:ext cx="522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23982" y="4727540"/>
            <a:ext cx="522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rgbClr val="FF0000"/>
                </a:solidFill>
              </a:rPr>
              <a:t>4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38871" y="957083"/>
            <a:ext cx="1848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Ehad/Enu bin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8" name="Picture 7" descr="spec_max_nommaxhadFracBin1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64" y="566097"/>
            <a:ext cx="5024982" cy="3407747"/>
          </a:xfrm>
          <a:prstGeom prst="rect">
            <a:avLst/>
          </a:prstGeom>
        </p:spPr>
      </p:pic>
      <p:pic>
        <p:nvPicPr>
          <p:cNvPr id="9" name="Picture 8" descr="spec_max_nommaxhadFracBin2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357" y="580532"/>
            <a:ext cx="5020719" cy="3404855"/>
          </a:xfrm>
          <a:prstGeom prst="rect">
            <a:avLst/>
          </a:prstGeom>
        </p:spPr>
      </p:pic>
      <p:pic>
        <p:nvPicPr>
          <p:cNvPr id="10" name="Picture 9" descr="spec_max_nommaxhadFracBin3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64" y="3985385"/>
            <a:ext cx="5024982" cy="3407747"/>
          </a:xfrm>
          <a:prstGeom prst="rect">
            <a:avLst/>
          </a:prstGeom>
        </p:spPr>
      </p:pic>
      <p:pic>
        <p:nvPicPr>
          <p:cNvPr id="11" name="Picture 10" descr="spec_max_nommaxhadFracBin4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358" y="3988278"/>
            <a:ext cx="5020717" cy="340485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508136" y="1461938"/>
            <a:ext cx="522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rgbClr val="FF0000"/>
                </a:solidFill>
              </a:rPr>
              <a:t>1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76382" y="1461938"/>
            <a:ext cx="522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rgbClr val="FF0000"/>
                </a:solidFill>
              </a:rPr>
              <a:t>2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08136" y="4879940"/>
            <a:ext cx="522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76382" y="4879940"/>
            <a:ext cx="522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rgbClr val="FF0000"/>
                </a:solidFill>
              </a:rPr>
              <a:t>4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91271" y="1109483"/>
            <a:ext cx="1848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Ehad/Enu bin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45663" y="65478"/>
            <a:ext cx="23566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rgbClr val="0000FF"/>
                </a:solidFill>
              </a:rPr>
              <a:t>Non-max. mixing</a:t>
            </a:r>
            <a:endParaRPr lang="en-GB" b="1" dirty="0" smtClean="0"/>
          </a:p>
          <a:p>
            <a:pPr algn="r"/>
            <a:r>
              <a:rPr lang="en-GB" b="1" dirty="0" smtClean="0"/>
              <a:t>Max. mixing</a:t>
            </a:r>
          </a:p>
        </p:txBody>
      </p:sp>
    </p:spTree>
    <p:extLst>
      <p:ext uri="{BB962C8B-B14F-4D97-AF65-F5344CB8AC3E}">
        <p14:creationId xmlns:p14="http://schemas.microsoft.com/office/powerpoint/2010/main" val="2025790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_n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9" name="Picture 8" descr="c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1" cy="8828118"/>
          </a:xfrm>
          <a:prstGeom prst="rect">
            <a:avLst/>
          </a:prstGeom>
        </p:spPr>
      </p:pic>
      <p:pic>
        <p:nvPicPr>
          <p:cNvPr id="10" name="Picture 9" descr="c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11" name="Picture 10" descr="c1_n2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2"/>
            <a:ext cx="5994401" cy="8828118"/>
          </a:xfrm>
          <a:prstGeom prst="rect">
            <a:avLst/>
          </a:prstGeom>
        </p:spPr>
      </p:pic>
      <p:pic>
        <p:nvPicPr>
          <p:cNvPr id="12" name="Picture 11" descr="c1_n2_zoom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1"/>
            <a:ext cx="5994400" cy="8828116"/>
          </a:xfrm>
          <a:prstGeom prst="rect">
            <a:avLst/>
          </a:prstGeom>
        </p:spPr>
      </p:pic>
      <p:pic>
        <p:nvPicPr>
          <p:cNvPr id="14" name="Picture 13" descr="c1_n3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39"/>
            <a:ext cx="8828118" cy="5999568"/>
          </a:xfrm>
          <a:prstGeom prst="rect">
            <a:avLst/>
          </a:prstGeom>
        </p:spPr>
      </p:pic>
      <p:pic>
        <p:nvPicPr>
          <p:cNvPr id="15" name="Picture 14" descr="c1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39"/>
            <a:ext cx="8828116" cy="5999567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Max and non-max mixing</a:t>
            </a:r>
            <a:endParaRPr lang="en-US" dirty="0"/>
          </a:p>
        </p:txBody>
      </p:sp>
      <p:pic>
        <p:nvPicPr>
          <p:cNvPr id="16" name="Picture 15" descr="c1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6" y="758307"/>
            <a:ext cx="8839200" cy="6007100"/>
          </a:xfrm>
          <a:prstGeom prst="rect">
            <a:avLst/>
          </a:prstGeom>
        </p:spPr>
      </p:pic>
      <p:pic>
        <p:nvPicPr>
          <p:cNvPr id="6" name="Picture 5" descr="cLL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71" y="758306"/>
            <a:ext cx="8839200" cy="6007100"/>
          </a:xfrm>
          <a:prstGeom prst="rect">
            <a:avLst/>
          </a:prstGeom>
        </p:spPr>
      </p:pic>
      <p:pic>
        <p:nvPicPr>
          <p:cNvPr id="18" name="Picture 17" descr="cLL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6" y="758306"/>
            <a:ext cx="88392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14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6791547" cy="577392"/>
          </a:xfrm>
        </p:spPr>
        <p:txBody>
          <a:bodyPr/>
          <a:lstStyle/>
          <a:p>
            <a:r>
              <a:rPr lang="en-US" dirty="0" smtClean="0"/>
              <a:t>MINOS best fit and non-max mixing</a:t>
            </a:r>
            <a:endParaRPr lang="en-US" dirty="0"/>
          </a:p>
        </p:txBody>
      </p:sp>
      <p:pic>
        <p:nvPicPr>
          <p:cNvPr id="18" name="Picture 17" descr="spec_max_nommaxhadFracBin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64" y="566097"/>
            <a:ext cx="5024982" cy="3414966"/>
          </a:xfrm>
          <a:prstGeom prst="rect">
            <a:avLst/>
          </a:prstGeom>
        </p:spPr>
      </p:pic>
      <p:pic>
        <p:nvPicPr>
          <p:cNvPr id="19" name="Picture 18" descr="spec_max_nommaxhadFracBin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18" y="566097"/>
            <a:ext cx="5024982" cy="3414966"/>
          </a:xfrm>
          <a:prstGeom prst="rect">
            <a:avLst/>
          </a:prstGeom>
        </p:spPr>
      </p:pic>
      <p:pic>
        <p:nvPicPr>
          <p:cNvPr id="20" name="Picture 19" descr="spec_max_nommaxhadFracBin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81063"/>
            <a:ext cx="5020718" cy="3412069"/>
          </a:xfrm>
          <a:prstGeom prst="rect">
            <a:avLst/>
          </a:prstGeom>
        </p:spPr>
      </p:pic>
      <p:pic>
        <p:nvPicPr>
          <p:cNvPr id="21" name="Picture 20" descr="spec_max_nommaxhadFracBin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18" y="3978167"/>
            <a:ext cx="5024982" cy="3414966"/>
          </a:xfrm>
          <a:prstGeom prst="rect">
            <a:avLst/>
          </a:prstGeom>
        </p:spPr>
      </p:pic>
      <p:pic>
        <p:nvPicPr>
          <p:cNvPr id="2" name="Picture 1" descr="spec_max_nommaxhadFracBin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097"/>
            <a:ext cx="5031358" cy="3412070"/>
          </a:xfrm>
          <a:prstGeom prst="rect">
            <a:avLst/>
          </a:prstGeom>
        </p:spPr>
      </p:pic>
      <p:pic>
        <p:nvPicPr>
          <p:cNvPr id="3" name="Picture 2" descr="spec_max_nommaxhadFracBin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358" y="580532"/>
            <a:ext cx="5014342" cy="3400531"/>
          </a:xfrm>
          <a:prstGeom prst="rect">
            <a:avLst/>
          </a:prstGeom>
        </p:spPr>
      </p:pic>
      <p:pic>
        <p:nvPicPr>
          <p:cNvPr id="4" name="Picture 3" descr="spec_max_nommaxhadFracBin3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64" y="3985386"/>
            <a:ext cx="5024982" cy="3407746"/>
          </a:xfrm>
          <a:prstGeom prst="rect">
            <a:avLst/>
          </a:prstGeom>
        </p:spPr>
      </p:pic>
      <p:pic>
        <p:nvPicPr>
          <p:cNvPr id="5" name="Picture 4" descr="spec_max_nommaxhadFracBin4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18" y="3985387"/>
            <a:ext cx="5024981" cy="3407746"/>
          </a:xfrm>
          <a:prstGeom prst="rect">
            <a:avLst/>
          </a:prstGeom>
        </p:spPr>
      </p:pic>
      <p:pic>
        <p:nvPicPr>
          <p:cNvPr id="7" name="Picture 6" descr="spec_minos_nommaxhadFracBin1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531"/>
            <a:ext cx="5020718" cy="3404855"/>
          </a:xfrm>
          <a:prstGeom prst="rect">
            <a:avLst/>
          </a:prstGeom>
        </p:spPr>
      </p:pic>
      <p:pic>
        <p:nvPicPr>
          <p:cNvPr id="8" name="Picture 7" descr="spec_minos_nommaxhadFracBin2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18" y="570421"/>
            <a:ext cx="5024982" cy="3407746"/>
          </a:xfrm>
          <a:prstGeom prst="rect">
            <a:avLst/>
          </a:prstGeom>
        </p:spPr>
      </p:pic>
      <p:pic>
        <p:nvPicPr>
          <p:cNvPr id="9" name="Picture 8" descr="spec_minos_nommaxhadFracBin3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88278"/>
            <a:ext cx="5020718" cy="3404855"/>
          </a:xfrm>
          <a:prstGeom prst="rect">
            <a:avLst/>
          </a:prstGeom>
        </p:spPr>
      </p:pic>
      <p:pic>
        <p:nvPicPr>
          <p:cNvPr id="10" name="Picture 9" descr="spec_minos_nommaxhadFracBin4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18" y="3985386"/>
            <a:ext cx="5024982" cy="340774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355736" y="1309538"/>
            <a:ext cx="522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rgbClr val="FF0000"/>
                </a:solidFill>
              </a:rPr>
              <a:t>1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823982" y="1309538"/>
            <a:ext cx="522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rgbClr val="FF0000"/>
                </a:solidFill>
              </a:rPr>
              <a:t>2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55736" y="4727540"/>
            <a:ext cx="522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823982" y="4727540"/>
            <a:ext cx="522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rgbClr val="FF0000"/>
                </a:solidFill>
              </a:rPr>
              <a:t>4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38871" y="957083"/>
            <a:ext cx="1848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Ehad/Enu bin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11" name="Picture 10" descr="spec_minos_nommaxhadFracBin1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097"/>
            <a:ext cx="5031357" cy="3412070"/>
          </a:xfrm>
          <a:prstGeom prst="rect">
            <a:avLst/>
          </a:prstGeom>
        </p:spPr>
      </p:pic>
      <p:pic>
        <p:nvPicPr>
          <p:cNvPr id="12" name="Picture 11" descr="spec_minos_nommaxhadFracBin2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18" y="570421"/>
            <a:ext cx="5039892" cy="3417857"/>
          </a:xfrm>
          <a:prstGeom prst="rect">
            <a:avLst/>
          </a:prstGeom>
        </p:spPr>
      </p:pic>
      <p:pic>
        <p:nvPicPr>
          <p:cNvPr id="13" name="Picture 12" descr="spec_minos_nommaxhadFracBin3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88279"/>
            <a:ext cx="5020717" cy="3404854"/>
          </a:xfrm>
          <a:prstGeom prst="rect">
            <a:avLst/>
          </a:prstGeom>
        </p:spPr>
      </p:pic>
      <p:pic>
        <p:nvPicPr>
          <p:cNvPr id="14" name="Picture 13" descr="spec_minos_nommaxhadFracBin4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982" y="3988279"/>
            <a:ext cx="5020717" cy="340485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508136" y="1461938"/>
            <a:ext cx="522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rgbClr val="FF0000"/>
                </a:solidFill>
              </a:rPr>
              <a:t>1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76382" y="1461938"/>
            <a:ext cx="522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rgbClr val="FF0000"/>
                </a:solidFill>
              </a:rPr>
              <a:t>2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08136" y="4879940"/>
            <a:ext cx="522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976382" y="4879940"/>
            <a:ext cx="522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rgbClr val="FF0000"/>
                </a:solidFill>
              </a:rPr>
              <a:t>4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91271" y="1109483"/>
            <a:ext cx="1848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Ehad/Enu bin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48431" y="65478"/>
            <a:ext cx="2353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rgbClr val="0000FF"/>
                </a:solidFill>
              </a:rPr>
              <a:t>N</a:t>
            </a:r>
            <a:r>
              <a:rPr lang="en-GB" b="1" dirty="0" smtClean="0">
                <a:solidFill>
                  <a:srgbClr val="0000FF"/>
                </a:solidFill>
              </a:rPr>
              <a:t>on-max. mixing</a:t>
            </a:r>
            <a:endParaRPr lang="en-GB" b="1" dirty="0" smtClean="0"/>
          </a:p>
          <a:p>
            <a:pPr algn="r"/>
            <a:r>
              <a:rPr lang="en-GB" b="1" dirty="0" smtClean="0"/>
              <a:t>MINOS best fit</a:t>
            </a:r>
          </a:p>
        </p:txBody>
      </p:sp>
    </p:spTree>
    <p:extLst>
      <p:ext uri="{BB962C8B-B14F-4D97-AF65-F5344CB8AC3E}">
        <p14:creationId xmlns:p14="http://schemas.microsoft.com/office/powerpoint/2010/main" val="2677548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_n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9" name="Picture 8" descr="c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1" cy="8828118"/>
          </a:xfrm>
          <a:prstGeom prst="rect">
            <a:avLst/>
          </a:prstGeom>
        </p:spPr>
      </p:pic>
      <p:pic>
        <p:nvPicPr>
          <p:cNvPr id="10" name="Picture 9" descr="c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11" name="Picture 10" descr="c1_n2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2"/>
            <a:ext cx="5994401" cy="8828118"/>
          </a:xfrm>
          <a:prstGeom prst="rect">
            <a:avLst/>
          </a:prstGeom>
        </p:spPr>
      </p:pic>
      <p:pic>
        <p:nvPicPr>
          <p:cNvPr id="12" name="Picture 11" descr="c1_n2_zoom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1"/>
            <a:ext cx="5994400" cy="8828116"/>
          </a:xfrm>
          <a:prstGeom prst="rect">
            <a:avLst/>
          </a:prstGeom>
        </p:spPr>
      </p:pic>
      <p:pic>
        <p:nvPicPr>
          <p:cNvPr id="14" name="Picture 13" descr="c1_n3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39"/>
            <a:ext cx="8828118" cy="5999568"/>
          </a:xfrm>
          <a:prstGeom prst="rect">
            <a:avLst/>
          </a:prstGeom>
        </p:spPr>
      </p:pic>
      <p:pic>
        <p:nvPicPr>
          <p:cNvPr id="15" name="Picture 14" descr="c1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39"/>
            <a:ext cx="8828116" cy="5999567"/>
          </a:xfrm>
          <a:prstGeom prst="rect">
            <a:avLst/>
          </a:prstGeom>
        </p:spPr>
      </p:pic>
      <p:pic>
        <p:nvPicPr>
          <p:cNvPr id="16" name="Picture 15" descr="c1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6" y="758307"/>
            <a:ext cx="8839200" cy="6007100"/>
          </a:xfrm>
          <a:prstGeom prst="rect">
            <a:avLst/>
          </a:prstGeom>
        </p:spPr>
      </p:pic>
      <p:pic>
        <p:nvPicPr>
          <p:cNvPr id="6" name="Picture 5" descr="cLL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71" y="758306"/>
            <a:ext cx="8839200" cy="6007100"/>
          </a:xfrm>
          <a:prstGeom prst="rect">
            <a:avLst/>
          </a:prstGeom>
        </p:spPr>
      </p:pic>
      <p:pic>
        <p:nvPicPr>
          <p:cNvPr id="18" name="Picture 17" descr="cLL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6" y="758306"/>
            <a:ext cx="8839200" cy="6007100"/>
          </a:xfrm>
          <a:prstGeom prst="rect">
            <a:avLst/>
          </a:prstGeom>
        </p:spPr>
      </p:pic>
      <p:pic>
        <p:nvPicPr>
          <p:cNvPr id="19" name="Picture 18" descr="cLLMinos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2" y="758306"/>
            <a:ext cx="8839200" cy="6007100"/>
          </a:xfrm>
          <a:prstGeom prst="rect">
            <a:avLst/>
          </a:prstGeom>
        </p:spPr>
      </p:pic>
      <p:sp>
        <p:nvSpPr>
          <p:cNvPr id="21" name="Title 1"/>
          <p:cNvSpPr txBox="1">
            <a:spLocks/>
          </p:cNvSpPr>
          <p:nvPr/>
        </p:nvSpPr>
        <p:spPr bwMode="auto">
          <a:xfrm>
            <a:off x="137252" y="65478"/>
            <a:ext cx="6791547" cy="577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5pPr>
            <a:lvl6pPr marL="509122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6pPr>
            <a:lvl7pPr marL="1018245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7pPr>
            <a:lvl8pPr marL="1527367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8pPr>
            <a:lvl9pPr marL="2036488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9pPr>
          </a:lstStyle>
          <a:p>
            <a:r>
              <a:rPr lang="en-US" dirty="0" smtClean="0"/>
              <a:t>MINOS best fit and non-max mixing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37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413390"/>
            <a:ext cx="7425234" cy="577392"/>
          </a:xfrm>
        </p:spPr>
        <p:txBody>
          <a:bodyPr/>
          <a:lstStyle/>
          <a:p>
            <a:pPr algn="ctr"/>
            <a:r>
              <a:rPr lang="en-US" sz="3600" b="0" dirty="0" smtClean="0"/>
              <a:t>Try three custom neutrino energy binning settings</a:t>
            </a:r>
            <a:endParaRPr lang="en-US" sz="36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97836" y="1962050"/>
            <a:ext cx="9519779" cy="48936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 smtClean="0"/>
              <a:t>standard </a:t>
            </a:r>
            <a:r>
              <a:rPr lang="en-GB" sz="2400" dirty="0"/>
              <a:t>binning </a:t>
            </a:r>
            <a:r>
              <a:rPr lang="en-GB" sz="2400" dirty="0" smtClean="0"/>
              <a:t>between 0 </a:t>
            </a:r>
            <a:r>
              <a:rPr lang="en-GB" sz="2400" dirty="0"/>
              <a:t>and </a:t>
            </a:r>
            <a:r>
              <a:rPr lang="en-GB" sz="2400" dirty="0" smtClean="0"/>
              <a:t>1 GeV : 0,0.25,0.5,0.75,1.0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 smtClean="0"/>
              <a:t>constant </a:t>
            </a:r>
            <a:r>
              <a:rPr lang="en-GB" sz="2400" dirty="0"/>
              <a:t>binning between 3 and </a:t>
            </a:r>
            <a:r>
              <a:rPr lang="en-GB" sz="2400" dirty="0" smtClean="0"/>
              <a:t>5GeV :  </a:t>
            </a:r>
            <a:r>
              <a:rPr lang="en-GB" sz="2400" dirty="0"/>
              <a:t>3,3.5,4,5</a:t>
            </a:r>
            <a:endParaRPr lang="en-GB" sz="2400" dirty="0" smtClean="0"/>
          </a:p>
          <a:p>
            <a:pPr marL="342900" indent="-342900">
              <a:buFont typeface="Arial"/>
              <a:buChar char="•"/>
            </a:pPr>
            <a:endParaRPr lang="en-GB" sz="2400" dirty="0" smtClean="0"/>
          </a:p>
          <a:p>
            <a:pPr marL="342900" indent="-342900">
              <a:buFont typeface="Arial"/>
              <a:buChar char="•"/>
            </a:pPr>
            <a:r>
              <a:rPr lang="en-GB" sz="2400" dirty="0" smtClean="0"/>
              <a:t>Custom binning settings between 1 and 3 GeV:</a:t>
            </a:r>
          </a:p>
          <a:p>
            <a:pPr marL="852022" lvl="1" indent="-342900">
              <a:buFont typeface="Arial"/>
              <a:buChar char="•"/>
            </a:pPr>
            <a:r>
              <a:rPr lang="en-GB" sz="2400" dirty="0" smtClean="0">
                <a:solidFill>
                  <a:srgbClr val="0000FF"/>
                </a:solidFill>
              </a:rPr>
              <a:t>custA: </a:t>
            </a:r>
          </a:p>
          <a:p>
            <a:pPr marL="1361145" lvl="2" indent="-342900">
              <a:buFont typeface="Arial"/>
              <a:buChar char="•"/>
            </a:pPr>
            <a:r>
              <a:rPr lang="en-GB" sz="2400" dirty="0" smtClean="0">
                <a:solidFill>
                  <a:srgbClr val="0000FF"/>
                </a:solidFill>
              </a:rPr>
              <a:t>40 bins 1-2 GeV</a:t>
            </a:r>
          </a:p>
          <a:p>
            <a:pPr marL="1361145" lvl="2" indent="-342900">
              <a:buFont typeface="Arial"/>
              <a:buChar char="•"/>
            </a:pPr>
            <a:r>
              <a:rPr lang="en-GB" sz="2400" dirty="0" smtClean="0">
                <a:solidFill>
                  <a:srgbClr val="0000FF"/>
                </a:solidFill>
              </a:rPr>
              <a:t>40 bins 2-3 GeV</a:t>
            </a:r>
          </a:p>
          <a:p>
            <a:pPr marL="852022" lvl="1" indent="-342900">
              <a:buFont typeface="Arial"/>
              <a:buChar char="•"/>
            </a:pPr>
            <a:r>
              <a:rPr lang="en-GB" sz="2400" dirty="0" smtClean="0">
                <a:solidFill>
                  <a:srgbClr val="FF0000"/>
                </a:solidFill>
              </a:rPr>
              <a:t>custB: </a:t>
            </a:r>
          </a:p>
          <a:p>
            <a:pPr marL="1361145" lvl="2" indent="-342900">
              <a:buFont typeface="Arial"/>
              <a:buChar char="•"/>
            </a:pPr>
            <a:r>
              <a:rPr lang="en-GB" sz="2400" dirty="0" smtClean="0">
                <a:solidFill>
                  <a:srgbClr val="FF0000"/>
                </a:solidFill>
              </a:rPr>
              <a:t>40 bins 1-2 GeV</a:t>
            </a:r>
          </a:p>
          <a:p>
            <a:pPr marL="1361145" lvl="2" indent="-342900">
              <a:buFont typeface="Arial"/>
              <a:buChar char="•"/>
            </a:pPr>
            <a:r>
              <a:rPr lang="en-GB" sz="2400" dirty="0" smtClean="0">
                <a:solidFill>
                  <a:srgbClr val="FF0000"/>
                </a:solidFill>
              </a:rPr>
              <a:t>4 bins 2-3 GeV</a:t>
            </a:r>
          </a:p>
          <a:p>
            <a:pPr marL="852022" lvl="1" indent="-342900">
              <a:buFont typeface="Arial"/>
              <a:buChar char="•"/>
            </a:pPr>
            <a:r>
              <a:rPr lang="en-GB" sz="2400" dirty="0" smtClean="0">
                <a:solidFill>
                  <a:srgbClr val="008000"/>
                </a:solidFill>
              </a:rPr>
              <a:t>custC:</a:t>
            </a:r>
          </a:p>
          <a:p>
            <a:pPr marL="1361145" lvl="2" indent="-342900">
              <a:buFont typeface="Arial"/>
              <a:buChar char="•"/>
            </a:pPr>
            <a:r>
              <a:rPr lang="en-GB" sz="2400" dirty="0" smtClean="0">
                <a:solidFill>
                  <a:srgbClr val="008000"/>
                </a:solidFill>
              </a:rPr>
              <a:t>10 bins 1-2 GeV</a:t>
            </a:r>
          </a:p>
          <a:p>
            <a:pPr marL="1361145" lvl="2" indent="-342900">
              <a:buFont typeface="Arial"/>
              <a:buChar char="•"/>
            </a:pPr>
            <a:r>
              <a:rPr lang="en-GB" sz="2400" dirty="0" smtClean="0">
                <a:solidFill>
                  <a:srgbClr val="008000"/>
                </a:solidFill>
              </a:rPr>
              <a:t>4 bin 2-3 GeV</a:t>
            </a:r>
            <a:endParaRPr lang="en-GB" sz="2400" dirty="0">
              <a:solidFill>
                <a:srgbClr val="008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569168" y="3542622"/>
            <a:ext cx="5476532" cy="3721839"/>
            <a:chOff x="4964293" y="3556892"/>
            <a:chExt cx="5476532" cy="3721839"/>
          </a:xfrm>
        </p:grpSpPr>
        <p:pic>
          <p:nvPicPr>
            <p:cNvPr id="4" name="Picture 3" descr="cLLMino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4293" y="3556892"/>
              <a:ext cx="5476532" cy="3721839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 bwMode="auto">
            <a:xfrm>
              <a:off x="6449004" y="7098531"/>
              <a:ext cx="762027" cy="0"/>
            </a:xfrm>
            <a:prstGeom prst="straightConnector1">
              <a:avLst/>
            </a:prstGeom>
            <a:solidFill>
              <a:srgbClr val="000000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 bwMode="auto">
            <a:xfrm>
              <a:off x="7323924" y="7098531"/>
              <a:ext cx="762027" cy="0"/>
            </a:xfrm>
            <a:prstGeom prst="straightConnector1">
              <a:avLst/>
            </a:prstGeom>
            <a:solidFill>
              <a:srgbClr val="000000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60268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946" y="2379356"/>
            <a:ext cx="7191808" cy="1302311"/>
          </a:xfrm>
        </p:spPr>
        <p:txBody>
          <a:bodyPr/>
          <a:lstStyle/>
          <a:p>
            <a:pPr algn="ctr"/>
            <a:r>
              <a:rPr lang="en-US" sz="3600" b="0" dirty="0" smtClean="0"/>
              <a:t>Using custom binning and 4 Ehad/Enu bins</a:t>
            </a: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870754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_n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9" name="Picture 8" descr="c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1" cy="8828118"/>
          </a:xfrm>
          <a:prstGeom prst="rect">
            <a:avLst/>
          </a:prstGeom>
        </p:spPr>
      </p:pic>
      <p:pic>
        <p:nvPicPr>
          <p:cNvPr id="10" name="Picture 9" descr="c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11" name="Picture 10" descr="c1_n2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2"/>
            <a:ext cx="5994401" cy="8828118"/>
          </a:xfrm>
          <a:prstGeom prst="rect">
            <a:avLst/>
          </a:prstGeom>
        </p:spPr>
      </p:pic>
      <p:pic>
        <p:nvPicPr>
          <p:cNvPr id="12" name="Picture 11" descr="c1_n2_zoom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1"/>
            <a:ext cx="5994400" cy="8828116"/>
          </a:xfrm>
          <a:prstGeom prst="rect">
            <a:avLst/>
          </a:prstGeom>
        </p:spPr>
      </p:pic>
      <p:pic>
        <p:nvPicPr>
          <p:cNvPr id="14" name="Picture 13" descr="c1_n3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39"/>
            <a:ext cx="8828118" cy="5999568"/>
          </a:xfrm>
          <a:prstGeom prst="rect">
            <a:avLst/>
          </a:prstGeom>
        </p:spPr>
      </p:pic>
      <p:pic>
        <p:nvPicPr>
          <p:cNvPr id="15" name="Picture 14" descr="c1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39"/>
            <a:ext cx="8828116" cy="5999567"/>
          </a:xfrm>
          <a:prstGeom prst="rect">
            <a:avLst/>
          </a:prstGeom>
        </p:spPr>
      </p:pic>
      <p:pic>
        <p:nvPicPr>
          <p:cNvPr id="16" name="Picture 15" descr="c1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6" y="758307"/>
            <a:ext cx="8839200" cy="6007100"/>
          </a:xfrm>
          <a:prstGeom prst="rect">
            <a:avLst/>
          </a:prstGeom>
        </p:spPr>
      </p:pic>
      <p:pic>
        <p:nvPicPr>
          <p:cNvPr id="6" name="Picture 5" descr="cLL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71" y="758306"/>
            <a:ext cx="8839200" cy="6007100"/>
          </a:xfrm>
          <a:prstGeom prst="rect">
            <a:avLst/>
          </a:prstGeom>
        </p:spPr>
      </p:pic>
      <p:pic>
        <p:nvPicPr>
          <p:cNvPr id="18" name="Picture 17" descr="cLL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6" y="758306"/>
            <a:ext cx="8839200" cy="6007100"/>
          </a:xfrm>
          <a:prstGeom prst="rect">
            <a:avLst/>
          </a:prstGeom>
        </p:spPr>
      </p:pic>
      <p:pic>
        <p:nvPicPr>
          <p:cNvPr id="19" name="Picture 18" descr="cLLMinos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2" y="758306"/>
            <a:ext cx="8839200" cy="6007100"/>
          </a:xfrm>
          <a:prstGeom prst="rect">
            <a:avLst/>
          </a:prstGeom>
        </p:spPr>
      </p:pic>
      <p:sp>
        <p:nvSpPr>
          <p:cNvPr id="21" name="Title 1"/>
          <p:cNvSpPr txBox="1">
            <a:spLocks/>
          </p:cNvSpPr>
          <p:nvPr/>
        </p:nvSpPr>
        <p:spPr bwMode="auto">
          <a:xfrm>
            <a:off x="137252" y="65478"/>
            <a:ext cx="6791547" cy="577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5pPr>
            <a:lvl6pPr marL="509122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6pPr>
            <a:lvl7pPr marL="1018245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7pPr>
            <a:lvl8pPr marL="1527367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8pPr>
            <a:lvl9pPr marL="2036488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9pPr>
          </a:lstStyle>
          <a:p>
            <a:r>
              <a:rPr lang="en-US" dirty="0" smtClean="0"/>
              <a:t>Sensitivity contours, 4 Ehad/Enu bins </a:t>
            </a:r>
            <a:endParaRPr lang="en-US" dirty="0"/>
          </a:p>
        </p:txBody>
      </p:sp>
      <p:pic>
        <p:nvPicPr>
          <p:cNvPr id="17" name="Picture 16" descr="c1_n2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0" y="-638318"/>
            <a:ext cx="5994398" cy="882811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591352" y="642870"/>
            <a:ext cx="2268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std. binning + 4 Ehad/Enu bins</a:t>
            </a:r>
            <a:endParaRPr lang="en-GB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 flipH="1">
            <a:off x="5836209" y="1021827"/>
            <a:ext cx="1626719" cy="1618127"/>
          </a:xfrm>
          <a:prstGeom prst="straightConnector1">
            <a:avLst/>
          </a:prstGeom>
          <a:solidFill>
            <a:srgbClr val="00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90668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_n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9" name="Picture 8" descr="c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1" cy="8828118"/>
          </a:xfrm>
          <a:prstGeom prst="rect">
            <a:avLst/>
          </a:prstGeom>
        </p:spPr>
      </p:pic>
      <p:pic>
        <p:nvPicPr>
          <p:cNvPr id="10" name="Picture 9" descr="c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11" name="Picture 10" descr="c1_n2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2"/>
            <a:ext cx="5994401" cy="8828118"/>
          </a:xfrm>
          <a:prstGeom prst="rect">
            <a:avLst/>
          </a:prstGeom>
        </p:spPr>
      </p:pic>
      <p:pic>
        <p:nvPicPr>
          <p:cNvPr id="12" name="Picture 11" descr="c1_n2_zoom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1"/>
            <a:ext cx="5994400" cy="8828116"/>
          </a:xfrm>
          <a:prstGeom prst="rect">
            <a:avLst/>
          </a:prstGeom>
        </p:spPr>
      </p:pic>
      <p:pic>
        <p:nvPicPr>
          <p:cNvPr id="14" name="Picture 13" descr="c1_n3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39"/>
            <a:ext cx="8828118" cy="5999568"/>
          </a:xfrm>
          <a:prstGeom prst="rect">
            <a:avLst/>
          </a:prstGeom>
        </p:spPr>
      </p:pic>
      <p:pic>
        <p:nvPicPr>
          <p:cNvPr id="15" name="Picture 14" descr="c1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39"/>
            <a:ext cx="8828116" cy="5999567"/>
          </a:xfrm>
          <a:prstGeom prst="rect">
            <a:avLst/>
          </a:prstGeom>
        </p:spPr>
      </p:pic>
      <p:pic>
        <p:nvPicPr>
          <p:cNvPr id="16" name="Picture 15" descr="c1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6" y="758307"/>
            <a:ext cx="8839200" cy="6007100"/>
          </a:xfrm>
          <a:prstGeom prst="rect">
            <a:avLst/>
          </a:prstGeom>
        </p:spPr>
      </p:pic>
      <p:pic>
        <p:nvPicPr>
          <p:cNvPr id="6" name="Picture 5" descr="cLL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71" y="758306"/>
            <a:ext cx="8839200" cy="6007100"/>
          </a:xfrm>
          <a:prstGeom prst="rect">
            <a:avLst/>
          </a:prstGeom>
        </p:spPr>
      </p:pic>
      <p:pic>
        <p:nvPicPr>
          <p:cNvPr id="18" name="Picture 17" descr="cLL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6" y="758306"/>
            <a:ext cx="8839200" cy="6007100"/>
          </a:xfrm>
          <a:prstGeom prst="rect">
            <a:avLst/>
          </a:prstGeom>
        </p:spPr>
      </p:pic>
      <p:pic>
        <p:nvPicPr>
          <p:cNvPr id="19" name="Picture 18" descr="cLLMinos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2" y="758306"/>
            <a:ext cx="8839200" cy="6007100"/>
          </a:xfrm>
          <a:prstGeom prst="rect">
            <a:avLst/>
          </a:prstGeom>
        </p:spPr>
      </p:pic>
      <p:sp>
        <p:nvSpPr>
          <p:cNvPr id="21" name="Title 1"/>
          <p:cNvSpPr txBox="1">
            <a:spLocks/>
          </p:cNvSpPr>
          <p:nvPr/>
        </p:nvSpPr>
        <p:spPr bwMode="auto">
          <a:xfrm>
            <a:off x="137252" y="65478"/>
            <a:ext cx="6791547" cy="577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5pPr>
            <a:lvl6pPr marL="509122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6pPr>
            <a:lvl7pPr marL="1018245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7pPr>
            <a:lvl8pPr marL="1527367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8pPr>
            <a:lvl9pPr marL="2036488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9pPr>
          </a:lstStyle>
          <a:p>
            <a:r>
              <a:rPr lang="en-US" dirty="0" smtClean="0"/>
              <a:t>Sensitivity contours, 4 Ehad/Enu bins </a:t>
            </a:r>
            <a:endParaRPr lang="en-US" dirty="0"/>
          </a:p>
        </p:txBody>
      </p:sp>
      <p:pic>
        <p:nvPicPr>
          <p:cNvPr id="17" name="Picture 16" descr="c1_n2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0" y="-638318"/>
            <a:ext cx="5994398" cy="8828113"/>
          </a:xfrm>
          <a:prstGeom prst="rect">
            <a:avLst/>
          </a:prstGeom>
        </p:spPr>
      </p:pic>
      <p:pic>
        <p:nvPicPr>
          <p:cNvPr id="22" name="Picture 21" descr="c1_n3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78539"/>
            <a:ext cx="8839200" cy="6007100"/>
          </a:xfrm>
          <a:prstGeom prst="rect">
            <a:avLst/>
          </a:prstGeom>
        </p:spPr>
      </p:pic>
      <p:pic>
        <p:nvPicPr>
          <p:cNvPr id="23" name="Picture 22" descr="c1_n3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78539"/>
            <a:ext cx="88392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60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_n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9" name="Picture 8" descr="c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1" cy="8828118"/>
          </a:xfrm>
          <a:prstGeom prst="rect">
            <a:avLst/>
          </a:prstGeom>
        </p:spPr>
      </p:pic>
      <p:pic>
        <p:nvPicPr>
          <p:cNvPr id="10" name="Picture 9" descr="c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11" name="Picture 10" descr="c1_n2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2"/>
            <a:ext cx="5994401" cy="8828118"/>
          </a:xfrm>
          <a:prstGeom prst="rect">
            <a:avLst/>
          </a:prstGeom>
        </p:spPr>
      </p:pic>
      <p:pic>
        <p:nvPicPr>
          <p:cNvPr id="12" name="Picture 11" descr="c1_n2_zoom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1"/>
            <a:ext cx="5994400" cy="8828116"/>
          </a:xfrm>
          <a:prstGeom prst="rect">
            <a:avLst/>
          </a:prstGeom>
        </p:spPr>
      </p:pic>
      <p:pic>
        <p:nvPicPr>
          <p:cNvPr id="14" name="Picture 13" descr="c1_n3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39"/>
            <a:ext cx="8828118" cy="5999568"/>
          </a:xfrm>
          <a:prstGeom prst="rect">
            <a:avLst/>
          </a:prstGeom>
        </p:spPr>
      </p:pic>
      <p:pic>
        <p:nvPicPr>
          <p:cNvPr id="15" name="Picture 14" descr="c1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39"/>
            <a:ext cx="8828116" cy="5999567"/>
          </a:xfrm>
          <a:prstGeom prst="rect">
            <a:avLst/>
          </a:prstGeom>
        </p:spPr>
      </p:pic>
      <p:pic>
        <p:nvPicPr>
          <p:cNvPr id="16" name="Picture 15" descr="c1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6" y="758307"/>
            <a:ext cx="8839200" cy="6007100"/>
          </a:xfrm>
          <a:prstGeom prst="rect">
            <a:avLst/>
          </a:prstGeom>
        </p:spPr>
      </p:pic>
      <p:pic>
        <p:nvPicPr>
          <p:cNvPr id="6" name="Picture 5" descr="cLL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71" y="758306"/>
            <a:ext cx="8839200" cy="6007100"/>
          </a:xfrm>
          <a:prstGeom prst="rect">
            <a:avLst/>
          </a:prstGeom>
        </p:spPr>
      </p:pic>
      <p:pic>
        <p:nvPicPr>
          <p:cNvPr id="18" name="Picture 17" descr="cLL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6" y="758306"/>
            <a:ext cx="8839200" cy="6007100"/>
          </a:xfrm>
          <a:prstGeom prst="rect">
            <a:avLst/>
          </a:prstGeom>
        </p:spPr>
      </p:pic>
      <p:pic>
        <p:nvPicPr>
          <p:cNvPr id="19" name="Picture 18" descr="cLLMinos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2" y="758306"/>
            <a:ext cx="8839200" cy="6007100"/>
          </a:xfrm>
          <a:prstGeom prst="rect">
            <a:avLst/>
          </a:prstGeom>
        </p:spPr>
      </p:pic>
      <p:sp>
        <p:nvSpPr>
          <p:cNvPr id="21" name="Title 1"/>
          <p:cNvSpPr txBox="1">
            <a:spLocks/>
          </p:cNvSpPr>
          <p:nvPr/>
        </p:nvSpPr>
        <p:spPr bwMode="auto">
          <a:xfrm>
            <a:off x="137252" y="65478"/>
            <a:ext cx="8895316" cy="577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5pPr>
            <a:lvl6pPr marL="509122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6pPr>
            <a:lvl7pPr marL="1018245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7pPr>
            <a:lvl8pPr marL="1527367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8pPr>
            <a:lvl9pPr marL="2036488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9pPr>
          </a:lstStyle>
          <a:p>
            <a:r>
              <a:rPr lang="en-US" dirty="0" smtClean="0"/>
              <a:t>Sensitivity to reject max. mixing, 4 Ehad/Enu bins </a:t>
            </a:r>
            <a:endParaRPr lang="en-US" dirty="0"/>
          </a:p>
        </p:txBody>
      </p:sp>
      <p:pic>
        <p:nvPicPr>
          <p:cNvPr id="17" name="Picture 16" descr="c1_n2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0" y="-638318"/>
            <a:ext cx="5994398" cy="8828113"/>
          </a:xfrm>
          <a:prstGeom prst="rect">
            <a:avLst/>
          </a:prstGeom>
        </p:spPr>
      </p:pic>
      <p:pic>
        <p:nvPicPr>
          <p:cNvPr id="22" name="Picture 21" descr="c1_n3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78539"/>
            <a:ext cx="8839200" cy="6007100"/>
          </a:xfrm>
          <a:prstGeom prst="rect">
            <a:avLst/>
          </a:prstGeom>
        </p:spPr>
      </p:pic>
      <p:pic>
        <p:nvPicPr>
          <p:cNvPr id="23" name="Picture 22" descr="c1_n3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78539"/>
            <a:ext cx="8839200" cy="6007100"/>
          </a:xfrm>
          <a:prstGeom prst="rect">
            <a:avLst/>
          </a:prstGeom>
        </p:spPr>
      </p:pic>
      <p:pic>
        <p:nvPicPr>
          <p:cNvPr id="20" name="Picture 19" descr="c1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2" y="778539"/>
            <a:ext cx="8839200" cy="60071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811083" y="4579582"/>
            <a:ext cx="1384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std analysis</a:t>
            </a:r>
            <a:endParaRPr lang="en-GB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151275" y="4348749"/>
            <a:ext cx="1498293" cy="46166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4 had/nu</a:t>
            </a:r>
            <a:endParaRPr lang="en-GB" sz="2400" b="1" dirty="0"/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3924102" y="4333108"/>
            <a:ext cx="3781407" cy="0"/>
          </a:xfrm>
          <a:prstGeom prst="straightConnector1">
            <a:avLst/>
          </a:prstGeom>
          <a:solidFill>
            <a:srgbClr val="000000"/>
          </a:solidFill>
          <a:ln w="38100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3500647" y="2964375"/>
            <a:ext cx="1389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std</a:t>
            </a:r>
            <a:r>
              <a:rPr lang="en-GB" sz="2400" b="1" dirty="0"/>
              <a:t> </a:t>
            </a:r>
            <a:r>
              <a:rPr lang="en-GB" sz="2400" b="1" dirty="0" smtClean="0"/>
              <a:t>Enu binning</a:t>
            </a:r>
            <a:endParaRPr lang="en-GB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460543" y="2121003"/>
            <a:ext cx="1047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008000"/>
                </a:solidFill>
              </a:rPr>
              <a:t>custC</a:t>
            </a:r>
            <a:endParaRPr lang="en-GB" sz="2400" b="1" dirty="0">
              <a:solidFill>
                <a:srgbClr val="008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40344" y="2121003"/>
            <a:ext cx="1137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custB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30393" y="2121003"/>
            <a:ext cx="1137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0000FF"/>
                </a:solidFill>
              </a:rPr>
              <a:t>custA</a:t>
            </a:r>
            <a:endParaRPr lang="en-GB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92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946" y="2379356"/>
            <a:ext cx="7191808" cy="1302311"/>
          </a:xfrm>
        </p:spPr>
        <p:txBody>
          <a:bodyPr/>
          <a:lstStyle/>
          <a:p>
            <a:pPr algn="ctr"/>
            <a:r>
              <a:rPr lang="en-US" sz="3600" b="0" dirty="0" smtClean="0"/>
              <a:t>Using custom binning and 5 Ehad/Enu bins</a:t>
            </a: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305737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924089"/>
            <a:ext cx="7425234" cy="577392"/>
          </a:xfrm>
        </p:spPr>
        <p:txBody>
          <a:bodyPr/>
          <a:lstStyle/>
          <a:p>
            <a:pPr algn="ctr"/>
            <a:r>
              <a:rPr lang="en-US" sz="3600" b="0" dirty="0" smtClean="0"/>
              <a:t>Version details</a:t>
            </a:r>
            <a:endParaRPr lang="en-US" sz="36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859926" y="1894005"/>
            <a:ext cx="832584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800" dirty="0" smtClean="0"/>
              <a:t>Running in </a:t>
            </a:r>
            <a:r>
              <a:rPr lang="en-GB" sz="2800" b="1" dirty="0" smtClean="0"/>
              <a:t>S16-10-07</a:t>
            </a:r>
          </a:p>
          <a:p>
            <a:endParaRPr lang="en-GB" sz="2800" dirty="0"/>
          </a:p>
          <a:p>
            <a:pPr marL="457200" indent="-457200">
              <a:buFont typeface="Arial"/>
              <a:buChar char="•"/>
            </a:pPr>
            <a:endParaRPr lang="en-GB" sz="2800" dirty="0" smtClean="0"/>
          </a:p>
          <a:p>
            <a:pPr marL="457200" indent="-457200">
              <a:buFont typeface="Arial"/>
              <a:buChar char="•"/>
            </a:pPr>
            <a:r>
              <a:rPr lang="en-GB" sz="2800" dirty="0" smtClean="0"/>
              <a:t>Using FD and ND NuMu decafs:  /</a:t>
            </a:r>
            <a:r>
              <a:rPr lang="en-GB" sz="2800" dirty="0"/>
              <a:t>pnfs/nova/persistent/production/concat/R16-03-03-prod2reco.d/</a:t>
            </a:r>
            <a:endParaRPr lang="en-GB" sz="1800" dirty="0">
              <a:solidFill>
                <a:srgbClr val="0000FF"/>
              </a:solidFill>
            </a:endParaRPr>
          </a:p>
          <a:p>
            <a:endParaRPr lang="en-GB" sz="18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462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_n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9" name="Picture 8" descr="c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1" cy="8828118"/>
          </a:xfrm>
          <a:prstGeom prst="rect">
            <a:avLst/>
          </a:prstGeom>
        </p:spPr>
      </p:pic>
      <p:pic>
        <p:nvPicPr>
          <p:cNvPr id="10" name="Picture 9" descr="c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11" name="Picture 10" descr="c1_n2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2"/>
            <a:ext cx="5994401" cy="8828118"/>
          </a:xfrm>
          <a:prstGeom prst="rect">
            <a:avLst/>
          </a:prstGeom>
        </p:spPr>
      </p:pic>
      <p:pic>
        <p:nvPicPr>
          <p:cNvPr id="12" name="Picture 11" descr="c1_n2_zoom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1"/>
            <a:ext cx="5994400" cy="8828116"/>
          </a:xfrm>
          <a:prstGeom prst="rect">
            <a:avLst/>
          </a:prstGeom>
        </p:spPr>
      </p:pic>
      <p:pic>
        <p:nvPicPr>
          <p:cNvPr id="14" name="Picture 13" descr="c1_n3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39"/>
            <a:ext cx="8828118" cy="5999568"/>
          </a:xfrm>
          <a:prstGeom prst="rect">
            <a:avLst/>
          </a:prstGeom>
        </p:spPr>
      </p:pic>
      <p:pic>
        <p:nvPicPr>
          <p:cNvPr id="15" name="Picture 14" descr="c1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39"/>
            <a:ext cx="8828116" cy="5999567"/>
          </a:xfrm>
          <a:prstGeom prst="rect">
            <a:avLst/>
          </a:prstGeom>
        </p:spPr>
      </p:pic>
      <p:pic>
        <p:nvPicPr>
          <p:cNvPr id="16" name="Picture 15" descr="c1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6" y="758307"/>
            <a:ext cx="8839200" cy="6007100"/>
          </a:xfrm>
          <a:prstGeom prst="rect">
            <a:avLst/>
          </a:prstGeom>
        </p:spPr>
      </p:pic>
      <p:pic>
        <p:nvPicPr>
          <p:cNvPr id="6" name="Picture 5" descr="cLL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71" y="758306"/>
            <a:ext cx="8839200" cy="6007100"/>
          </a:xfrm>
          <a:prstGeom prst="rect">
            <a:avLst/>
          </a:prstGeom>
        </p:spPr>
      </p:pic>
      <p:pic>
        <p:nvPicPr>
          <p:cNvPr id="18" name="Picture 17" descr="cLL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6" y="758306"/>
            <a:ext cx="8839200" cy="6007100"/>
          </a:xfrm>
          <a:prstGeom prst="rect">
            <a:avLst/>
          </a:prstGeom>
        </p:spPr>
      </p:pic>
      <p:pic>
        <p:nvPicPr>
          <p:cNvPr id="19" name="Picture 18" descr="cLLMinos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2" y="758306"/>
            <a:ext cx="8839200" cy="6007100"/>
          </a:xfrm>
          <a:prstGeom prst="rect">
            <a:avLst/>
          </a:prstGeom>
        </p:spPr>
      </p:pic>
      <p:sp>
        <p:nvSpPr>
          <p:cNvPr id="21" name="Title 1"/>
          <p:cNvSpPr txBox="1">
            <a:spLocks/>
          </p:cNvSpPr>
          <p:nvPr/>
        </p:nvSpPr>
        <p:spPr bwMode="auto">
          <a:xfrm>
            <a:off x="137252" y="65478"/>
            <a:ext cx="6791547" cy="577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5pPr>
            <a:lvl6pPr marL="509122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6pPr>
            <a:lvl7pPr marL="1018245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7pPr>
            <a:lvl8pPr marL="1527367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8pPr>
            <a:lvl9pPr marL="2036488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9pPr>
          </a:lstStyle>
          <a:p>
            <a:r>
              <a:rPr lang="en-US" dirty="0" smtClean="0"/>
              <a:t>Sensitivity contours, 4 Ehad/Enu bins </a:t>
            </a:r>
            <a:endParaRPr lang="en-US" dirty="0"/>
          </a:p>
        </p:txBody>
      </p:sp>
      <p:pic>
        <p:nvPicPr>
          <p:cNvPr id="17" name="Picture 16" descr="c1_n2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0" y="-638318"/>
            <a:ext cx="5994398" cy="8828113"/>
          </a:xfrm>
          <a:prstGeom prst="rect">
            <a:avLst/>
          </a:prstGeom>
        </p:spPr>
      </p:pic>
      <p:pic>
        <p:nvPicPr>
          <p:cNvPr id="22" name="Picture 21" descr="c1_n2.pd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0" y="-638319"/>
            <a:ext cx="5994399" cy="882811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591352" y="642870"/>
            <a:ext cx="2268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std binning + 4 Ehad/Enu bins</a:t>
            </a:r>
            <a:endParaRPr lang="en-GB" dirty="0"/>
          </a:p>
        </p:txBody>
      </p:sp>
      <p:cxnSp>
        <p:nvCxnSpPr>
          <p:cNvPr id="26" name="Straight Arrow Connector 25"/>
          <p:cNvCxnSpPr/>
          <p:nvPr/>
        </p:nvCxnSpPr>
        <p:spPr bwMode="auto">
          <a:xfrm flipH="1">
            <a:off x="5836209" y="1021827"/>
            <a:ext cx="1626719" cy="1618127"/>
          </a:xfrm>
          <a:prstGeom prst="straightConnector1">
            <a:avLst/>
          </a:prstGeom>
          <a:solidFill>
            <a:srgbClr val="00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60879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_n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9" name="Picture 8" descr="c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1" cy="8828118"/>
          </a:xfrm>
          <a:prstGeom prst="rect">
            <a:avLst/>
          </a:prstGeom>
        </p:spPr>
      </p:pic>
      <p:pic>
        <p:nvPicPr>
          <p:cNvPr id="10" name="Picture 9" descr="c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11" name="Picture 10" descr="c1_n2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2"/>
            <a:ext cx="5994401" cy="8828118"/>
          </a:xfrm>
          <a:prstGeom prst="rect">
            <a:avLst/>
          </a:prstGeom>
        </p:spPr>
      </p:pic>
      <p:pic>
        <p:nvPicPr>
          <p:cNvPr id="12" name="Picture 11" descr="c1_n2_zoom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1"/>
            <a:ext cx="5994400" cy="8828116"/>
          </a:xfrm>
          <a:prstGeom prst="rect">
            <a:avLst/>
          </a:prstGeom>
        </p:spPr>
      </p:pic>
      <p:pic>
        <p:nvPicPr>
          <p:cNvPr id="14" name="Picture 13" descr="c1_n3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39"/>
            <a:ext cx="8828118" cy="5999568"/>
          </a:xfrm>
          <a:prstGeom prst="rect">
            <a:avLst/>
          </a:prstGeom>
        </p:spPr>
      </p:pic>
      <p:pic>
        <p:nvPicPr>
          <p:cNvPr id="15" name="Picture 14" descr="c1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39"/>
            <a:ext cx="8828116" cy="5999567"/>
          </a:xfrm>
          <a:prstGeom prst="rect">
            <a:avLst/>
          </a:prstGeom>
        </p:spPr>
      </p:pic>
      <p:pic>
        <p:nvPicPr>
          <p:cNvPr id="16" name="Picture 15" descr="c1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6" y="758307"/>
            <a:ext cx="8839200" cy="6007100"/>
          </a:xfrm>
          <a:prstGeom prst="rect">
            <a:avLst/>
          </a:prstGeom>
        </p:spPr>
      </p:pic>
      <p:pic>
        <p:nvPicPr>
          <p:cNvPr id="6" name="Picture 5" descr="cLL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71" y="758306"/>
            <a:ext cx="8839200" cy="6007100"/>
          </a:xfrm>
          <a:prstGeom prst="rect">
            <a:avLst/>
          </a:prstGeom>
        </p:spPr>
      </p:pic>
      <p:pic>
        <p:nvPicPr>
          <p:cNvPr id="18" name="Picture 17" descr="cLL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6" y="758306"/>
            <a:ext cx="8839200" cy="6007100"/>
          </a:xfrm>
          <a:prstGeom prst="rect">
            <a:avLst/>
          </a:prstGeom>
        </p:spPr>
      </p:pic>
      <p:pic>
        <p:nvPicPr>
          <p:cNvPr id="19" name="Picture 18" descr="cLLMinos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2" y="758306"/>
            <a:ext cx="8839200" cy="6007100"/>
          </a:xfrm>
          <a:prstGeom prst="rect">
            <a:avLst/>
          </a:prstGeom>
        </p:spPr>
      </p:pic>
      <p:sp>
        <p:nvSpPr>
          <p:cNvPr id="21" name="Title 1"/>
          <p:cNvSpPr txBox="1">
            <a:spLocks/>
          </p:cNvSpPr>
          <p:nvPr/>
        </p:nvSpPr>
        <p:spPr bwMode="auto">
          <a:xfrm>
            <a:off x="137252" y="65478"/>
            <a:ext cx="6791547" cy="577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5pPr>
            <a:lvl6pPr marL="509122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6pPr>
            <a:lvl7pPr marL="1018245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7pPr>
            <a:lvl8pPr marL="1527367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8pPr>
            <a:lvl9pPr marL="2036488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9pPr>
          </a:lstStyle>
          <a:p>
            <a:r>
              <a:rPr lang="en-US" dirty="0" smtClean="0"/>
              <a:t>Sensitivity contours, 4 Ehad/Enu bins </a:t>
            </a:r>
            <a:endParaRPr lang="en-US" dirty="0"/>
          </a:p>
        </p:txBody>
      </p:sp>
      <p:pic>
        <p:nvPicPr>
          <p:cNvPr id="17" name="Picture 16" descr="c1_n2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0" y="-638318"/>
            <a:ext cx="5994398" cy="8828113"/>
          </a:xfrm>
          <a:prstGeom prst="rect">
            <a:avLst/>
          </a:prstGeom>
        </p:spPr>
      </p:pic>
      <p:pic>
        <p:nvPicPr>
          <p:cNvPr id="22" name="Picture 21" descr="c1_n3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78539"/>
            <a:ext cx="8839200" cy="6007100"/>
          </a:xfrm>
          <a:prstGeom prst="rect">
            <a:avLst/>
          </a:prstGeom>
        </p:spPr>
      </p:pic>
      <p:pic>
        <p:nvPicPr>
          <p:cNvPr id="23" name="Picture 22" descr="c1_n3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78539"/>
            <a:ext cx="8839200" cy="6007100"/>
          </a:xfrm>
          <a:prstGeom prst="rect">
            <a:avLst/>
          </a:prstGeom>
        </p:spPr>
      </p:pic>
      <p:pic>
        <p:nvPicPr>
          <p:cNvPr id="20" name="Picture 19" descr="c1_n3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78539"/>
            <a:ext cx="88392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01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_n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9" name="Picture 8" descr="c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1" cy="8828118"/>
          </a:xfrm>
          <a:prstGeom prst="rect">
            <a:avLst/>
          </a:prstGeom>
        </p:spPr>
      </p:pic>
      <p:pic>
        <p:nvPicPr>
          <p:cNvPr id="10" name="Picture 9" descr="c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11" name="Picture 10" descr="c1_n2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2"/>
            <a:ext cx="5994401" cy="8828118"/>
          </a:xfrm>
          <a:prstGeom prst="rect">
            <a:avLst/>
          </a:prstGeom>
        </p:spPr>
      </p:pic>
      <p:pic>
        <p:nvPicPr>
          <p:cNvPr id="12" name="Picture 11" descr="c1_n2_zoom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1"/>
            <a:ext cx="5994400" cy="8828116"/>
          </a:xfrm>
          <a:prstGeom prst="rect">
            <a:avLst/>
          </a:prstGeom>
        </p:spPr>
      </p:pic>
      <p:pic>
        <p:nvPicPr>
          <p:cNvPr id="14" name="Picture 13" descr="c1_n3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39"/>
            <a:ext cx="8828118" cy="5999568"/>
          </a:xfrm>
          <a:prstGeom prst="rect">
            <a:avLst/>
          </a:prstGeom>
        </p:spPr>
      </p:pic>
      <p:pic>
        <p:nvPicPr>
          <p:cNvPr id="15" name="Picture 14" descr="c1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39"/>
            <a:ext cx="8828116" cy="5999567"/>
          </a:xfrm>
          <a:prstGeom prst="rect">
            <a:avLst/>
          </a:prstGeom>
        </p:spPr>
      </p:pic>
      <p:pic>
        <p:nvPicPr>
          <p:cNvPr id="16" name="Picture 15" descr="c1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6" y="758307"/>
            <a:ext cx="8839200" cy="6007100"/>
          </a:xfrm>
          <a:prstGeom prst="rect">
            <a:avLst/>
          </a:prstGeom>
        </p:spPr>
      </p:pic>
      <p:pic>
        <p:nvPicPr>
          <p:cNvPr id="6" name="Picture 5" descr="cLL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71" y="758306"/>
            <a:ext cx="8839200" cy="6007100"/>
          </a:xfrm>
          <a:prstGeom prst="rect">
            <a:avLst/>
          </a:prstGeom>
        </p:spPr>
      </p:pic>
      <p:pic>
        <p:nvPicPr>
          <p:cNvPr id="18" name="Picture 17" descr="cLL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6" y="758306"/>
            <a:ext cx="8839200" cy="6007100"/>
          </a:xfrm>
          <a:prstGeom prst="rect">
            <a:avLst/>
          </a:prstGeom>
        </p:spPr>
      </p:pic>
      <p:pic>
        <p:nvPicPr>
          <p:cNvPr id="19" name="Picture 18" descr="cLLMinos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2" y="758306"/>
            <a:ext cx="8839200" cy="6007100"/>
          </a:xfrm>
          <a:prstGeom prst="rect">
            <a:avLst/>
          </a:prstGeom>
        </p:spPr>
      </p:pic>
      <p:sp>
        <p:nvSpPr>
          <p:cNvPr id="21" name="Title 1"/>
          <p:cNvSpPr txBox="1">
            <a:spLocks/>
          </p:cNvSpPr>
          <p:nvPr/>
        </p:nvSpPr>
        <p:spPr bwMode="auto">
          <a:xfrm>
            <a:off x="137252" y="65478"/>
            <a:ext cx="8895316" cy="577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5pPr>
            <a:lvl6pPr marL="509122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6pPr>
            <a:lvl7pPr marL="1018245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7pPr>
            <a:lvl8pPr marL="1527367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8pPr>
            <a:lvl9pPr marL="2036488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9pPr>
          </a:lstStyle>
          <a:p>
            <a:r>
              <a:rPr lang="en-US" dirty="0" smtClean="0"/>
              <a:t>Sensitivity to reject max. mixing, 4 Ehad/Enu bins </a:t>
            </a:r>
            <a:endParaRPr lang="en-US" dirty="0"/>
          </a:p>
        </p:txBody>
      </p:sp>
      <p:pic>
        <p:nvPicPr>
          <p:cNvPr id="17" name="Picture 16" descr="c1_n2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0" y="-638318"/>
            <a:ext cx="5994398" cy="8828113"/>
          </a:xfrm>
          <a:prstGeom prst="rect">
            <a:avLst/>
          </a:prstGeom>
        </p:spPr>
      </p:pic>
      <p:pic>
        <p:nvPicPr>
          <p:cNvPr id="22" name="Picture 21" descr="c1_n3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78539"/>
            <a:ext cx="8839200" cy="6007100"/>
          </a:xfrm>
          <a:prstGeom prst="rect">
            <a:avLst/>
          </a:prstGeom>
        </p:spPr>
      </p:pic>
      <p:pic>
        <p:nvPicPr>
          <p:cNvPr id="23" name="Picture 22" descr="c1_n3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78539"/>
            <a:ext cx="8839200" cy="6007100"/>
          </a:xfrm>
          <a:prstGeom prst="rect">
            <a:avLst/>
          </a:prstGeom>
        </p:spPr>
      </p:pic>
      <p:pic>
        <p:nvPicPr>
          <p:cNvPr id="20" name="Picture 19" descr="c1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2" y="778539"/>
            <a:ext cx="8839200" cy="6007100"/>
          </a:xfrm>
          <a:prstGeom prst="rect">
            <a:avLst/>
          </a:prstGeom>
        </p:spPr>
      </p:pic>
      <p:pic>
        <p:nvPicPr>
          <p:cNvPr id="26" name="Picture 25" descr="c1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6" y="778539"/>
            <a:ext cx="8839200" cy="60071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811083" y="4579582"/>
            <a:ext cx="1384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std analysis</a:t>
            </a:r>
            <a:endParaRPr lang="en-GB" sz="2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151275" y="4348749"/>
            <a:ext cx="1498293" cy="46166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sz="2400" b="1" dirty="0"/>
              <a:t>5</a:t>
            </a:r>
            <a:r>
              <a:rPr lang="en-GB" sz="2400" b="1" dirty="0" smtClean="0"/>
              <a:t> had/nu</a:t>
            </a:r>
            <a:endParaRPr lang="en-GB" sz="2400" b="1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3924102" y="4333108"/>
            <a:ext cx="3781407" cy="0"/>
          </a:xfrm>
          <a:prstGeom prst="straightConnector1">
            <a:avLst/>
          </a:prstGeom>
          <a:solidFill>
            <a:srgbClr val="000000"/>
          </a:solidFill>
          <a:ln w="38100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3500647" y="2964375"/>
            <a:ext cx="1389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std</a:t>
            </a:r>
            <a:r>
              <a:rPr lang="en-GB" sz="2400" b="1" dirty="0"/>
              <a:t> </a:t>
            </a:r>
            <a:r>
              <a:rPr lang="en-GB" sz="2400" b="1" dirty="0" smtClean="0"/>
              <a:t>Enu binning</a:t>
            </a:r>
            <a:endParaRPr lang="en-GB" sz="2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460543" y="2121003"/>
            <a:ext cx="1047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008000"/>
                </a:solidFill>
              </a:rPr>
              <a:t>custC</a:t>
            </a:r>
            <a:endParaRPr lang="en-GB" sz="2400" b="1" dirty="0">
              <a:solidFill>
                <a:srgbClr val="008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40344" y="2121003"/>
            <a:ext cx="1137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custB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0393" y="2121003"/>
            <a:ext cx="1137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0000FF"/>
                </a:solidFill>
              </a:rPr>
              <a:t>custA</a:t>
            </a:r>
            <a:endParaRPr lang="en-GB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117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129219"/>
            <a:ext cx="7425234" cy="577392"/>
          </a:xfrm>
        </p:spPr>
        <p:txBody>
          <a:bodyPr/>
          <a:lstStyle/>
          <a:p>
            <a:pPr algn="ctr"/>
            <a:r>
              <a:rPr lang="en-US" sz="3600" b="0" dirty="0" smtClean="0"/>
              <a:t>Summary</a:t>
            </a:r>
            <a:endParaRPr lang="en-US" sz="36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444886" y="1056592"/>
            <a:ext cx="9155928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 smtClean="0">
                <a:cs typeface="Symbol" charset="2"/>
              </a:rPr>
              <a:t>Using custom binning to increase bins in region of statistical power significantly reduces contour size and increases sensitivity to reject maximal mixing</a:t>
            </a:r>
          </a:p>
          <a:p>
            <a:endParaRPr lang="en-GB" sz="2400" dirty="0" smtClean="0">
              <a:cs typeface="Symbol" charset="2"/>
            </a:endParaRPr>
          </a:p>
          <a:p>
            <a:pPr marL="342900" indent="-342900">
              <a:buFont typeface="Arial"/>
              <a:buChar char="•"/>
            </a:pPr>
            <a:r>
              <a:rPr lang="en-GB" sz="2400" dirty="0" smtClean="0">
                <a:cs typeface="Symbol" charset="2"/>
              </a:rPr>
              <a:t>Sensitivity to reject max mixing with 60 neutrino energy bins and 4 Ehad/Enu </a:t>
            </a:r>
            <a:r>
              <a:rPr lang="en-GB" sz="2400" dirty="0">
                <a:cs typeface="Symbol" charset="2"/>
              </a:rPr>
              <a:t>bins is </a:t>
            </a:r>
            <a:r>
              <a:rPr lang="en-GB" sz="2400" dirty="0" smtClean="0">
                <a:cs typeface="Symbol" charset="2"/>
              </a:rPr>
              <a:t>3.030 sigma. </a:t>
            </a:r>
          </a:p>
          <a:p>
            <a:pPr marL="852022" lvl="1" indent="-342900">
              <a:buFont typeface="Arial"/>
              <a:buChar char="•"/>
            </a:pPr>
            <a:r>
              <a:rPr lang="en-GB" sz="2400" dirty="0" smtClean="0">
                <a:cs typeface="Symbol" charset="2"/>
              </a:rPr>
              <a:t>Retain most of the rejection sensitivity with introduction of custom binning option C (21 bins in total) whilst reducing the number of neutrino energy bins by almost 2/3</a:t>
            </a:r>
          </a:p>
          <a:p>
            <a:pPr marL="1870267" lvl="3" indent="-342900">
              <a:buFont typeface="Arial"/>
              <a:buChar char="•"/>
            </a:pPr>
            <a:r>
              <a:rPr lang="en-GB" sz="2400" dirty="0" smtClean="0">
                <a:cs typeface="Symbol" charset="2"/>
              </a:rPr>
              <a:t>with 4 Ehad/Enu</a:t>
            </a:r>
            <a:r>
              <a:rPr lang="en-GB" sz="2400" dirty="0">
                <a:cs typeface="Symbol" charset="2"/>
              </a:rPr>
              <a:t> bins: </a:t>
            </a:r>
            <a:r>
              <a:rPr lang="en-GB" sz="2400" dirty="0" smtClean="0">
                <a:cs typeface="Symbol" charset="2"/>
              </a:rPr>
              <a:t>3.014 sigma</a:t>
            </a:r>
          </a:p>
          <a:p>
            <a:pPr marL="1870267" lvl="3" indent="-342900">
              <a:buFont typeface="Arial"/>
              <a:buChar char="•"/>
            </a:pPr>
            <a:r>
              <a:rPr lang="en-GB" sz="2400" dirty="0" smtClean="0">
                <a:cs typeface="Symbol" charset="2"/>
              </a:rPr>
              <a:t>with 5 Ehad/Enu</a:t>
            </a:r>
            <a:r>
              <a:rPr lang="en-GB" sz="2400" dirty="0">
                <a:cs typeface="Symbol" charset="2"/>
              </a:rPr>
              <a:t> bins: </a:t>
            </a:r>
            <a:r>
              <a:rPr lang="en-GB" sz="2400" dirty="0" smtClean="0">
                <a:cs typeface="Symbol" charset="2"/>
              </a:rPr>
              <a:t>3.027 sigma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462633" y="5666211"/>
            <a:ext cx="7425234" cy="577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5pPr>
            <a:lvl6pPr marL="509122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6pPr>
            <a:lvl7pPr marL="1018245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7pPr>
            <a:lvl8pPr marL="1527367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8pPr>
            <a:lvl9pPr marL="2036488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9pPr>
          </a:lstStyle>
          <a:p>
            <a:pPr algn="ctr"/>
            <a:r>
              <a:rPr lang="en-US" sz="3600" b="0" dirty="0" smtClean="0"/>
              <a:t>Future plan</a:t>
            </a:r>
            <a:endParaRPr lang="en-US" sz="36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597286" y="6376088"/>
            <a:ext cx="9155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/>
              <a:t>Remake contours with 9e20 </a:t>
            </a:r>
            <a:r>
              <a:rPr lang="en-GB" sz="2400" dirty="0" smtClean="0"/>
              <a:t>POT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 smtClean="0"/>
              <a:t>Make similar contours using max-mixing oscillation parameters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59833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66964" y="3064044"/>
            <a:ext cx="5711772" cy="577392"/>
          </a:xfrm>
        </p:spPr>
        <p:txBody>
          <a:bodyPr/>
          <a:lstStyle/>
          <a:p>
            <a:pPr algn="ctr"/>
            <a:r>
              <a:rPr lang="en-US" sz="3600" dirty="0" smtClean="0"/>
              <a:t>Backup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0292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1276183"/>
            <a:ext cx="7425234" cy="577392"/>
          </a:xfrm>
        </p:spPr>
        <p:txBody>
          <a:bodyPr/>
          <a:lstStyle/>
          <a:p>
            <a:pPr algn="ctr"/>
            <a:r>
              <a:rPr lang="en-US" sz="3600" b="0" dirty="0" smtClean="0"/>
              <a:t>4 had frac. bins</a:t>
            </a:r>
            <a:br>
              <a:rPr lang="en-US" sz="3600" b="0" dirty="0" smtClean="0"/>
            </a:br>
            <a:r>
              <a:rPr lang="en-US" sz="3600" b="0" dirty="0" smtClean="0"/>
              <a:t>and</a:t>
            </a:r>
            <a:r>
              <a:rPr lang="en-US" sz="3600" b="0" dirty="0"/>
              <a:t/>
            </a:r>
            <a:br>
              <a:rPr lang="en-US" sz="3600" b="0" dirty="0"/>
            </a:br>
            <a:r>
              <a:rPr lang="en-US" sz="3600" b="0" dirty="0"/>
              <a:t>v</a:t>
            </a:r>
            <a:r>
              <a:rPr lang="en-US" sz="3600" b="0" dirty="0" smtClean="0"/>
              <a:t>ary number neutrino energy bins</a:t>
            </a:r>
            <a:br>
              <a:rPr lang="en-US" sz="3600" b="0" dirty="0" smtClean="0"/>
            </a:br>
            <a:r>
              <a:rPr lang="en-US" sz="3600" b="0" dirty="0" smtClean="0"/>
              <a:t>{20,40,60,80,120,160}</a:t>
            </a:r>
            <a:endParaRPr lang="en-US" sz="36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1072482" y="4430989"/>
            <a:ext cx="7902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 smtClean="0"/>
              <a:t>We can use Ehad/Enu to divide our better and worse resolved events</a:t>
            </a:r>
          </a:p>
          <a:p>
            <a:endParaRPr lang="en-GB" sz="2400" dirty="0"/>
          </a:p>
          <a:p>
            <a:pPr marL="342900" indent="-342900">
              <a:buFont typeface="Arial"/>
              <a:buChar char="•"/>
            </a:pPr>
            <a:r>
              <a:rPr lang="en-GB" sz="2400" dirty="0" smtClean="0"/>
              <a:t>A finer binning would take advantage of the well resolved portion of events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9028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Non-max mixing contours, 4 had frac bins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_n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9" name="Picture 8" descr="c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1" cy="8828118"/>
          </a:xfrm>
          <a:prstGeom prst="rect">
            <a:avLst/>
          </a:prstGeom>
        </p:spPr>
      </p:pic>
      <p:pic>
        <p:nvPicPr>
          <p:cNvPr id="10" name="Picture 9" descr="c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11" name="Picture 10" descr="c1_n2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2"/>
            <a:ext cx="5994401" cy="8828118"/>
          </a:xfrm>
          <a:prstGeom prst="rect">
            <a:avLst/>
          </a:prstGeom>
        </p:spPr>
      </p:pic>
      <p:pic>
        <p:nvPicPr>
          <p:cNvPr id="14" name="Picture 13" descr="c1_n2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3" y="-647629"/>
            <a:ext cx="6001928" cy="883920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25144" y="570953"/>
            <a:ext cx="2667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Bins from 0 - 5 GeV</a:t>
            </a: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>
            <a:off x="6491340" y="971063"/>
            <a:ext cx="945477" cy="341300"/>
          </a:xfrm>
          <a:prstGeom prst="straightConnector1">
            <a:avLst/>
          </a:prstGeom>
          <a:solidFill>
            <a:srgbClr val="00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01767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_n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9" name="Picture 8" descr="c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1" cy="8828118"/>
          </a:xfrm>
          <a:prstGeom prst="rect">
            <a:avLst/>
          </a:prstGeom>
        </p:spPr>
      </p:pic>
      <p:pic>
        <p:nvPicPr>
          <p:cNvPr id="10" name="Picture 9" descr="c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11" name="Picture 10" descr="c1_n2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2"/>
            <a:ext cx="5994401" cy="8828118"/>
          </a:xfrm>
          <a:prstGeom prst="rect">
            <a:avLst/>
          </a:prstGeom>
        </p:spPr>
      </p:pic>
      <p:pic>
        <p:nvPicPr>
          <p:cNvPr id="12" name="Picture 11" descr="c1_n2_zoom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1"/>
            <a:ext cx="5994400" cy="8828116"/>
          </a:xfrm>
          <a:prstGeom prst="rect">
            <a:avLst/>
          </a:prstGeom>
        </p:spPr>
      </p:pic>
      <p:pic>
        <p:nvPicPr>
          <p:cNvPr id="14" name="Picture 13" descr="c1_n3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39"/>
            <a:ext cx="8828118" cy="5999568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Non-max mixing contours, 4 had frac bins</a:t>
            </a:r>
            <a:endParaRPr lang="en-US" dirty="0"/>
          </a:p>
        </p:txBody>
      </p:sp>
      <p:pic>
        <p:nvPicPr>
          <p:cNvPr id="6" name="Picture 5" descr="c1_n3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6" y="758307"/>
            <a:ext cx="88392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35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_n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9" name="Picture 8" descr="c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1" cy="8828118"/>
          </a:xfrm>
          <a:prstGeom prst="rect">
            <a:avLst/>
          </a:prstGeom>
        </p:spPr>
      </p:pic>
      <p:pic>
        <p:nvPicPr>
          <p:cNvPr id="10" name="Picture 9" descr="c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11" name="Picture 10" descr="c1_n2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2"/>
            <a:ext cx="5994401" cy="8828118"/>
          </a:xfrm>
          <a:prstGeom prst="rect">
            <a:avLst/>
          </a:prstGeom>
        </p:spPr>
      </p:pic>
      <p:pic>
        <p:nvPicPr>
          <p:cNvPr id="12" name="Picture 11" descr="c1_n2_zoom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1"/>
            <a:ext cx="5994400" cy="8828116"/>
          </a:xfrm>
          <a:prstGeom prst="rect">
            <a:avLst/>
          </a:prstGeom>
        </p:spPr>
      </p:pic>
      <p:pic>
        <p:nvPicPr>
          <p:cNvPr id="14" name="Picture 13" descr="c1_n3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39"/>
            <a:ext cx="8828118" cy="5999568"/>
          </a:xfrm>
          <a:prstGeom prst="rect">
            <a:avLst/>
          </a:prstGeom>
        </p:spPr>
      </p:pic>
      <p:pic>
        <p:nvPicPr>
          <p:cNvPr id="15" name="Picture 14" descr="c1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39"/>
            <a:ext cx="8828116" cy="5999567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Non-max mixing contours, 4 had frac bins</a:t>
            </a:r>
            <a:endParaRPr lang="en-US" dirty="0"/>
          </a:p>
        </p:txBody>
      </p:sp>
      <p:pic>
        <p:nvPicPr>
          <p:cNvPr id="16" name="Picture 15" descr="c1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6" y="758307"/>
            <a:ext cx="88392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34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3" y="65478"/>
            <a:ext cx="8362686" cy="577392"/>
          </a:xfrm>
        </p:spPr>
        <p:txBody>
          <a:bodyPr/>
          <a:lstStyle/>
          <a:p>
            <a:r>
              <a:rPr lang="en-US" dirty="0" smtClean="0"/>
              <a:t>Hadronic energy fraction vs. reco. energy </a:t>
            </a:r>
            <a:endParaRPr lang="en-US" dirty="0"/>
          </a:p>
        </p:txBody>
      </p:sp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cNuResOverE_truthC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6"/>
            <a:ext cx="8839199" cy="59944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08178" y="2065535"/>
            <a:ext cx="3642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histogram is used to separate events into quantiles of energy resolution. </a:t>
            </a:r>
            <a:endParaRPr lang="en-GB" dirty="0"/>
          </a:p>
        </p:txBody>
      </p:sp>
      <p:pic>
        <p:nvPicPr>
          <p:cNvPr id="3" name="Picture 2" descr="cHadEFra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8" y="771007"/>
            <a:ext cx="8839200" cy="6007100"/>
          </a:xfrm>
          <a:prstGeom prst="rect">
            <a:avLst/>
          </a:prstGeom>
        </p:spPr>
      </p:pic>
      <p:pic>
        <p:nvPicPr>
          <p:cNvPr id="5" name="Picture 4" descr="cHadFracVsE_boun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8" y="771007"/>
            <a:ext cx="88392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8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346697"/>
            <a:ext cx="7425234" cy="577392"/>
          </a:xfrm>
        </p:spPr>
        <p:txBody>
          <a:bodyPr/>
          <a:lstStyle/>
          <a:p>
            <a:pPr algn="ctr"/>
            <a:r>
              <a:rPr lang="en-US" sz="3600" b="0" dirty="0" smtClean="0"/>
              <a:t>Outline</a:t>
            </a:r>
            <a:endParaRPr lang="en-US" sz="36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444886" y="1413161"/>
            <a:ext cx="9155928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800" dirty="0" smtClean="0"/>
              <a:t>Three calculators used for: SA result, non-max and MINOS best fit</a:t>
            </a:r>
          </a:p>
          <a:p>
            <a:pPr marL="342900" indent="-342900">
              <a:buFont typeface="Arial"/>
              <a:buChar char="•"/>
            </a:pPr>
            <a:endParaRPr lang="en-GB" sz="2800" dirty="0" smtClean="0"/>
          </a:p>
          <a:p>
            <a:pPr marL="342900" indent="-342900">
              <a:buFont typeface="Arial"/>
              <a:buChar char="•"/>
            </a:pPr>
            <a:r>
              <a:rPr lang="en-GB" sz="2800" dirty="0" smtClean="0"/>
              <a:t>Chi squared vs. neutrino energy for comparisons of SA with non-max mixing and the MINOS best fit</a:t>
            </a:r>
          </a:p>
          <a:p>
            <a:endParaRPr lang="en-GB" sz="2800" dirty="0" smtClean="0"/>
          </a:p>
          <a:p>
            <a:pPr marL="342900" indent="-342900">
              <a:buFont typeface="Arial"/>
              <a:buChar char="•"/>
            </a:pPr>
            <a:r>
              <a:rPr lang="en-GB" sz="2800" dirty="0" smtClean="0"/>
              <a:t>Sensitivity contours using custom neutrino energy binning</a:t>
            </a:r>
            <a:endParaRPr lang="en-GB" sz="2800" dirty="0"/>
          </a:p>
          <a:p>
            <a:pPr marL="342900" indent="-342900">
              <a:buFont typeface="Arial"/>
              <a:buChar char="•"/>
            </a:pPr>
            <a:endParaRPr lang="en-GB" sz="2800" dirty="0" smtClean="0"/>
          </a:p>
          <a:p>
            <a:pPr marL="342900" indent="-342900">
              <a:buFont typeface="Arial"/>
              <a:buChar char="•"/>
            </a:pPr>
            <a:r>
              <a:rPr lang="en-GB" sz="2800" dirty="0" smtClean="0"/>
              <a:t>Using second analysis POT</a:t>
            </a:r>
          </a:p>
          <a:p>
            <a:pPr marL="852022" lvl="1" indent="-342900">
              <a:buFont typeface="Arial"/>
              <a:buChar char="•"/>
            </a:pPr>
            <a:r>
              <a:rPr lang="en-GB" sz="2800" dirty="0" smtClean="0"/>
              <a:t>will update to use 9e20 POT </a:t>
            </a:r>
          </a:p>
        </p:txBody>
      </p:sp>
    </p:spTree>
    <p:extLst>
      <p:ext uri="{BB962C8B-B14F-4D97-AF65-F5344CB8AC3E}">
        <p14:creationId xmlns:p14="http://schemas.microsoft.com/office/powerpoint/2010/main" val="7382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3054224"/>
            <a:ext cx="7425234" cy="577392"/>
          </a:xfrm>
        </p:spPr>
        <p:txBody>
          <a:bodyPr/>
          <a:lstStyle/>
          <a:p>
            <a:pPr algn="ctr"/>
            <a:r>
              <a:rPr lang="en-US" sz="3600" b="0" dirty="0" smtClean="0"/>
              <a:t>Cosmic background</a:t>
            </a: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3591657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Contours with and without cosmic bkg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_n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70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Contours with and without cosmic bkg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_n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9" name="Picture 8" descr="c1_n3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36"/>
            <a:ext cx="88392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39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68682" y="1144418"/>
            <a:ext cx="5108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/>
              <a:t>Hadronic energy fraction binning</a:t>
            </a:r>
            <a:endParaRPr lang="en-GB" sz="4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70641" y="2729467"/>
            <a:ext cx="7304418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Split events into hadronic energy quantiles</a:t>
            </a:r>
          </a:p>
          <a:p>
            <a:endParaRPr lang="en-GB" sz="2800" dirty="0" smtClean="0"/>
          </a:p>
          <a:p>
            <a:r>
              <a:rPr lang="en-GB" sz="2800" dirty="0" smtClean="0"/>
              <a:t>Quantiles made for each bin of reconstructed neutrino energy</a:t>
            </a:r>
          </a:p>
          <a:p>
            <a:pPr marL="457200" indent="-457200">
              <a:buFont typeface="Arial"/>
              <a:buChar char="•"/>
            </a:pPr>
            <a:endParaRPr lang="en-GB" sz="2800" dirty="0" smtClean="0"/>
          </a:p>
          <a:p>
            <a:r>
              <a:rPr lang="en-GB" sz="2800" dirty="0" smtClean="0"/>
              <a:t>Up next, sensitivities with events split into 2,3,4 and 5 hadronic energy fraction quantiles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2713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Sensitivity with hadronic energy fraction binning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2"/>
            <a:ext cx="5994402" cy="8828118"/>
          </a:xfrm>
          <a:prstGeom prst="rect">
            <a:avLst/>
          </a:prstGeom>
        </p:spPr>
      </p:pic>
      <p:pic>
        <p:nvPicPr>
          <p:cNvPr id="9" name="Picture 8" descr="c1_n2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4"/>
            <a:ext cx="5994403" cy="882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0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Sensitivity with hadronic energy fraction binning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2"/>
            <a:ext cx="5994402" cy="8828118"/>
          </a:xfrm>
          <a:prstGeom prst="rect">
            <a:avLst/>
          </a:prstGeom>
        </p:spPr>
      </p:pic>
      <p:pic>
        <p:nvPicPr>
          <p:cNvPr id="9" name="Picture 8" descr="c1_n2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4"/>
            <a:ext cx="5994403" cy="8828121"/>
          </a:xfrm>
          <a:prstGeom prst="rect">
            <a:avLst/>
          </a:prstGeom>
        </p:spPr>
      </p:pic>
      <p:pic>
        <p:nvPicPr>
          <p:cNvPr id="10" name="Picture 9" descr="c1_n3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41"/>
            <a:ext cx="8828116" cy="599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952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Sensitivity with hadronic energy fraction binning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2"/>
            <a:ext cx="5994402" cy="8828118"/>
          </a:xfrm>
          <a:prstGeom prst="rect">
            <a:avLst/>
          </a:prstGeom>
        </p:spPr>
      </p:pic>
      <p:pic>
        <p:nvPicPr>
          <p:cNvPr id="9" name="Picture 8" descr="c1_n2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4"/>
            <a:ext cx="5994403" cy="8828121"/>
          </a:xfrm>
          <a:prstGeom prst="rect">
            <a:avLst/>
          </a:prstGeom>
        </p:spPr>
      </p:pic>
      <p:pic>
        <p:nvPicPr>
          <p:cNvPr id="10" name="Picture 9" descr="c1_n3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41"/>
            <a:ext cx="8828116" cy="5999567"/>
          </a:xfrm>
          <a:prstGeom prst="rect">
            <a:avLst/>
          </a:prstGeom>
        </p:spPr>
      </p:pic>
      <p:pic>
        <p:nvPicPr>
          <p:cNvPr id="11" name="Picture 10" descr="c1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2" y="765839"/>
            <a:ext cx="8828117" cy="599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59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346697"/>
            <a:ext cx="7425234" cy="577392"/>
          </a:xfrm>
        </p:spPr>
        <p:txBody>
          <a:bodyPr/>
          <a:lstStyle/>
          <a:p>
            <a:pPr algn="ctr"/>
            <a:r>
              <a:rPr lang="en-US" sz="3600" b="0" dirty="0" smtClean="0"/>
              <a:t>SA oscillation parameters</a:t>
            </a:r>
            <a:endParaRPr lang="en-US" sz="36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444886" y="1538332"/>
            <a:ext cx="9155928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 </a:t>
            </a:r>
            <a:r>
              <a:rPr lang="en-GB" sz="2800" dirty="0" smtClean="0"/>
              <a:t>SetL</a:t>
            </a:r>
            <a:r>
              <a:rPr lang="en-GB" sz="2800" dirty="0"/>
              <a:t>(810);</a:t>
            </a:r>
          </a:p>
          <a:p>
            <a:r>
              <a:rPr lang="en-GB" sz="2800" dirty="0"/>
              <a:t> </a:t>
            </a:r>
            <a:r>
              <a:rPr lang="en-GB" sz="2800" dirty="0" smtClean="0"/>
              <a:t>SetRho</a:t>
            </a:r>
            <a:r>
              <a:rPr lang="en-GB" sz="2800" dirty="0"/>
              <a:t>(0); // No matter effects</a:t>
            </a:r>
          </a:p>
          <a:p>
            <a:r>
              <a:rPr lang="en-GB" sz="2800" dirty="0"/>
              <a:t> </a:t>
            </a:r>
            <a:r>
              <a:rPr lang="en-GB" sz="2800" dirty="0" smtClean="0"/>
              <a:t>SetDmsq21</a:t>
            </a:r>
            <a:r>
              <a:rPr lang="en-GB" sz="2800" dirty="0"/>
              <a:t>(7.59e-5);</a:t>
            </a:r>
          </a:p>
          <a:p>
            <a:r>
              <a:rPr lang="en-GB" sz="2800" dirty="0" smtClean="0"/>
              <a:t> SetTh12</a:t>
            </a:r>
            <a:r>
              <a:rPr lang="en-GB" sz="2800" dirty="0"/>
              <a:t>(.601)</a:t>
            </a:r>
            <a:r>
              <a:rPr lang="en-GB" sz="2800" dirty="0" smtClean="0"/>
              <a:t>;</a:t>
            </a:r>
          </a:p>
          <a:p>
            <a:r>
              <a:rPr lang="en-GB" sz="2800" dirty="0">
                <a:solidFill>
                  <a:srgbClr val="FF0000"/>
                </a:solidFill>
              </a:rPr>
              <a:t> SetTh23(0.68696);  // non max (ssqth23 = 0.4022</a:t>
            </a:r>
            <a:r>
              <a:rPr lang="en-GB" sz="28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GB" sz="2800" dirty="0">
                <a:solidFill>
                  <a:srgbClr val="FF0000"/>
                </a:solidFill>
              </a:rPr>
              <a:t> SetDmsq32(2.6746e-3)</a:t>
            </a:r>
            <a:r>
              <a:rPr lang="en-GB" sz="2800" dirty="0" smtClean="0">
                <a:solidFill>
                  <a:srgbClr val="FF0000"/>
                </a:solidFill>
              </a:rPr>
              <a:t>;</a:t>
            </a:r>
            <a:endParaRPr lang="en-GB" sz="2800" dirty="0"/>
          </a:p>
          <a:p>
            <a:r>
              <a:rPr lang="en-GB" sz="2800" dirty="0"/>
              <a:t> </a:t>
            </a:r>
            <a:r>
              <a:rPr lang="en-GB" sz="2800" dirty="0" smtClean="0"/>
              <a:t>SetTh13</a:t>
            </a:r>
            <a:r>
              <a:rPr lang="en-GB" sz="2800" dirty="0"/>
              <a:t>(.1567);</a:t>
            </a:r>
          </a:p>
          <a:p>
            <a:r>
              <a:rPr lang="en-GB" sz="2800" dirty="0"/>
              <a:t> </a:t>
            </a:r>
            <a:r>
              <a:rPr lang="en-GB" sz="2800" dirty="0" smtClean="0"/>
              <a:t>SetdCP</a:t>
            </a:r>
            <a:r>
              <a:rPr lang="en-GB" sz="2800" dirty="0"/>
              <a:t>(0)</a:t>
            </a:r>
            <a:r>
              <a:rPr lang="en-GB" sz="2800" dirty="0" smtClean="0"/>
              <a:t>;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697530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346697"/>
            <a:ext cx="7425234" cy="577392"/>
          </a:xfrm>
        </p:spPr>
        <p:txBody>
          <a:bodyPr/>
          <a:lstStyle/>
          <a:p>
            <a:pPr algn="ctr"/>
            <a:r>
              <a:rPr lang="en-US" sz="3600" b="0" dirty="0" smtClean="0"/>
              <a:t>“MINOS” oscillation parameters</a:t>
            </a:r>
            <a:endParaRPr lang="en-US" sz="36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444886" y="1538332"/>
            <a:ext cx="91559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 SetL(810);</a:t>
            </a:r>
          </a:p>
          <a:p>
            <a:r>
              <a:rPr lang="en-GB" sz="2800" dirty="0"/>
              <a:t> SetRho(0); // No matter effects</a:t>
            </a:r>
          </a:p>
          <a:p>
            <a:r>
              <a:rPr lang="en-GB" sz="2800" dirty="0" smtClean="0"/>
              <a:t> SetDmsq21</a:t>
            </a:r>
            <a:r>
              <a:rPr lang="en-GB" sz="2800" dirty="0"/>
              <a:t>(7.53e-5);</a:t>
            </a:r>
          </a:p>
          <a:p>
            <a:r>
              <a:rPr lang="en-GB" sz="2800" dirty="0" smtClean="0"/>
              <a:t> SetTh12</a:t>
            </a:r>
            <a:r>
              <a:rPr lang="en-GB" sz="2800" dirty="0"/>
              <a:t>(asin(sqrt(.846))/2)</a:t>
            </a:r>
            <a:r>
              <a:rPr lang="en-GB" sz="2800" dirty="0" smtClean="0"/>
              <a:t>;</a:t>
            </a:r>
          </a:p>
          <a:p>
            <a:r>
              <a:rPr lang="fr-FR" sz="2800" dirty="0" smtClean="0">
                <a:solidFill>
                  <a:srgbClr val="FF0000"/>
                </a:solidFill>
              </a:rPr>
              <a:t> SetTh23</a:t>
            </a:r>
            <a:r>
              <a:rPr lang="fr-FR" sz="2800" dirty="0">
                <a:solidFill>
                  <a:srgbClr val="FF0000"/>
                </a:solidFill>
              </a:rPr>
              <a:t>(0.8);</a:t>
            </a:r>
          </a:p>
          <a:p>
            <a:r>
              <a:rPr lang="fr-FR" sz="2800" dirty="0" smtClean="0">
                <a:solidFill>
                  <a:srgbClr val="FF0000"/>
                </a:solidFill>
              </a:rPr>
              <a:t> SetDmsq32</a:t>
            </a:r>
            <a:r>
              <a:rPr lang="fr-FR" sz="2800" dirty="0">
                <a:solidFill>
                  <a:srgbClr val="FF0000"/>
                </a:solidFill>
              </a:rPr>
              <a:t>(0.00237)</a:t>
            </a:r>
            <a:r>
              <a:rPr lang="fr-FR" sz="2800" dirty="0" smtClean="0">
                <a:solidFill>
                  <a:srgbClr val="FF0000"/>
                </a:solidFill>
              </a:rPr>
              <a:t>;</a:t>
            </a:r>
            <a:endParaRPr lang="en-GB" sz="2800" dirty="0"/>
          </a:p>
          <a:p>
            <a:r>
              <a:rPr lang="en-GB" sz="2800" dirty="0" smtClean="0"/>
              <a:t> SetTh13</a:t>
            </a:r>
            <a:r>
              <a:rPr lang="en-GB" sz="2800" dirty="0"/>
              <a:t>(asin(sqrt(.085))/2);</a:t>
            </a:r>
          </a:p>
          <a:p>
            <a:r>
              <a:rPr lang="en-GB" sz="2800" dirty="0" smtClean="0"/>
              <a:t> SetdCP</a:t>
            </a:r>
            <a:r>
              <a:rPr lang="en-GB" sz="2800" dirty="0"/>
              <a:t>(0);</a:t>
            </a:r>
          </a:p>
          <a:p>
            <a:endParaRPr lang="en-GB" sz="2800" dirty="0">
              <a:solidFill>
                <a:srgbClr val="FF0000"/>
              </a:solidFill>
            </a:endParaRPr>
          </a:p>
          <a:p>
            <a:endParaRPr lang="en-GB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261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346697"/>
            <a:ext cx="7425234" cy="577392"/>
          </a:xfrm>
        </p:spPr>
        <p:txBody>
          <a:bodyPr/>
          <a:lstStyle/>
          <a:p>
            <a:pPr algn="ctr"/>
            <a:r>
              <a:rPr lang="en-US" sz="3600" b="0" dirty="0"/>
              <a:t>M</a:t>
            </a:r>
            <a:r>
              <a:rPr lang="en-US" sz="3600" b="0" dirty="0" smtClean="0"/>
              <a:t>ax mixing oscillation parameters</a:t>
            </a:r>
            <a:endParaRPr lang="en-US" sz="36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444886" y="1538332"/>
            <a:ext cx="91559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 </a:t>
            </a:r>
            <a:r>
              <a:rPr lang="en-GB" sz="2800" dirty="0" smtClean="0"/>
              <a:t>SetL</a:t>
            </a:r>
            <a:r>
              <a:rPr lang="en-GB" sz="2800" dirty="0"/>
              <a:t>(810);</a:t>
            </a:r>
          </a:p>
          <a:p>
            <a:r>
              <a:rPr lang="en-GB" sz="2800" dirty="0"/>
              <a:t> </a:t>
            </a:r>
            <a:r>
              <a:rPr lang="en-GB" sz="2800" dirty="0" smtClean="0"/>
              <a:t>SetRho</a:t>
            </a:r>
            <a:r>
              <a:rPr lang="en-GB" sz="2800" dirty="0"/>
              <a:t>(0); // No matter </a:t>
            </a:r>
            <a:r>
              <a:rPr lang="en-GB" sz="2800" dirty="0" smtClean="0"/>
              <a:t>effects</a:t>
            </a:r>
          </a:p>
          <a:p>
            <a:r>
              <a:rPr lang="en-GB" sz="2800" dirty="0" smtClean="0"/>
              <a:t> SetDmsq21</a:t>
            </a:r>
            <a:r>
              <a:rPr lang="en-GB" sz="2800" dirty="0"/>
              <a:t>(7.53e-5);</a:t>
            </a:r>
          </a:p>
          <a:p>
            <a:r>
              <a:rPr lang="en-GB" sz="2800" dirty="0" smtClean="0"/>
              <a:t> SetTh12</a:t>
            </a:r>
            <a:r>
              <a:rPr lang="en-GB" sz="2800" dirty="0"/>
              <a:t>(asin(sqrt(.846))/2);</a:t>
            </a:r>
          </a:p>
          <a:p>
            <a:r>
              <a:rPr lang="en-GB" sz="2800" dirty="0" smtClean="0"/>
              <a:t> SetTh23</a:t>
            </a:r>
            <a:r>
              <a:rPr lang="en-GB" sz="2800" dirty="0"/>
              <a:t>(M_PI/4);</a:t>
            </a:r>
          </a:p>
          <a:p>
            <a:r>
              <a:rPr lang="en-GB" sz="2800" dirty="0" smtClean="0"/>
              <a:t> SetDmsq32</a:t>
            </a:r>
            <a:r>
              <a:rPr lang="en-GB" sz="2800" dirty="0"/>
              <a:t>(2.44e-3); </a:t>
            </a:r>
            <a:endParaRPr lang="en-GB" sz="2800" dirty="0" smtClean="0"/>
          </a:p>
          <a:p>
            <a:r>
              <a:rPr lang="en-GB" sz="2800" dirty="0" smtClean="0"/>
              <a:t> SetTh13</a:t>
            </a:r>
            <a:r>
              <a:rPr lang="en-GB" sz="2800" dirty="0"/>
              <a:t>(asin(sqrt(.085))/2)</a:t>
            </a:r>
            <a:r>
              <a:rPr lang="en-GB" sz="2800" dirty="0" smtClean="0"/>
              <a:t>;</a:t>
            </a:r>
          </a:p>
          <a:p>
            <a:r>
              <a:rPr lang="en-GB" sz="2800" dirty="0" smtClean="0"/>
              <a:t> SetdCP</a:t>
            </a:r>
            <a:r>
              <a:rPr lang="en-GB" sz="2800" dirty="0"/>
              <a:t>(0);</a:t>
            </a:r>
          </a:p>
          <a:p>
            <a:endParaRPr lang="en-GB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43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175456"/>
            <a:ext cx="7425234" cy="577392"/>
          </a:xfrm>
        </p:spPr>
        <p:txBody>
          <a:bodyPr/>
          <a:lstStyle/>
          <a:p>
            <a:pPr algn="ctr"/>
            <a:r>
              <a:rPr lang="en-US" sz="3600" b="0" dirty="0" smtClean="0"/>
              <a:t>Findings to date</a:t>
            </a:r>
            <a:endParaRPr lang="en-US" sz="36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444886" y="1320820"/>
            <a:ext cx="9155928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</a:rPr>
              <a:t>H</a:t>
            </a:r>
            <a:r>
              <a:rPr lang="en-GB" sz="2400" dirty="0" smtClean="0">
                <a:solidFill>
                  <a:srgbClr val="000000"/>
                </a:solidFill>
              </a:rPr>
              <a:t>adronic energy fraction binning increases the sensitivity of the numu analysis. Rejection of max. mixing increased from 2.5 to 2.86 sigma with 4 had frac. bins </a:t>
            </a:r>
            <a:r>
              <a:rPr lang="en-GB" sz="2400" dirty="0">
                <a:solidFill>
                  <a:srgbClr val="000000"/>
                </a:solidFill>
              </a:rPr>
              <a:t>(docdb </a:t>
            </a:r>
            <a:r>
              <a:rPr lang="en-GB" sz="2400" dirty="0" smtClean="0">
                <a:solidFill>
                  <a:srgbClr val="000000"/>
                </a:solidFill>
              </a:rPr>
              <a:t>16210)</a:t>
            </a:r>
          </a:p>
          <a:p>
            <a:pPr marL="457200" indent="-457200">
              <a:buFont typeface="Arial"/>
              <a:buChar char="•"/>
            </a:pPr>
            <a:endParaRPr lang="en-GB" sz="2400" dirty="0">
              <a:solidFill>
                <a:srgbClr val="00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GB" sz="2400" dirty="0" smtClean="0">
                <a:solidFill>
                  <a:srgbClr val="000000"/>
                </a:solidFill>
              </a:rPr>
              <a:t>Dividing sample into 4 had frac bins and 2 remid bins (0.4-0.75, 0.75-1.0) slightly improves sensitivity </a:t>
            </a:r>
            <a:r>
              <a:rPr lang="en-GB" sz="2400" dirty="0">
                <a:solidFill>
                  <a:srgbClr val="000000"/>
                </a:solidFill>
              </a:rPr>
              <a:t>(docdb 16210</a:t>
            </a:r>
            <a:r>
              <a:rPr lang="en-GB" sz="2400" dirty="0" smtClean="0">
                <a:solidFill>
                  <a:srgbClr val="000000"/>
                </a:solidFill>
              </a:rPr>
              <a:t>)</a:t>
            </a:r>
          </a:p>
          <a:p>
            <a:pPr marL="457200" indent="-457200">
              <a:buFont typeface="Arial"/>
              <a:buChar char="•"/>
            </a:pPr>
            <a:endParaRPr lang="en-GB" sz="2400" dirty="0" smtClean="0">
              <a:solidFill>
                <a:srgbClr val="00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GB" sz="2400" dirty="0" smtClean="0">
                <a:solidFill>
                  <a:srgbClr val="000000"/>
                </a:solidFill>
              </a:rPr>
              <a:t>Using more neutrino energy bins increases the rejection of maximal mixing. Using 60 Enu bins along with 4 had frac. bins increases the rejection of max. mixing to 3.03 sigma </a:t>
            </a:r>
            <a:r>
              <a:rPr lang="en-GB" sz="2400" dirty="0">
                <a:solidFill>
                  <a:srgbClr val="000000"/>
                </a:solidFill>
              </a:rPr>
              <a:t>(docdb </a:t>
            </a:r>
            <a:r>
              <a:rPr lang="en-GB" sz="2400" dirty="0" smtClean="0">
                <a:solidFill>
                  <a:srgbClr val="000000"/>
                </a:solidFill>
              </a:rPr>
              <a:t>16292)</a:t>
            </a:r>
          </a:p>
          <a:p>
            <a:endParaRPr lang="en-GB" sz="2400" dirty="0" smtClean="0">
              <a:solidFill>
                <a:srgbClr val="00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GB" sz="2400" dirty="0" smtClean="0">
                <a:solidFill>
                  <a:srgbClr val="000000"/>
                </a:solidFill>
              </a:rPr>
              <a:t>Using a hybrid selection of remid and cvn along with half size bins and 4 had frac. bins increases max mixing rejection to 3.3 sigma </a:t>
            </a:r>
            <a:r>
              <a:rPr lang="en-GB" sz="2400" dirty="0">
                <a:solidFill>
                  <a:srgbClr val="000000"/>
                </a:solidFill>
              </a:rPr>
              <a:t>(docdb </a:t>
            </a:r>
            <a:r>
              <a:rPr lang="en-GB" sz="2400" dirty="0" smtClean="0">
                <a:solidFill>
                  <a:srgbClr val="000000"/>
                </a:solidFill>
              </a:rPr>
              <a:t>16292)</a:t>
            </a:r>
          </a:p>
        </p:txBody>
      </p:sp>
    </p:spTree>
    <p:extLst>
      <p:ext uri="{BB962C8B-B14F-4D97-AF65-F5344CB8AC3E}">
        <p14:creationId xmlns:p14="http://schemas.microsoft.com/office/powerpoint/2010/main" val="3201759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413390"/>
            <a:ext cx="7425234" cy="577392"/>
          </a:xfrm>
        </p:spPr>
        <p:txBody>
          <a:bodyPr/>
          <a:lstStyle/>
          <a:p>
            <a:pPr algn="ctr"/>
            <a:r>
              <a:rPr lang="en-US" sz="3600" b="0" dirty="0" smtClean="0"/>
              <a:t>Custom binning motivation</a:t>
            </a:r>
            <a:endParaRPr lang="en-US" sz="36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269069" y="1962050"/>
            <a:ext cx="9519779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 smtClean="0">
                <a:solidFill>
                  <a:srgbClr val="000000"/>
                </a:solidFill>
              </a:rPr>
              <a:t>Using finer neutrino energy binning reduces the size of the sensitivity contour and increases the sensitivity to reject maximal mixing (see DocDB </a:t>
            </a:r>
            <a:r>
              <a:rPr lang="en-GB" sz="2400" b="1" dirty="0"/>
              <a:t>16292</a:t>
            </a:r>
            <a:r>
              <a:rPr lang="en-GB" sz="2400" dirty="0" smtClean="0">
                <a:solidFill>
                  <a:srgbClr val="000000"/>
                </a:solidFill>
              </a:rPr>
              <a:t>)</a:t>
            </a:r>
          </a:p>
          <a:p>
            <a:pPr marL="342900" indent="-342900">
              <a:buFont typeface="Arial"/>
              <a:buChar char="•"/>
            </a:pPr>
            <a:endParaRPr lang="en-GB" sz="2400" dirty="0" smtClean="0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GB" sz="2400" dirty="0" smtClean="0">
                <a:solidFill>
                  <a:srgbClr val="000000"/>
                </a:solidFill>
              </a:rPr>
              <a:t>However with 60 neutrino energy bins and 4 Ehad/Enu bins there will be 60 X 4 = 240 bins in the fit</a:t>
            </a:r>
          </a:p>
          <a:p>
            <a:pPr marL="342900" indent="-342900">
              <a:buFont typeface="Arial"/>
              <a:buChar char="•"/>
            </a:pPr>
            <a:endParaRPr lang="en-GB" sz="2400" dirty="0" smtClean="0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GB" sz="2400" dirty="0" smtClean="0">
                <a:solidFill>
                  <a:srgbClr val="000000"/>
                </a:solidFill>
              </a:rPr>
              <a:t>To work around this unwieldy number of bins let’s consider the statistical power of each neutrino energy region with an eye to reduce the total number of bins</a:t>
            </a:r>
          </a:p>
          <a:p>
            <a:endParaRPr lang="en-GB" sz="2400" dirty="0" smtClean="0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GB" sz="2400" dirty="0" smtClean="0">
                <a:solidFill>
                  <a:srgbClr val="000000"/>
                </a:solidFill>
              </a:rPr>
              <a:t>There will be regions where more bins would help distinguish oscillation shape and regions where we can get away with using less bins</a:t>
            </a:r>
          </a:p>
        </p:txBody>
      </p:sp>
    </p:spTree>
    <p:extLst>
      <p:ext uri="{BB962C8B-B14F-4D97-AF65-F5344CB8AC3E}">
        <p14:creationId xmlns:p14="http://schemas.microsoft.com/office/powerpoint/2010/main" val="3279648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1276183"/>
            <a:ext cx="7425234" cy="577392"/>
          </a:xfrm>
        </p:spPr>
        <p:txBody>
          <a:bodyPr/>
          <a:lstStyle/>
          <a:p>
            <a:pPr algn="ctr"/>
            <a:r>
              <a:rPr lang="en-US" sz="3600" b="0" dirty="0" smtClean="0"/>
              <a:t>Chi squared vs. neutrino energy</a:t>
            </a:r>
            <a:endParaRPr lang="en-US" sz="36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1072482" y="2991623"/>
            <a:ext cx="79025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 smtClean="0"/>
              <a:t>Comparing </a:t>
            </a:r>
          </a:p>
          <a:p>
            <a:pPr marL="852022" lvl="1" indent="-342900">
              <a:buFont typeface="Arial"/>
              <a:buChar char="•"/>
            </a:pPr>
            <a:r>
              <a:rPr lang="en-GB" sz="2400" dirty="0" smtClean="0"/>
              <a:t>max. and non-max. mixing</a:t>
            </a:r>
          </a:p>
          <a:p>
            <a:pPr marL="852022" lvl="1" indent="-342900">
              <a:buFont typeface="Arial"/>
              <a:buChar char="•"/>
            </a:pPr>
            <a:r>
              <a:rPr lang="en-GB" sz="2400" dirty="0" smtClean="0"/>
              <a:t>MINOS best fit and non-max mixing</a:t>
            </a:r>
            <a:endParaRPr lang="en-GB" sz="2400" dirty="0"/>
          </a:p>
          <a:p>
            <a:pPr marL="342900" indent="-342900">
              <a:buFont typeface="Arial"/>
              <a:buChar char="•"/>
            </a:pPr>
            <a:endParaRPr lang="en-GB" sz="2400" dirty="0" smtClean="0"/>
          </a:p>
          <a:p>
            <a:pPr marL="342900" indent="-342900">
              <a:buFont typeface="Arial"/>
              <a:buChar char="•"/>
            </a:pPr>
            <a:r>
              <a:rPr lang="en-GB" sz="2400" dirty="0" smtClean="0"/>
              <a:t>make comparison for each of four Ehad/Enu bins</a:t>
            </a:r>
          </a:p>
          <a:p>
            <a:pPr marL="342900" indent="-342900">
              <a:buFont typeface="Arial"/>
              <a:buChar char="•"/>
            </a:pPr>
            <a:endParaRPr lang="en-GB" sz="2400" dirty="0"/>
          </a:p>
          <a:p>
            <a:pPr marL="342900" indent="-342900">
              <a:buFont typeface="Arial"/>
              <a:buChar char="•"/>
            </a:pPr>
            <a:r>
              <a:rPr lang="en-GB" sz="2400" dirty="0" smtClean="0"/>
              <a:t>The relative statistical strength of each bin will guide the choice of the custom bin boundaries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76540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S-theme-1">
  <a:themeElements>
    <a:clrScheme name="Sussex_template_blank 1">
      <a:dk1>
        <a:srgbClr val="000000"/>
      </a:dk1>
      <a:lt1>
        <a:srgbClr val="004846"/>
      </a:lt1>
      <a:dk2>
        <a:srgbClr val="FFFFFF"/>
      </a:dk2>
      <a:lt2>
        <a:srgbClr val="808080"/>
      </a:lt2>
      <a:accent1>
        <a:srgbClr val="9BB9BA"/>
      </a:accent1>
      <a:accent2>
        <a:srgbClr val="658E92"/>
      </a:accent2>
      <a:accent3>
        <a:srgbClr val="AAB1B0"/>
      </a:accent3>
      <a:accent4>
        <a:srgbClr val="000000"/>
      </a:accent4>
      <a:accent5>
        <a:srgbClr val="CBD9D9"/>
      </a:accent5>
      <a:accent6>
        <a:srgbClr val="5B8084"/>
      </a:accent6>
      <a:hlink>
        <a:srgbClr val="326065"/>
      </a:hlink>
      <a:folHlink>
        <a:srgbClr val="10393E"/>
      </a:folHlink>
    </a:clrScheme>
    <a:fontScheme name="Sussex_template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1588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" pitchFamily="-103" charset="0"/>
            <a:ea typeface="Times New Roman" pitchFamily="-103" charset="0"/>
            <a:cs typeface="Times New Roman" pitchFamily="-103" charset="0"/>
          </a:defRPr>
        </a:defPPr>
      </a:lstStyle>
    </a:spDef>
    <a:lnDef>
      <a:spPr bwMode="auto">
        <a:solidFill>
          <a:srgbClr val="000000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Sussex_template_blank 1">
        <a:dk1>
          <a:srgbClr val="000000"/>
        </a:dk1>
        <a:lt1>
          <a:srgbClr val="004846"/>
        </a:lt1>
        <a:dk2>
          <a:srgbClr val="FFFFFF"/>
        </a:dk2>
        <a:lt2>
          <a:srgbClr val="808080"/>
        </a:lt2>
        <a:accent1>
          <a:srgbClr val="9BB9BA"/>
        </a:accent1>
        <a:accent2>
          <a:srgbClr val="658E92"/>
        </a:accent2>
        <a:accent3>
          <a:srgbClr val="AAB1B0"/>
        </a:accent3>
        <a:accent4>
          <a:srgbClr val="000000"/>
        </a:accent4>
        <a:accent5>
          <a:srgbClr val="CBD9D9"/>
        </a:accent5>
        <a:accent6>
          <a:srgbClr val="5B8084"/>
        </a:accent6>
        <a:hlink>
          <a:srgbClr val="326065"/>
        </a:hlink>
        <a:folHlink>
          <a:srgbClr val="103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ssex_template_blank 2">
        <a:dk1>
          <a:srgbClr val="FFCC00"/>
        </a:dk1>
        <a:lt1>
          <a:srgbClr val="FF9900"/>
        </a:lt1>
        <a:dk2>
          <a:srgbClr val="FF6600"/>
        </a:dk2>
        <a:lt2>
          <a:srgbClr val="FFFD00"/>
        </a:lt2>
        <a:accent1>
          <a:srgbClr val="008080"/>
        </a:accent1>
        <a:accent2>
          <a:srgbClr val="33CCCC"/>
        </a:accent2>
        <a:accent3>
          <a:srgbClr val="FFB8AA"/>
        </a:accent3>
        <a:accent4>
          <a:srgbClr val="DA8200"/>
        </a:accent4>
        <a:accent5>
          <a:srgbClr val="AAC0C0"/>
        </a:accent5>
        <a:accent6>
          <a:srgbClr val="2DB9B9"/>
        </a:accent6>
        <a:hlink>
          <a:srgbClr val="00FFFF"/>
        </a:hlink>
        <a:folHlink>
          <a:srgbClr val="CC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US-theme-1.thmx</Template>
  <TotalTime>120821</TotalTime>
  <Words>1156</Words>
  <Application>Microsoft Macintosh PowerPoint</Application>
  <PresentationFormat>Custom</PresentationFormat>
  <Paragraphs>170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US-theme-1</vt:lpstr>
      <vt:lpstr>PowerPoint Presentation</vt:lpstr>
      <vt:lpstr>Version details</vt:lpstr>
      <vt:lpstr>Outline</vt:lpstr>
      <vt:lpstr>SA oscillation parameters</vt:lpstr>
      <vt:lpstr>“MINOS” oscillation parameters</vt:lpstr>
      <vt:lpstr>Max mixing oscillation parameters</vt:lpstr>
      <vt:lpstr>Findings to date</vt:lpstr>
      <vt:lpstr>Custom binning motivation</vt:lpstr>
      <vt:lpstr>Chi squared vs. neutrino energy</vt:lpstr>
      <vt:lpstr>Max and non-max mixing</vt:lpstr>
      <vt:lpstr>Max and non-max mixing</vt:lpstr>
      <vt:lpstr>MINOS best fit and non-max mixing</vt:lpstr>
      <vt:lpstr>PowerPoint Presentation</vt:lpstr>
      <vt:lpstr>Try three custom neutrino energy binning settings</vt:lpstr>
      <vt:lpstr>Using custom binning and 4 Ehad/Enu bins</vt:lpstr>
      <vt:lpstr>PowerPoint Presentation</vt:lpstr>
      <vt:lpstr>PowerPoint Presentation</vt:lpstr>
      <vt:lpstr>PowerPoint Presentation</vt:lpstr>
      <vt:lpstr>Using custom binning and 5 Ehad/Enu bins</vt:lpstr>
      <vt:lpstr>PowerPoint Presentation</vt:lpstr>
      <vt:lpstr>PowerPoint Presentation</vt:lpstr>
      <vt:lpstr>PowerPoint Presentation</vt:lpstr>
      <vt:lpstr>Summary</vt:lpstr>
      <vt:lpstr>Backup</vt:lpstr>
      <vt:lpstr>4 had frac. bins and vary number neutrino energy bins {20,40,60,80,120,160}</vt:lpstr>
      <vt:lpstr>Non-max mixing contours, 4 had frac bins</vt:lpstr>
      <vt:lpstr>Non-max mixing contours, 4 had frac bins</vt:lpstr>
      <vt:lpstr>Non-max mixing contours, 4 had frac bins</vt:lpstr>
      <vt:lpstr>Hadronic energy fraction vs. reco. energy </vt:lpstr>
      <vt:lpstr>Cosmic background</vt:lpstr>
      <vt:lpstr>Contours with and without cosmic bkg</vt:lpstr>
      <vt:lpstr>Contours with and without cosmic bkg</vt:lpstr>
      <vt:lpstr>PowerPoint Presentation</vt:lpstr>
      <vt:lpstr>Sensitivity with hadronic energy fraction binning</vt:lpstr>
      <vt:lpstr>Sensitivity with hadronic energy fraction binning</vt:lpstr>
      <vt:lpstr>Sensitivity with hadronic energy fraction binning</vt:lpstr>
    </vt:vector>
  </TitlesOfParts>
  <Manager/>
  <Company>University of Sussex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Luke Vinton</dc:creator>
  <cp:keywords/>
  <dc:description/>
  <cp:lastModifiedBy>Luke Vinton</cp:lastModifiedBy>
  <cp:revision>1562</cp:revision>
  <cp:lastPrinted>2014-03-18T14:20:13Z</cp:lastPrinted>
  <dcterms:created xsi:type="dcterms:W3CDTF">2014-04-02T13:59:32Z</dcterms:created>
  <dcterms:modified xsi:type="dcterms:W3CDTF">2016-10-20T21:05:28Z</dcterms:modified>
  <cp:category/>
</cp:coreProperties>
</file>