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619" r:id="rId3"/>
    <p:sldId id="646" r:id="rId4"/>
    <p:sldId id="656" r:id="rId5"/>
    <p:sldId id="730" r:id="rId6"/>
    <p:sldId id="722" r:id="rId7"/>
    <p:sldId id="723" r:id="rId8"/>
    <p:sldId id="724" r:id="rId9"/>
    <p:sldId id="618" r:id="rId10"/>
    <p:sldId id="716" r:id="rId11"/>
    <p:sldId id="717" r:id="rId12"/>
    <p:sldId id="718" r:id="rId13"/>
    <p:sldId id="719" r:id="rId14"/>
    <p:sldId id="651" r:id="rId15"/>
    <p:sldId id="696" r:id="rId16"/>
    <p:sldId id="697" r:id="rId17"/>
    <p:sldId id="698" r:id="rId18"/>
    <p:sldId id="703" r:id="rId19"/>
    <p:sldId id="704" r:id="rId20"/>
    <p:sldId id="705" r:id="rId21"/>
    <p:sldId id="706" r:id="rId22"/>
  </p:sldIdLst>
  <p:sldSz cx="10045700" cy="7777163"/>
  <p:notesSz cx="6858000" cy="9144000"/>
  <p:defaultTextStyle>
    <a:defPPr>
      <a:defRPr lang="en-US"/>
    </a:defPPr>
    <a:lvl1pPr marL="0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122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245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367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6488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5611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4733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3856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2978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3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27" autoAdjust="0"/>
    <p:restoredTop sz="99658" autoAdjust="0"/>
  </p:normalViewPr>
  <p:slideViewPr>
    <p:cSldViewPr snapToGrid="0" snapToObjects="1">
      <p:cViewPr varScale="1">
        <p:scale>
          <a:sx n="90" d="100"/>
          <a:sy n="90" d="100"/>
        </p:scale>
        <p:origin x="-104" y="-136"/>
      </p:cViewPr>
      <p:guideLst>
        <p:guide orient="horz" pos="2449"/>
        <p:guide pos="31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62866-E8F9-034B-9DF1-AB381312C7CE}" type="datetimeFigureOut">
              <a:rPr lang="en-US" smtClean="0"/>
              <a:t>31/10/16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3BD2D-DA66-584B-B636-0D421B4D73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460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BCB71-FA10-E441-AE38-BB176F04D434}" type="datetimeFigureOut">
              <a:rPr lang="en-US" smtClean="0"/>
              <a:t>31/10/16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685800"/>
            <a:ext cx="4429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3EEC9-C294-2F44-9590-D73B37A131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350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f"/><Relationship Id="rId3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41" y="3048035"/>
            <a:ext cx="8538845" cy="1628165"/>
          </a:xfr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Title 45"/>
          <p:cNvSpPr txBox="1">
            <a:spLocks/>
          </p:cNvSpPr>
          <p:nvPr/>
        </p:nvSpPr>
        <p:spPr bwMode="auto">
          <a:xfrm>
            <a:off x="793541" y="3131570"/>
            <a:ext cx="8538845" cy="1544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10182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NOvA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634" y="-187056"/>
            <a:ext cx="2438691" cy="2517309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8" name="Picture 7" descr="university_of_sussex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50" y="204126"/>
            <a:ext cx="4070818" cy="1802196"/>
          </a:xfrm>
          <a:prstGeom prst="rect">
            <a:avLst/>
          </a:prstGeom>
          <a:effectLst>
            <a:outerShdw blurRad="50800" dist="12700" dir="2700000">
              <a:srgbClr val="000000">
                <a:alpha val="43000"/>
              </a:srgbClr>
            </a:outerShdw>
          </a:effectLst>
        </p:spPr>
      </p:pic>
      <p:cxnSp>
        <p:nvCxnSpPr>
          <p:cNvPr id="9" name="Straight Connector 8"/>
          <p:cNvCxnSpPr/>
          <p:nvPr/>
        </p:nvCxnSpPr>
        <p:spPr bwMode="auto">
          <a:xfrm rot="10800000">
            <a:off x="2459104" y="3048035"/>
            <a:ext cx="7177839" cy="1801"/>
          </a:xfrm>
          <a:prstGeom prst="line">
            <a:avLst/>
          </a:prstGeom>
          <a:solidFill>
            <a:srgbClr val="000000"/>
          </a:solidFill>
          <a:ln w="1588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0" y="2245375"/>
            <a:ext cx="10045700" cy="54009"/>
          </a:xfrm>
          <a:prstGeom prst="line">
            <a:avLst/>
          </a:prstGeom>
          <a:ln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793541" y="4676202"/>
            <a:ext cx="8538845" cy="1701254"/>
          </a:xfrm>
        </p:spPr>
        <p:txBody>
          <a:bodyPr anchor="t"/>
          <a:lstStyle>
            <a:lvl1pPr marL="0" indent="0">
              <a:buNone/>
              <a:defRPr sz="2200">
                <a:solidFill>
                  <a:srgbClr val="FF6600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328923" y="7319682"/>
            <a:ext cx="808641" cy="379817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r>
              <a:rPr lang="en-US" sz="1800" dirty="0" smtClean="0">
                <a:solidFill>
                  <a:schemeClr val="bg1"/>
                </a:solidFill>
              </a:rPr>
              <a:t>/20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674" y="1469021"/>
            <a:ext cx="9102170" cy="159011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675" y="3059135"/>
            <a:ext cx="9102170" cy="214184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66816" y="5200979"/>
            <a:ext cx="9144027" cy="19280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vertic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674" y="2122520"/>
            <a:ext cx="4466499" cy="41856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2601" y="2122520"/>
            <a:ext cx="4468244" cy="418562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146" y="1662294"/>
            <a:ext cx="4984456" cy="501785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2601" y="2122520"/>
            <a:ext cx="4468244" cy="418562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86" y="311447"/>
            <a:ext cx="9041130" cy="1296194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285" y="1740862"/>
            <a:ext cx="4438595" cy="72550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122" indent="0">
              <a:buNone/>
              <a:defRPr sz="2200" b="1"/>
            </a:lvl2pPr>
            <a:lvl3pPr marL="1018245" indent="0">
              <a:buNone/>
              <a:defRPr sz="2000" b="1"/>
            </a:lvl3pPr>
            <a:lvl4pPr marL="1527367" indent="0">
              <a:buNone/>
              <a:defRPr sz="1800" b="1"/>
            </a:lvl4pPr>
            <a:lvl5pPr marL="2036488" indent="0">
              <a:buNone/>
              <a:defRPr sz="1800" b="1"/>
            </a:lvl5pPr>
            <a:lvl6pPr marL="2545611" indent="0">
              <a:buNone/>
              <a:defRPr sz="1800" b="1"/>
            </a:lvl6pPr>
            <a:lvl7pPr marL="3054733" indent="0">
              <a:buNone/>
              <a:defRPr sz="1800" b="1"/>
            </a:lvl7pPr>
            <a:lvl8pPr marL="3563856" indent="0">
              <a:buNone/>
              <a:defRPr sz="1800" b="1"/>
            </a:lvl8pPr>
            <a:lvl9pPr marL="4072978" indent="0">
              <a:buNone/>
              <a:defRPr sz="18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" y="2466370"/>
            <a:ext cx="4438595" cy="448087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078" y="1740862"/>
            <a:ext cx="4440339" cy="72550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122" indent="0">
              <a:buNone/>
              <a:defRPr sz="2200" b="1"/>
            </a:lvl2pPr>
            <a:lvl3pPr marL="1018245" indent="0">
              <a:buNone/>
              <a:defRPr sz="2000" b="1"/>
            </a:lvl3pPr>
            <a:lvl4pPr marL="1527367" indent="0">
              <a:buNone/>
              <a:defRPr sz="1800" b="1"/>
            </a:lvl4pPr>
            <a:lvl5pPr marL="2036488" indent="0">
              <a:buNone/>
              <a:defRPr sz="1800" b="1"/>
            </a:lvl5pPr>
            <a:lvl6pPr marL="2545611" indent="0">
              <a:buNone/>
              <a:defRPr sz="1800" b="1"/>
            </a:lvl6pPr>
            <a:lvl7pPr marL="3054733" indent="0">
              <a:buNone/>
              <a:defRPr sz="1800" b="1"/>
            </a:lvl7pPr>
            <a:lvl8pPr marL="3563856" indent="0">
              <a:buNone/>
              <a:defRPr sz="1800" b="1"/>
            </a:lvl8pPr>
            <a:lvl9pPr marL="4072978" indent="0">
              <a:buNone/>
              <a:defRPr sz="18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078" y="2466370"/>
            <a:ext cx="4440339" cy="448087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16" y="345652"/>
            <a:ext cx="6548889" cy="1123368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494" y="1499994"/>
            <a:ext cx="4746000" cy="4082500"/>
          </a:xfrm>
        </p:spPr>
        <p:txBody>
          <a:bodyPr/>
          <a:lstStyle>
            <a:lvl1pPr marL="0" indent="0">
              <a:buNone/>
              <a:defRPr sz="3600"/>
            </a:lvl1pPr>
            <a:lvl2pPr marL="509122" indent="0">
              <a:buNone/>
              <a:defRPr sz="3100"/>
            </a:lvl2pPr>
            <a:lvl3pPr marL="1018245" indent="0">
              <a:buNone/>
              <a:defRPr sz="2700"/>
            </a:lvl3pPr>
            <a:lvl4pPr marL="1527367" indent="0">
              <a:buNone/>
              <a:defRPr sz="2200"/>
            </a:lvl4pPr>
            <a:lvl5pPr marL="2036488" indent="0">
              <a:buNone/>
              <a:defRPr sz="2200"/>
            </a:lvl5pPr>
            <a:lvl6pPr marL="2545611" indent="0">
              <a:buNone/>
              <a:defRPr sz="2200"/>
            </a:lvl6pPr>
            <a:lvl7pPr marL="3054733" indent="0">
              <a:buNone/>
              <a:defRPr sz="2200"/>
            </a:lvl7pPr>
            <a:lvl8pPr marL="3563856" indent="0">
              <a:buNone/>
              <a:defRPr sz="2200"/>
            </a:lvl8pPr>
            <a:lvl9pPr marL="4072978" indent="0">
              <a:buNone/>
              <a:defRPr sz="2200"/>
            </a:lvl9pPr>
          </a:lstStyle>
          <a:p>
            <a:r>
              <a:rPr lang="en-GB" dirty="0" smtClean="0"/>
              <a:t>Click icon to add picture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566816" y="5599617"/>
            <a:ext cx="9226679" cy="159011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/>
          </p:nvPr>
        </p:nvSpPr>
        <p:spPr>
          <a:xfrm>
            <a:off x="5047494" y="1499995"/>
            <a:ext cx="4746000" cy="4082500"/>
          </a:xfrm>
        </p:spPr>
        <p:txBody>
          <a:bodyPr/>
          <a:lstStyle>
            <a:lvl1pPr marL="0" indent="0">
              <a:buNone/>
              <a:defRPr sz="3600"/>
            </a:lvl1pPr>
            <a:lvl2pPr marL="509122" indent="0">
              <a:buNone/>
              <a:defRPr sz="3100"/>
            </a:lvl2pPr>
            <a:lvl3pPr marL="1018245" indent="0">
              <a:buNone/>
              <a:defRPr sz="2700"/>
            </a:lvl3pPr>
            <a:lvl4pPr marL="1527367" indent="0">
              <a:buNone/>
              <a:defRPr sz="2200"/>
            </a:lvl4pPr>
            <a:lvl5pPr marL="2036488" indent="0">
              <a:buNone/>
              <a:defRPr sz="2200"/>
            </a:lvl5pPr>
            <a:lvl6pPr marL="2545611" indent="0">
              <a:buNone/>
              <a:defRPr sz="2200"/>
            </a:lvl6pPr>
            <a:lvl7pPr marL="3054733" indent="0">
              <a:buNone/>
              <a:defRPr sz="2200"/>
            </a:lvl7pPr>
            <a:lvl8pPr marL="3563856" indent="0">
              <a:buNone/>
              <a:defRPr sz="2200"/>
            </a:lvl8pPr>
            <a:lvl9pPr marL="4072978" indent="0">
              <a:buNone/>
              <a:defRPr sz="2200"/>
            </a:lvl9pPr>
          </a:lstStyle>
          <a:p>
            <a:r>
              <a:rPr lang="en-GB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86" y="309646"/>
            <a:ext cx="3304966" cy="131779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7591" y="309648"/>
            <a:ext cx="5615825" cy="663759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286" y="1627445"/>
            <a:ext cx="3304966" cy="5319796"/>
          </a:xfrm>
        </p:spPr>
        <p:txBody>
          <a:bodyPr/>
          <a:lstStyle>
            <a:lvl1pPr marL="0" indent="0">
              <a:buNone/>
              <a:defRPr sz="1600"/>
            </a:lvl1pPr>
            <a:lvl2pPr marL="509122" indent="0">
              <a:buNone/>
              <a:defRPr sz="1300"/>
            </a:lvl2pPr>
            <a:lvl3pPr marL="1018245" indent="0">
              <a:buNone/>
              <a:defRPr sz="1100"/>
            </a:lvl3pPr>
            <a:lvl4pPr marL="1527367" indent="0">
              <a:buNone/>
              <a:defRPr sz="1000"/>
            </a:lvl4pPr>
            <a:lvl5pPr marL="2036488" indent="0">
              <a:buNone/>
              <a:defRPr sz="1000"/>
            </a:lvl5pPr>
            <a:lvl6pPr marL="2545611" indent="0">
              <a:buNone/>
              <a:defRPr sz="1000"/>
            </a:lvl6pPr>
            <a:lvl7pPr marL="3054733" indent="0">
              <a:buNone/>
              <a:defRPr sz="1000"/>
            </a:lvl7pPr>
            <a:lvl8pPr marL="3563856" indent="0">
              <a:buNone/>
              <a:defRPr sz="1000"/>
            </a:lvl8pPr>
            <a:lvl9pPr marL="4072978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028" y="5444015"/>
            <a:ext cx="6027420" cy="64269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69028" y="694904"/>
            <a:ext cx="6027420" cy="4666298"/>
          </a:xfrm>
        </p:spPr>
        <p:txBody>
          <a:bodyPr/>
          <a:lstStyle>
            <a:lvl1pPr marL="0" indent="0">
              <a:buNone/>
              <a:defRPr sz="3600"/>
            </a:lvl1pPr>
            <a:lvl2pPr marL="509122" indent="0">
              <a:buNone/>
              <a:defRPr sz="3100"/>
            </a:lvl2pPr>
            <a:lvl3pPr marL="1018245" indent="0">
              <a:buNone/>
              <a:defRPr sz="2700"/>
            </a:lvl3pPr>
            <a:lvl4pPr marL="1527367" indent="0">
              <a:buNone/>
              <a:defRPr sz="2200"/>
            </a:lvl4pPr>
            <a:lvl5pPr marL="2036488" indent="0">
              <a:buNone/>
              <a:defRPr sz="2200"/>
            </a:lvl5pPr>
            <a:lvl6pPr marL="2545611" indent="0">
              <a:buNone/>
              <a:defRPr sz="2200"/>
            </a:lvl6pPr>
            <a:lvl7pPr marL="3054733" indent="0">
              <a:buNone/>
              <a:defRPr sz="2200"/>
            </a:lvl7pPr>
            <a:lvl8pPr marL="3563856" indent="0">
              <a:buNone/>
              <a:defRPr sz="2200"/>
            </a:lvl8pPr>
            <a:lvl9pPr marL="4072978" indent="0">
              <a:buNone/>
              <a:defRPr sz="2200"/>
            </a:lvl9pPr>
          </a:lstStyle>
          <a:p>
            <a:r>
              <a:rPr lang="en-GB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69028" y="6086712"/>
            <a:ext cx="6027420" cy="912736"/>
          </a:xfrm>
        </p:spPr>
        <p:txBody>
          <a:bodyPr/>
          <a:lstStyle>
            <a:lvl1pPr marL="0" indent="0">
              <a:buNone/>
              <a:defRPr sz="1600"/>
            </a:lvl1pPr>
            <a:lvl2pPr marL="509122" indent="0">
              <a:buNone/>
              <a:defRPr sz="1300"/>
            </a:lvl2pPr>
            <a:lvl3pPr marL="1018245" indent="0">
              <a:buNone/>
              <a:defRPr sz="1100"/>
            </a:lvl3pPr>
            <a:lvl4pPr marL="1527367" indent="0">
              <a:buNone/>
              <a:defRPr sz="1000"/>
            </a:lvl4pPr>
            <a:lvl5pPr marL="2036488" indent="0">
              <a:buNone/>
              <a:defRPr sz="1000"/>
            </a:lvl5pPr>
            <a:lvl6pPr marL="2545611" indent="0">
              <a:buNone/>
              <a:defRPr sz="1000"/>
            </a:lvl6pPr>
            <a:lvl7pPr marL="3054733" indent="0">
              <a:buNone/>
              <a:defRPr sz="1000"/>
            </a:lvl7pPr>
            <a:lvl8pPr marL="3563856" indent="0">
              <a:buNone/>
              <a:defRPr sz="1000"/>
            </a:lvl8pPr>
            <a:lvl9pPr marL="4072978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41" y="3048035"/>
            <a:ext cx="8538845" cy="1628165"/>
          </a:xfr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Title 45"/>
          <p:cNvSpPr txBox="1">
            <a:spLocks/>
          </p:cNvSpPr>
          <p:nvPr/>
        </p:nvSpPr>
        <p:spPr bwMode="auto">
          <a:xfrm>
            <a:off x="793541" y="3131570"/>
            <a:ext cx="8538845" cy="1544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10182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university_of_sussex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50" y="204126"/>
            <a:ext cx="4070818" cy="1802196"/>
          </a:xfrm>
          <a:prstGeom prst="rect">
            <a:avLst/>
          </a:prstGeom>
          <a:effectLst>
            <a:outerShdw blurRad="50800" dist="12700" dir="2700000">
              <a:srgbClr val="000000">
                <a:alpha val="43000"/>
              </a:srgbClr>
            </a:outerShdw>
          </a:effectLst>
        </p:spPr>
      </p:pic>
      <p:cxnSp>
        <p:nvCxnSpPr>
          <p:cNvPr id="9" name="Straight Connector 8"/>
          <p:cNvCxnSpPr/>
          <p:nvPr/>
        </p:nvCxnSpPr>
        <p:spPr bwMode="auto">
          <a:xfrm rot="10800000">
            <a:off x="2459104" y="3048035"/>
            <a:ext cx="7177839" cy="1801"/>
          </a:xfrm>
          <a:prstGeom prst="line">
            <a:avLst/>
          </a:prstGeom>
          <a:solidFill>
            <a:srgbClr val="000000"/>
          </a:solidFill>
          <a:ln w="1588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793541" y="4676202"/>
            <a:ext cx="8538845" cy="1701254"/>
          </a:xfrm>
        </p:spPr>
        <p:txBody>
          <a:bodyPr anchor="t"/>
          <a:lstStyle>
            <a:lvl1pPr marL="0" indent="0">
              <a:buNone/>
              <a:defRPr sz="2200">
                <a:solidFill>
                  <a:srgbClr val="FF6600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328923" y="7319682"/>
            <a:ext cx="487765" cy="379817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1" name="Picture 10" descr="nova logo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12553" y="204125"/>
            <a:ext cx="1885091" cy="17280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6146" y="345652"/>
            <a:ext cx="2284699" cy="5962492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816" y="345652"/>
            <a:ext cx="6691901" cy="5962492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16" y="345652"/>
            <a:ext cx="6548889" cy="112336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8672" y="2122520"/>
            <a:ext cx="9102171" cy="4185625"/>
          </a:xfrm>
        </p:spPr>
        <p:txBody>
          <a:bodyPr/>
          <a:lstStyle/>
          <a:p>
            <a:r>
              <a:rPr lang="en-GB" dirty="0" smtClean="0"/>
              <a:t>Click icon to add chart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16" y="345652"/>
            <a:ext cx="6548889" cy="112336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674" y="2122520"/>
            <a:ext cx="4466499" cy="4185625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242601" y="2122520"/>
            <a:ext cx="4468244" cy="4185625"/>
          </a:xfrm>
        </p:spPr>
        <p:txBody>
          <a:bodyPr/>
          <a:lstStyle/>
          <a:p>
            <a:r>
              <a:rPr lang="en-GB" dirty="0" smtClean="0"/>
              <a:t>Click icon to add clip art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66816" y="334852"/>
            <a:ext cx="6548889" cy="113417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6928" y="2122518"/>
            <a:ext cx="9103916" cy="408661"/>
          </a:xfrm>
        </p:spPr>
        <p:txBody>
          <a:bodyPr/>
          <a:lstStyle>
            <a:lvl1pPr>
              <a:defRPr b="1">
                <a:solidFill>
                  <a:srgbClr val="FF6600"/>
                </a:solidFill>
              </a:defRPr>
            </a:lvl1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0" y="1469020"/>
            <a:ext cx="10045700" cy="0"/>
          </a:xfrm>
          <a:prstGeom prst="line">
            <a:avLst/>
          </a:prstGeom>
          <a:noFill/>
          <a:ln w="17526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lIns="101824" tIns="50912" rIns="101824" bIns="50912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6869" name="Picture 5" descr="Us_pos_CMYK"/>
          <p:cNvPicPr>
            <a:picLocks noChangeAspect="1" noChangeArrowheads="1"/>
          </p:cNvPicPr>
          <p:nvPr/>
        </p:nvPicPr>
        <p:blipFill>
          <a:blip r:embed="rId2"/>
          <a:srcRect t="18727" b="19583"/>
          <a:stretch>
            <a:fillRect/>
          </a:stretch>
        </p:blipFill>
        <p:spPr bwMode="auto">
          <a:xfrm>
            <a:off x="6864562" y="345653"/>
            <a:ext cx="2984062" cy="116117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9366660" y="7319682"/>
            <a:ext cx="487765" cy="379817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5" y="1693270"/>
            <a:ext cx="5896573" cy="5543812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009597" y="2023662"/>
            <a:ext cx="3820551" cy="521341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672" y="1804798"/>
            <a:ext cx="9102171" cy="526944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672" y="5792218"/>
            <a:ext cx="9102171" cy="128202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675" y="1786192"/>
            <a:ext cx="9102170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672" y="5792218"/>
            <a:ext cx="9102171" cy="128202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37" y="1786192"/>
            <a:ext cx="3023999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649836" y="1786192"/>
            <a:ext cx="3023999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6673835" y="1786192"/>
            <a:ext cx="3023999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41" y="4997549"/>
            <a:ext cx="8538845" cy="1544631"/>
          </a:xfrm>
        </p:spPr>
        <p:txBody>
          <a:bodyPr/>
          <a:lstStyle>
            <a:lvl1pPr algn="l">
              <a:defRPr sz="45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41" y="3296295"/>
            <a:ext cx="8538845" cy="1701254"/>
          </a:xfrm>
        </p:spPr>
        <p:txBody>
          <a:bodyPr anchor="b"/>
          <a:lstStyle>
            <a:lvl1pPr marL="0" indent="0">
              <a:buNone/>
              <a:defRPr sz="2200"/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743464" y="3784168"/>
            <a:ext cx="205637" cy="5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824" tIns="50912" rIns="101824" bIns="50912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endParaRPr lang="en-GB" sz="2700" dirty="0">
              <a:solidFill>
                <a:srgbClr val="0A383C"/>
              </a:solidFill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743464" y="3524929"/>
            <a:ext cx="205637" cy="5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824" tIns="50912" rIns="101824" bIns="50912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endParaRPr lang="en-GB" sz="2700" dirty="0">
              <a:solidFill>
                <a:srgbClr val="0A383C"/>
              </a:solidFill>
            </a:endParaRP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66816" y="345652"/>
            <a:ext cx="7805254" cy="1123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672" y="1693270"/>
            <a:ext cx="9102171" cy="554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pic>
        <p:nvPicPr>
          <p:cNvPr id="35848" name="Picture 8" descr="Us_pos_CMYK"/>
          <p:cNvPicPr>
            <a:picLocks noChangeAspect="1" noChangeArrowheads="1"/>
          </p:cNvPicPr>
          <p:nvPr/>
        </p:nvPicPr>
        <p:blipFill>
          <a:blip r:embed="rId24"/>
          <a:srcRect t="18727" b="19583"/>
          <a:stretch>
            <a:fillRect/>
          </a:stretch>
        </p:blipFill>
        <p:spPr bwMode="auto">
          <a:xfrm>
            <a:off x="-171461" y="7313563"/>
            <a:ext cx="1315957" cy="512073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363227" y="7460802"/>
            <a:ext cx="425060" cy="318262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737252" y="7460802"/>
            <a:ext cx="257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Luke Vinton</a:t>
            </a:r>
            <a:endParaRPr 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2" r:id="rId3"/>
    <p:sldLayoutId id="2147483663" r:id="rId4"/>
    <p:sldLayoutId id="2147483681" r:id="rId5"/>
    <p:sldLayoutId id="2147483676" r:id="rId6"/>
    <p:sldLayoutId id="2147483680" r:id="rId7"/>
    <p:sldLayoutId id="2147483682" r:id="rId8"/>
    <p:sldLayoutId id="2147483664" r:id="rId9"/>
    <p:sldLayoutId id="2147483665" r:id="rId10"/>
    <p:sldLayoutId id="2147483666" r:id="rId11"/>
    <p:sldLayoutId id="2147483678" r:id="rId12"/>
    <p:sldLayoutId id="2147483667" r:id="rId13"/>
    <p:sldLayoutId id="2147483668" r:id="rId14"/>
    <p:sldLayoutId id="2147483669" r:id="rId15"/>
    <p:sldLayoutId id="2147483677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5pPr>
      <a:lvl6pPr marL="509122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6pPr>
      <a:lvl7pPr marL="1018245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7pPr>
      <a:lvl8pPr marL="1527367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8pPr>
      <a:lvl9pPr marL="2036488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9pPr>
    </p:titleStyle>
    <p:body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000">
          <a:solidFill>
            <a:srgbClr val="0A383C"/>
          </a:solidFill>
          <a:latin typeface="+mn-lt"/>
          <a:ea typeface="+mn-ea"/>
          <a:cs typeface="+mn-cs"/>
        </a:defRPr>
      </a:lvl1pPr>
      <a:lvl2pPr marL="424268" indent="-212134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Char char="•"/>
        <a:defRPr sz="2000">
          <a:solidFill>
            <a:srgbClr val="0A383C"/>
          </a:solidFill>
          <a:latin typeface="+mn-lt"/>
          <a:ea typeface="ＭＳ Ｐゴシック" pitchFamily="-103" charset="-128"/>
        </a:defRPr>
      </a:lvl2pPr>
      <a:lvl3pPr marL="636404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Font typeface="Symbol" pitchFamily="-103" charset="2"/>
        <a:buChar char="-"/>
        <a:defRPr sz="2000">
          <a:solidFill>
            <a:srgbClr val="0A383C"/>
          </a:solidFill>
          <a:latin typeface="+mn-lt"/>
          <a:ea typeface="ＭＳ Ｐゴシック" pitchFamily="-103" charset="-128"/>
        </a:defRPr>
      </a:lvl3pPr>
      <a:lvl4pPr marL="848537" algn="l" rtl="0" eaLnBrk="1" fontAlgn="base" hangingPunct="1">
        <a:spcBef>
          <a:spcPct val="20000"/>
        </a:spcBef>
        <a:spcAft>
          <a:spcPct val="0"/>
        </a:spcAft>
        <a:defRPr sz="2000">
          <a:solidFill>
            <a:srgbClr val="0A383C"/>
          </a:solidFill>
          <a:latin typeface="+mn-lt"/>
          <a:ea typeface="ＭＳ Ｐゴシック" pitchFamily="-103" charset="-128"/>
        </a:defRPr>
      </a:lvl4pPr>
      <a:lvl5pPr marL="2503184" indent="-1442513" algn="l" rtl="0" eaLnBrk="1" fontAlgn="base" hangingPunct="1">
        <a:spcBef>
          <a:spcPct val="20000"/>
        </a:spcBef>
        <a:spcAft>
          <a:spcPct val="0"/>
        </a:spcAft>
        <a:defRPr sz="2000">
          <a:solidFill>
            <a:srgbClr val="0A383C"/>
          </a:solidFill>
          <a:latin typeface="+mn-lt"/>
          <a:ea typeface="ＭＳ Ｐゴシック" pitchFamily="-103" charset="-128"/>
        </a:defRPr>
      </a:lvl5pPr>
      <a:lvl6pPr marL="3012307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6pPr>
      <a:lvl7pPr marL="3521429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7pPr>
      <a:lvl8pPr marL="4030552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8pPr>
      <a:lvl9pPr marL="4539674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9pPr>
    </p:bodyStyle>
    <p:otherStyle>
      <a:defPPr>
        <a:defRPr lang="en-US"/>
      </a:defPPr>
      <a:lvl1pPr marL="0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122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245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367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488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611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4733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3856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978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emf"/><Relationship Id="rId12" Type="http://schemas.openxmlformats.org/officeDocument/2006/relationships/image" Target="../media/image29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0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emf"/><Relationship Id="rId12" Type="http://schemas.openxmlformats.org/officeDocument/2006/relationships/image" Target="../media/image15.emf"/><Relationship Id="rId13" Type="http://schemas.openxmlformats.org/officeDocument/2006/relationships/image" Target="../media/image16.png"/><Relationship Id="rId14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0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emf"/><Relationship Id="rId12" Type="http://schemas.openxmlformats.org/officeDocument/2006/relationships/image" Target="../media/image15.emf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0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34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35.emf"/><Relationship Id="rId9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37.emf"/><Relationship Id="rId9" Type="http://schemas.openxmlformats.org/officeDocument/2006/relationships/image" Target="../media/image38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37.emf"/><Relationship Id="rId9" Type="http://schemas.openxmlformats.org/officeDocument/2006/relationships/image" Target="../media/image39.emf"/><Relationship Id="rId10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37.emf"/><Relationship Id="rId9" Type="http://schemas.openxmlformats.org/officeDocument/2006/relationships/image" Target="../media/image39.emf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emf"/><Relationship Id="rId20" Type="http://schemas.openxmlformats.org/officeDocument/2006/relationships/image" Target="../media/image23.emf"/><Relationship Id="rId10" Type="http://schemas.openxmlformats.org/officeDocument/2006/relationships/image" Target="../media/image13.emf"/><Relationship Id="rId11" Type="http://schemas.openxmlformats.org/officeDocument/2006/relationships/image" Target="../media/image14.emf"/><Relationship Id="rId12" Type="http://schemas.openxmlformats.org/officeDocument/2006/relationships/image" Target="../media/image15.emf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emf"/><Relationship Id="rId20" Type="http://schemas.openxmlformats.org/officeDocument/2006/relationships/image" Target="../media/image25.png"/><Relationship Id="rId21" Type="http://schemas.openxmlformats.org/officeDocument/2006/relationships/image" Target="../media/image26.png"/><Relationship Id="rId22" Type="http://schemas.openxmlformats.org/officeDocument/2006/relationships/image" Target="../media/image27.png"/><Relationship Id="rId10" Type="http://schemas.openxmlformats.org/officeDocument/2006/relationships/image" Target="../media/image13.emf"/><Relationship Id="rId11" Type="http://schemas.openxmlformats.org/officeDocument/2006/relationships/image" Target="../media/image14.emf"/><Relationship Id="rId12" Type="http://schemas.openxmlformats.org/officeDocument/2006/relationships/image" Target="../media/image15.emf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4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4277" y="3048035"/>
            <a:ext cx="9253125" cy="1628165"/>
          </a:xfrm>
        </p:spPr>
        <p:txBody>
          <a:bodyPr/>
          <a:lstStyle/>
          <a:p>
            <a:r>
              <a:rPr lang="en-GB" dirty="0" smtClean="0"/>
              <a:t>Sensitivity with: </a:t>
            </a:r>
            <a:r>
              <a:rPr lang="en-GB" dirty="0" err="1" smtClean="0"/>
              <a:t>HadE</a:t>
            </a:r>
            <a:r>
              <a:rPr lang="en-GB" dirty="0" smtClean="0"/>
              <a:t> </a:t>
            </a:r>
            <a:r>
              <a:rPr lang="en-GB" dirty="0" err="1" smtClean="0"/>
              <a:t>frac</a:t>
            </a:r>
            <a:r>
              <a:rPr lang="en-GB" dirty="0" smtClean="0"/>
              <a:t>. binning </a:t>
            </a:r>
            <a:r>
              <a:rPr lang="en-GB" dirty="0" smtClean="0"/>
              <a:t>&amp; </a:t>
            </a:r>
            <a:r>
              <a:rPr lang="en-GB" dirty="0" smtClean="0"/>
              <a:t>custom neutrino energy </a:t>
            </a:r>
            <a:r>
              <a:rPr lang="en-GB" dirty="0" smtClean="0"/>
              <a:t>binning &amp; hybrid selection</a:t>
            </a:r>
            <a:endParaRPr lang="en-GB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idx="10"/>
          </p:nvPr>
        </p:nvSpPr>
        <p:spPr>
          <a:xfrm>
            <a:off x="574278" y="5264764"/>
            <a:ext cx="4989030" cy="1701254"/>
          </a:xfrm>
        </p:spPr>
        <p:txBody>
          <a:bodyPr/>
          <a:lstStyle/>
          <a:p>
            <a:r>
              <a:rPr lang="en-GB" dirty="0" smtClean="0"/>
              <a:t>NuMu group, Oct. 2016</a:t>
            </a:r>
          </a:p>
          <a:p>
            <a:endParaRPr lang="en-GB" dirty="0" smtClean="0"/>
          </a:p>
          <a:p>
            <a:r>
              <a:rPr lang="en-GB" dirty="0" smtClean="0"/>
              <a:t>Luke Vinton, University of Sussex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1276183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4 had frac. bins</a:t>
            </a:r>
            <a:br>
              <a:rPr lang="en-US" sz="3600" b="0" dirty="0" smtClean="0"/>
            </a:br>
            <a:r>
              <a:rPr lang="en-US" sz="3600" b="0" dirty="0" smtClean="0"/>
              <a:t>and</a:t>
            </a:r>
            <a:r>
              <a:rPr lang="en-US" sz="3600" b="0" dirty="0"/>
              <a:t/>
            </a:r>
            <a:br>
              <a:rPr lang="en-US" sz="3600" b="0" dirty="0"/>
            </a:br>
            <a:r>
              <a:rPr lang="en-US" sz="3600" b="0" dirty="0"/>
              <a:t>v</a:t>
            </a:r>
            <a:r>
              <a:rPr lang="en-US" sz="3600" b="0" dirty="0" smtClean="0"/>
              <a:t>ary number neutrino energy bins</a:t>
            </a:r>
            <a:br>
              <a:rPr lang="en-US" sz="3600" b="0" dirty="0" smtClean="0"/>
            </a:br>
            <a:r>
              <a:rPr lang="en-US" sz="3600" b="0" dirty="0" smtClean="0"/>
              <a:t>{20,40,60,80,120,160}</a:t>
            </a:r>
            <a:endParaRPr lang="en-US" sz="36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1072482" y="4430989"/>
            <a:ext cx="7902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 smtClean="0"/>
              <a:t>We can use Ehad/Enu to divide our better and worse resolved events</a:t>
            </a:r>
          </a:p>
          <a:p>
            <a:endParaRPr lang="en-GB" sz="2400" dirty="0"/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A finer binning would take advantage of the well resolved portion of events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9028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Non-max mixing contours, 4 had frac bins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1" cy="8828118"/>
          </a:xfrm>
          <a:prstGeom prst="rect">
            <a:avLst/>
          </a:prstGeom>
        </p:spPr>
      </p:pic>
      <p:pic>
        <p:nvPicPr>
          <p:cNvPr id="10" name="Picture 9" descr="c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11" name="Picture 10" descr="c1_n2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2"/>
            <a:ext cx="5994401" cy="8828118"/>
          </a:xfrm>
          <a:prstGeom prst="rect">
            <a:avLst/>
          </a:prstGeom>
        </p:spPr>
      </p:pic>
      <p:pic>
        <p:nvPicPr>
          <p:cNvPr id="14" name="Picture 13" descr="c1_n2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3" y="-647629"/>
            <a:ext cx="6001928" cy="883920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25144" y="570953"/>
            <a:ext cx="2667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Bins from 0 - 5 GeV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6491340" y="971063"/>
            <a:ext cx="945477" cy="341300"/>
          </a:xfrm>
          <a:prstGeom prst="straightConnector1">
            <a:avLst/>
          </a:prstGeom>
          <a:solidFill>
            <a:srgbClr val="00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01767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1" cy="8828118"/>
          </a:xfrm>
          <a:prstGeom prst="rect">
            <a:avLst/>
          </a:prstGeom>
        </p:spPr>
      </p:pic>
      <p:pic>
        <p:nvPicPr>
          <p:cNvPr id="10" name="Picture 9" descr="c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11" name="Picture 10" descr="c1_n2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2"/>
            <a:ext cx="5994401" cy="8828118"/>
          </a:xfrm>
          <a:prstGeom prst="rect">
            <a:avLst/>
          </a:prstGeom>
        </p:spPr>
      </p:pic>
      <p:pic>
        <p:nvPicPr>
          <p:cNvPr id="12" name="Picture 11" descr="c1_n2_zoom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1"/>
            <a:ext cx="5994400" cy="8828116"/>
          </a:xfrm>
          <a:prstGeom prst="rect">
            <a:avLst/>
          </a:prstGeom>
        </p:spPr>
      </p:pic>
      <p:pic>
        <p:nvPicPr>
          <p:cNvPr id="14" name="Picture 13" descr="c1_n3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9"/>
            <a:ext cx="8828118" cy="599956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Non-max mixing contours, 4 had frac bins</a:t>
            </a:r>
            <a:endParaRPr lang="en-US" dirty="0"/>
          </a:p>
        </p:txBody>
      </p:sp>
      <p:pic>
        <p:nvPicPr>
          <p:cNvPr id="6" name="Picture 5" descr="c1_n3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" y="758307"/>
            <a:ext cx="88392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35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1" cy="8828118"/>
          </a:xfrm>
          <a:prstGeom prst="rect">
            <a:avLst/>
          </a:prstGeom>
        </p:spPr>
      </p:pic>
      <p:pic>
        <p:nvPicPr>
          <p:cNvPr id="10" name="Picture 9" descr="c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11" name="Picture 10" descr="c1_n2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2"/>
            <a:ext cx="5994401" cy="8828118"/>
          </a:xfrm>
          <a:prstGeom prst="rect">
            <a:avLst/>
          </a:prstGeom>
        </p:spPr>
      </p:pic>
      <p:pic>
        <p:nvPicPr>
          <p:cNvPr id="12" name="Picture 11" descr="c1_n2_zoom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1"/>
            <a:ext cx="5994400" cy="8828116"/>
          </a:xfrm>
          <a:prstGeom prst="rect">
            <a:avLst/>
          </a:prstGeom>
        </p:spPr>
      </p:pic>
      <p:pic>
        <p:nvPicPr>
          <p:cNvPr id="14" name="Picture 13" descr="c1_n3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9"/>
            <a:ext cx="8828118" cy="5999568"/>
          </a:xfrm>
          <a:prstGeom prst="rect">
            <a:avLst/>
          </a:prstGeom>
        </p:spPr>
      </p:pic>
      <p:pic>
        <p:nvPicPr>
          <p:cNvPr id="15" name="Picture 14" descr="c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9"/>
            <a:ext cx="8828116" cy="5999567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Non-max mixing contours, 4 had frac bins</a:t>
            </a:r>
            <a:endParaRPr lang="en-US" dirty="0"/>
          </a:p>
        </p:txBody>
      </p:sp>
      <p:pic>
        <p:nvPicPr>
          <p:cNvPr id="16" name="Picture 15" descr="c1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" y="758307"/>
            <a:ext cx="88392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34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3" y="65478"/>
            <a:ext cx="8362686" cy="577392"/>
          </a:xfrm>
        </p:spPr>
        <p:txBody>
          <a:bodyPr/>
          <a:lstStyle/>
          <a:p>
            <a:r>
              <a:rPr lang="en-US" dirty="0" smtClean="0"/>
              <a:t>Hadronic energy fraction vs. reco. energy </a:t>
            </a:r>
            <a:endParaRPr lang="en-US" dirty="0"/>
          </a:p>
        </p:txBody>
      </p:sp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cNuResOverE_truthC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6"/>
            <a:ext cx="8839199" cy="59944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08178" y="2065535"/>
            <a:ext cx="3642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histogram is used to separate events into quantiles of energy resolution. </a:t>
            </a:r>
            <a:endParaRPr lang="en-GB" dirty="0"/>
          </a:p>
        </p:txBody>
      </p:sp>
      <p:pic>
        <p:nvPicPr>
          <p:cNvPr id="3" name="Picture 2" descr="cHadEFra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8" y="771007"/>
            <a:ext cx="8839200" cy="6007100"/>
          </a:xfrm>
          <a:prstGeom prst="rect">
            <a:avLst/>
          </a:prstGeom>
        </p:spPr>
      </p:pic>
      <p:pic>
        <p:nvPicPr>
          <p:cNvPr id="5" name="Picture 4" descr="cHadFracVsE_boun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8" y="771007"/>
            <a:ext cx="88392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8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3054224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Cosmic background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359165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Contours with and without cosmic bkg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7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Contours with and without cosmic bkg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_n3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6"/>
            <a:ext cx="88392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39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68682" y="1144418"/>
            <a:ext cx="5108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/>
              <a:t>Hadronic energy fraction binning</a:t>
            </a:r>
            <a:endParaRPr lang="en-GB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70641" y="2729467"/>
            <a:ext cx="730441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Split events into hadronic energy quantiles</a:t>
            </a:r>
          </a:p>
          <a:p>
            <a:endParaRPr lang="en-GB" sz="2800" dirty="0" smtClean="0"/>
          </a:p>
          <a:p>
            <a:r>
              <a:rPr lang="en-GB" sz="2800" dirty="0" smtClean="0"/>
              <a:t>Quantiles made for each bin of reconstructed neutrino energy</a:t>
            </a:r>
          </a:p>
          <a:p>
            <a:pPr marL="457200" indent="-457200">
              <a:buFont typeface="Arial"/>
              <a:buChar char="•"/>
            </a:pPr>
            <a:endParaRPr lang="en-GB" sz="2800" dirty="0" smtClean="0"/>
          </a:p>
          <a:p>
            <a:r>
              <a:rPr lang="en-GB" sz="2800" dirty="0" smtClean="0"/>
              <a:t>Up next, sensitivities with events split into 2,3,4 and 5 hadronic energy fraction quantiles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2713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Sensitivity with hadronic energy fraction binning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2"/>
            <a:ext cx="5994402" cy="8828118"/>
          </a:xfrm>
          <a:prstGeom prst="rect">
            <a:avLst/>
          </a:prstGeom>
        </p:spPr>
      </p:pic>
      <p:pic>
        <p:nvPicPr>
          <p:cNvPr id="9" name="Picture 8" descr="c1_n2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4"/>
            <a:ext cx="5994403" cy="882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0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924089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Version details</a:t>
            </a:r>
            <a:endParaRPr lang="en-US" sz="36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859926" y="1894005"/>
            <a:ext cx="832584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 dirty="0" smtClean="0"/>
              <a:t>Running in </a:t>
            </a:r>
            <a:r>
              <a:rPr lang="en-GB" sz="2800" b="1" dirty="0" smtClean="0"/>
              <a:t>S16-10-07</a:t>
            </a:r>
          </a:p>
          <a:p>
            <a:endParaRPr lang="en-GB" sz="2800" dirty="0"/>
          </a:p>
          <a:p>
            <a:pPr marL="457200" indent="-457200">
              <a:buFont typeface="Arial"/>
              <a:buChar char="•"/>
            </a:pPr>
            <a:endParaRPr lang="en-GB" sz="2800" dirty="0" smtClean="0"/>
          </a:p>
          <a:p>
            <a:pPr marL="457200" indent="-457200">
              <a:buFont typeface="Arial"/>
              <a:buChar char="•"/>
            </a:pPr>
            <a:r>
              <a:rPr lang="en-GB" sz="2800" dirty="0" smtClean="0"/>
              <a:t>Using FD and ND NuMu decafs:  /</a:t>
            </a:r>
            <a:r>
              <a:rPr lang="en-GB" sz="2800" dirty="0"/>
              <a:t>pnfs/nova/persistent/production/concat/R16-03-03-prod2reco</a:t>
            </a:r>
            <a:r>
              <a:rPr lang="en-GB" sz="2800" dirty="0" smtClean="0"/>
              <a:t>.{</a:t>
            </a:r>
            <a:r>
              <a:rPr lang="en-GB" sz="2800" dirty="0" err="1" smtClean="0"/>
              <a:t>d,f</a:t>
            </a:r>
            <a:r>
              <a:rPr lang="en-GB" sz="2800" dirty="0" smtClean="0"/>
              <a:t>}/</a:t>
            </a:r>
            <a:endParaRPr lang="en-GB" sz="1800" dirty="0">
              <a:solidFill>
                <a:srgbClr val="0000FF"/>
              </a:solidFill>
            </a:endParaRPr>
          </a:p>
          <a:p>
            <a:endParaRPr lang="en-GB" sz="18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462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Sensitivity with hadronic energy fraction binning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2"/>
            <a:ext cx="5994402" cy="8828118"/>
          </a:xfrm>
          <a:prstGeom prst="rect">
            <a:avLst/>
          </a:prstGeom>
        </p:spPr>
      </p:pic>
      <p:pic>
        <p:nvPicPr>
          <p:cNvPr id="9" name="Picture 8" descr="c1_n2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4"/>
            <a:ext cx="5994403" cy="8828121"/>
          </a:xfrm>
          <a:prstGeom prst="rect">
            <a:avLst/>
          </a:prstGeom>
        </p:spPr>
      </p:pic>
      <p:pic>
        <p:nvPicPr>
          <p:cNvPr id="10" name="Picture 9" descr="c1_n3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41"/>
            <a:ext cx="8828116" cy="599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52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Sensitivity with hadronic energy fraction binning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2"/>
            <a:ext cx="5994402" cy="8828118"/>
          </a:xfrm>
          <a:prstGeom prst="rect">
            <a:avLst/>
          </a:prstGeom>
        </p:spPr>
      </p:pic>
      <p:pic>
        <p:nvPicPr>
          <p:cNvPr id="9" name="Picture 8" descr="c1_n2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4"/>
            <a:ext cx="5994403" cy="8828121"/>
          </a:xfrm>
          <a:prstGeom prst="rect">
            <a:avLst/>
          </a:prstGeom>
        </p:spPr>
      </p:pic>
      <p:pic>
        <p:nvPicPr>
          <p:cNvPr id="10" name="Picture 9" descr="c1_n3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41"/>
            <a:ext cx="8828116" cy="5999567"/>
          </a:xfrm>
          <a:prstGeom prst="rect">
            <a:avLst/>
          </a:prstGeom>
        </p:spPr>
      </p:pic>
      <p:pic>
        <p:nvPicPr>
          <p:cNvPr id="11" name="Picture 10" descr="c1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2" y="765839"/>
            <a:ext cx="8828117" cy="59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59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346697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Outline</a:t>
            </a:r>
            <a:endParaRPr lang="en-US" sz="36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44886" y="1213381"/>
            <a:ext cx="915592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800" dirty="0" smtClean="0"/>
              <a:t>Sensitivity using all the improvements found so far:</a:t>
            </a:r>
          </a:p>
          <a:p>
            <a:pPr marL="852022" lvl="1" indent="-342900">
              <a:buFont typeface="Arial"/>
              <a:buChar char="•"/>
            </a:pPr>
            <a:r>
              <a:rPr lang="en-GB" sz="2800" dirty="0" smtClean="0"/>
              <a:t>4 </a:t>
            </a:r>
            <a:r>
              <a:rPr lang="en-GB" sz="2800" dirty="0" err="1" smtClean="0"/>
              <a:t>hadE</a:t>
            </a:r>
            <a:r>
              <a:rPr lang="en-GB" sz="2800" dirty="0" smtClean="0"/>
              <a:t> </a:t>
            </a:r>
            <a:r>
              <a:rPr lang="en-GB" sz="2800" dirty="0" err="1" smtClean="0"/>
              <a:t>frac</a:t>
            </a:r>
            <a:r>
              <a:rPr lang="en-GB" sz="2800" dirty="0" smtClean="0"/>
              <a:t>. bins</a:t>
            </a:r>
          </a:p>
          <a:p>
            <a:pPr marL="852022" lvl="1" indent="-342900">
              <a:buFont typeface="Arial"/>
              <a:buChar char="•"/>
            </a:pPr>
            <a:r>
              <a:rPr lang="en-GB" sz="2800" dirty="0" smtClean="0"/>
              <a:t>custom binning (finer in region of interest)</a:t>
            </a:r>
          </a:p>
          <a:p>
            <a:pPr marL="1361145" lvl="2" indent="-342900">
              <a:buFont typeface="Arial"/>
              <a:buChar char="•"/>
            </a:pPr>
            <a:r>
              <a:rPr lang="en-GB" sz="2800" dirty="0" smtClean="0"/>
              <a:t>0-1 GeV: (0,0.75,1.0)</a:t>
            </a:r>
          </a:p>
          <a:p>
            <a:pPr marL="1361145" lvl="2" indent="-342900">
              <a:buFont typeface="Arial"/>
              <a:buChar char="•"/>
            </a:pPr>
            <a:r>
              <a:rPr lang="en-GB" sz="2800" dirty="0" smtClean="0"/>
              <a:t>1-2 GeV: 10 x 0.1 GeV bins</a:t>
            </a:r>
          </a:p>
          <a:p>
            <a:pPr marL="1361145" lvl="2" indent="-342900">
              <a:buFont typeface="Arial"/>
              <a:buChar char="•"/>
            </a:pPr>
            <a:r>
              <a:rPr lang="en-GB" sz="2800" dirty="0" smtClean="0"/>
              <a:t>2-3 GeV: 4 x 0.25 GeV bins</a:t>
            </a:r>
          </a:p>
          <a:p>
            <a:pPr marL="1361145" lvl="2" indent="-342900">
              <a:buFont typeface="Arial"/>
              <a:buChar char="•"/>
            </a:pPr>
            <a:r>
              <a:rPr lang="en-GB" sz="2800" dirty="0" smtClean="0"/>
              <a:t>3-4 GeV: 2 x 0.5 GeV bins</a:t>
            </a:r>
          </a:p>
          <a:p>
            <a:pPr marL="1361145" lvl="2" indent="-342900">
              <a:buFont typeface="Arial"/>
              <a:buChar char="•"/>
            </a:pPr>
            <a:r>
              <a:rPr lang="en-GB" sz="2800" dirty="0" smtClean="0"/>
              <a:t>4-5 GeV: 1 bin</a:t>
            </a:r>
          </a:p>
          <a:p>
            <a:pPr marL="852022" lvl="1" indent="-342900">
              <a:buFont typeface="Arial"/>
              <a:buChar char="•"/>
            </a:pPr>
            <a:r>
              <a:rPr lang="en-GB" sz="2800" dirty="0" smtClean="0"/>
              <a:t>hybrid selection (based on Kirk’s selection)</a:t>
            </a:r>
          </a:p>
          <a:p>
            <a:pPr lvl="1"/>
            <a:endParaRPr lang="en-GB" sz="2800" dirty="0"/>
          </a:p>
          <a:p>
            <a:pPr marL="342900" indent="-342900">
              <a:buFont typeface="Arial"/>
              <a:buChar char="•"/>
            </a:pPr>
            <a:r>
              <a:rPr lang="en-GB" sz="2800" dirty="0" smtClean="0"/>
              <a:t>Note: </a:t>
            </a:r>
          </a:p>
          <a:p>
            <a:pPr marL="852022" lvl="1" indent="-342900">
              <a:buFont typeface="Arial"/>
              <a:buChar char="•"/>
            </a:pPr>
            <a:r>
              <a:rPr lang="en-GB" sz="2800" dirty="0" smtClean="0"/>
              <a:t>no cosmic background in the following sensitivity plots</a:t>
            </a:r>
          </a:p>
          <a:p>
            <a:pPr marL="852022" lvl="1" indent="-342900">
              <a:buFont typeface="Arial"/>
              <a:buChar char="•"/>
            </a:pPr>
            <a:r>
              <a:rPr lang="en-GB" sz="2800" dirty="0" smtClean="0"/>
              <a:t>Scaling to second analysis POT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7382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346697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SA oscillation parameters</a:t>
            </a:r>
            <a:endParaRPr lang="en-US" sz="36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44886" y="1538332"/>
            <a:ext cx="915592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 </a:t>
            </a:r>
            <a:r>
              <a:rPr lang="en-GB" sz="2800" dirty="0" smtClean="0"/>
              <a:t>SetL</a:t>
            </a:r>
            <a:r>
              <a:rPr lang="en-GB" sz="2800" dirty="0"/>
              <a:t>(810);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SetRho</a:t>
            </a:r>
            <a:r>
              <a:rPr lang="en-GB" sz="2800" dirty="0"/>
              <a:t>(0); // No matter effects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SetDmsq21</a:t>
            </a:r>
            <a:r>
              <a:rPr lang="en-GB" sz="2800" dirty="0"/>
              <a:t>(7.59e-5);</a:t>
            </a:r>
          </a:p>
          <a:p>
            <a:r>
              <a:rPr lang="en-GB" sz="2800" dirty="0" smtClean="0"/>
              <a:t> SetTh12</a:t>
            </a:r>
            <a:r>
              <a:rPr lang="en-GB" sz="2800" dirty="0"/>
              <a:t>(.601)</a:t>
            </a:r>
            <a:r>
              <a:rPr lang="en-GB" sz="2800" dirty="0" smtClean="0"/>
              <a:t>;</a:t>
            </a:r>
          </a:p>
          <a:p>
            <a:r>
              <a:rPr lang="en-GB" sz="2800" dirty="0">
                <a:solidFill>
                  <a:srgbClr val="FF0000"/>
                </a:solidFill>
              </a:rPr>
              <a:t> SetTh23(0.68696);  // non max (ssqth23 = 0.4022</a:t>
            </a:r>
            <a:r>
              <a:rPr lang="en-GB" sz="28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GB" sz="2800" dirty="0">
                <a:solidFill>
                  <a:srgbClr val="FF0000"/>
                </a:solidFill>
              </a:rPr>
              <a:t> SetDmsq32(2.6746e-3)</a:t>
            </a:r>
            <a:r>
              <a:rPr lang="en-GB" sz="2800" dirty="0" smtClean="0">
                <a:solidFill>
                  <a:srgbClr val="FF0000"/>
                </a:solidFill>
              </a:rPr>
              <a:t>;</a:t>
            </a:r>
            <a:endParaRPr lang="en-GB" sz="2800" dirty="0"/>
          </a:p>
          <a:p>
            <a:r>
              <a:rPr lang="en-GB" sz="2800" dirty="0"/>
              <a:t> </a:t>
            </a:r>
            <a:r>
              <a:rPr lang="en-GB" sz="2800" dirty="0" smtClean="0"/>
              <a:t>SetTh13</a:t>
            </a:r>
            <a:r>
              <a:rPr lang="en-GB" sz="2800" dirty="0"/>
              <a:t>(.1567);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SetdCP</a:t>
            </a:r>
            <a:r>
              <a:rPr lang="en-GB" sz="2800" dirty="0"/>
              <a:t>(0)</a:t>
            </a:r>
            <a:r>
              <a:rPr lang="en-GB" sz="2800" dirty="0" smtClean="0"/>
              <a:t>;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9753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175456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Findings to date</a:t>
            </a:r>
            <a:endParaRPr lang="en-US" sz="36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44886" y="1320820"/>
            <a:ext cx="9155928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</a:rPr>
              <a:t>H</a:t>
            </a:r>
            <a:r>
              <a:rPr lang="en-GB" sz="2400" dirty="0" smtClean="0">
                <a:solidFill>
                  <a:srgbClr val="000000"/>
                </a:solidFill>
              </a:rPr>
              <a:t>adronic energy fraction binning increases the sensitivity of the numu analysis. Rejection of max. mixing increased from 2.5 to 2.86 sigma with 4 had frac. bins </a:t>
            </a:r>
            <a:r>
              <a:rPr lang="en-GB" sz="2400" dirty="0">
                <a:solidFill>
                  <a:srgbClr val="000000"/>
                </a:solidFill>
              </a:rPr>
              <a:t>(docdb </a:t>
            </a:r>
            <a:r>
              <a:rPr lang="en-GB" sz="2400" dirty="0" smtClean="0">
                <a:solidFill>
                  <a:srgbClr val="000000"/>
                </a:solidFill>
              </a:rPr>
              <a:t>16210)</a:t>
            </a:r>
          </a:p>
          <a:p>
            <a:pPr marL="457200" indent="-457200">
              <a:buFont typeface="Arial"/>
              <a:buChar char="•"/>
            </a:pPr>
            <a:endParaRPr lang="en-GB" sz="2400" dirty="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GB" sz="2400" dirty="0" smtClean="0">
                <a:solidFill>
                  <a:srgbClr val="000000"/>
                </a:solidFill>
              </a:rPr>
              <a:t>Dividing sample into 4 had frac bins and 2 remid bins (0.4-0.75, 0.75-1.0) slightly improves sensitivity </a:t>
            </a:r>
            <a:r>
              <a:rPr lang="en-GB" sz="2400" dirty="0">
                <a:solidFill>
                  <a:srgbClr val="000000"/>
                </a:solidFill>
              </a:rPr>
              <a:t>(docdb 16210</a:t>
            </a:r>
            <a:r>
              <a:rPr lang="en-GB" sz="2400" dirty="0" smtClean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buFont typeface="Arial"/>
              <a:buChar char="•"/>
            </a:pPr>
            <a:endParaRPr lang="en-GB" sz="2400" dirty="0" smtClean="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GB" sz="2400" dirty="0" smtClean="0">
                <a:solidFill>
                  <a:srgbClr val="000000"/>
                </a:solidFill>
              </a:rPr>
              <a:t>Using more neutrino energy bins increases the rejection of maximal mixing. Using 60 Enu bins along with 4 had frac. bins increases the rejection of max. mixing to 3.03 sigma </a:t>
            </a:r>
            <a:r>
              <a:rPr lang="en-GB" sz="2400" dirty="0">
                <a:solidFill>
                  <a:srgbClr val="000000"/>
                </a:solidFill>
              </a:rPr>
              <a:t>(docdb </a:t>
            </a:r>
            <a:r>
              <a:rPr lang="en-GB" sz="2400" dirty="0" smtClean="0">
                <a:solidFill>
                  <a:srgbClr val="000000"/>
                </a:solidFill>
              </a:rPr>
              <a:t>16292)</a:t>
            </a:r>
          </a:p>
          <a:p>
            <a:endParaRPr lang="en-GB" sz="2400" dirty="0" smtClean="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GB" sz="2400" dirty="0" smtClean="0">
                <a:solidFill>
                  <a:srgbClr val="000000"/>
                </a:solidFill>
              </a:rPr>
              <a:t>Using a hybrid selection of remid and cvn along with half size bins and 4 had frac. bins increases max mixing rejection to 3.3 sigma </a:t>
            </a:r>
            <a:r>
              <a:rPr lang="en-GB" sz="2400" dirty="0">
                <a:solidFill>
                  <a:srgbClr val="000000"/>
                </a:solidFill>
              </a:rPr>
              <a:t>(docdb </a:t>
            </a:r>
            <a:r>
              <a:rPr lang="en-GB" sz="2400" dirty="0" smtClean="0">
                <a:solidFill>
                  <a:srgbClr val="000000"/>
                </a:solidFill>
              </a:rPr>
              <a:t>16292)</a:t>
            </a:r>
          </a:p>
        </p:txBody>
      </p:sp>
    </p:spTree>
    <p:extLst>
      <p:ext uri="{BB962C8B-B14F-4D97-AF65-F5344CB8AC3E}">
        <p14:creationId xmlns:p14="http://schemas.microsoft.com/office/powerpoint/2010/main" val="3201759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946" y="2379356"/>
            <a:ext cx="7191808" cy="1302311"/>
          </a:xfrm>
        </p:spPr>
        <p:txBody>
          <a:bodyPr/>
          <a:lstStyle/>
          <a:p>
            <a:pPr algn="ctr"/>
            <a:r>
              <a:rPr lang="en-US" sz="3600" b="0" dirty="0" smtClean="0"/>
              <a:t>Using custom </a:t>
            </a:r>
            <a:r>
              <a:rPr lang="en-US" sz="3600" b="0" dirty="0" smtClean="0"/>
              <a:t>binning, 4 </a:t>
            </a:r>
            <a:r>
              <a:rPr lang="en-US" sz="3600" b="0" dirty="0" smtClean="0"/>
              <a:t>Ehad/</a:t>
            </a:r>
            <a:r>
              <a:rPr lang="en-US" sz="3600" b="0" dirty="0" err="1" smtClean="0"/>
              <a:t>Enu</a:t>
            </a:r>
            <a:r>
              <a:rPr lang="en-US" sz="3600" b="0" dirty="0" smtClean="0"/>
              <a:t> </a:t>
            </a:r>
            <a:r>
              <a:rPr lang="en-US" sz="3600" b="0" dirty="0" smtClean="0"/>
              <a:t>bins and remid-</a:t>
            </a:r>
            <a:r>
              <a:rPr lang="en-US" sz="3600" b="0" dirty="0" err="1" smtClean="0"/>
              <a:t>cvn</a:t>
            </a:r>
            <a:r>
              <a:rPr lang="en-US" sz="3600" b="0" dirty="0" smtClean="0"/>
              <a:t> hybrid selection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870754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1" cy="8828118"/>
          </a:xfrm>
          <a:prstGeom prst="rect">
            <a:avLst/>
          </a:prstGeom>
        </p:spPr>
      </p:pic>
      <p:pic>
        <p:nvPicPr>
          <p:cNvPr id="10" name="Picture 9" descr="c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11" name="Picture 10" descr="c1_n2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2"/>
            <a:ext cx="5994401" cy="8828118"/>
          </a:xfrm>
          <a:prstGeom prst="rect">
            <a:avLst/>
          </a:prstGeom>
        </p:spPr>
      </p:pic>
      <p:pic>
        <p:nvPicPr>
          <p:cNvPr id="12" name="Picture 11" descr="c1_n2_zoom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1"/>
            <a:ext cx="5994400" cy="8828116"/>
          </a:xfrm>
          <a:prstGeom prst="rect">
            <a:avLst/>
          </a:prstGeom>
        </p:spPr>
      </p:pic>
      <p:pic>
        <p:nvPicPr>
          <p:cNvPr id="14" name="Picture 13" descr="c1_n3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9"/>
            <a:ext cx="8828118" cy="5999568"/>
          </a:xfrm>
          <a:prstGeom prst="rect">
            <a:avLst/>
          </a:prstGeom>
        </p:spPr>
      </p:pic>
      <p:pic>
        <p:nvPicPr>
          <p:cNvPr id="15" name="Picture 14" descr="c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9"/>
            <a:ext cx="8828116" cy="5999567"/>
          </a:xfrm>
          <a:prstGeom prst="rect">
            <a:avLst/>
          </a:prstGeom>
        </p:spPr>
      </p:pic>
      <p:pic>
        <p:nvPicPr>
          <p:cNvPr id="16" name="Picture 15" descr="c1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" y="758307"/>
            <a:ext cx="8839200" cy="6007100"/>
          </a:xfrm>
          <a:prstGeom prst="rect">
            <a:avLst/>
          </a:prstGeom>
        </p:spPr>
      </p:pic>
      <p:pic>
        <p:nvPicPr>
          <p:cNvPr id="6" name="Picture 5" descr="cLL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71" y="758306"/>
            <a:ext cx="8839200" cy="6007100"/>
          </a:xfrm>
          <a:prstGeom prst="rect">
            <a:avLst/>
          </a:prstGeom>
        </p:spPr>
      </p:pic>
      <p:pic>
        <p:nvPicPr>
          <p:cNvPr id="18" name="Picture 17" descr="cLL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" y="758306"/>
            <a:ext cx="8839200" cy="6007100"/>
          </a:xfrm>
          <a:prstGeom prst="rect">
            <a:avLst/>
          </a:prstGeom>
        </p:spPr>
      </p:pic>
      <p:pic>
        <p:nvPicPr>
          <p:cNvPr id="19" name="Picture 18" descr="cLLMinos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2" y="758306"/>
            <a:ext cx="8839200" cy="6007100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 bwMode="auto">
          <a:xfrm>
            <a:off x="137252" y="65478"/>
            <a:ext cx="9194975" cy="577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5pPr>
            <a:lvl6pPr marL="509122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6pPr>
            <a:lvl7pPr marL="1018245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7pPr>
            <a:lvl8pPr marL="1527367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8pPr>
            <a:lvl9pPr marL="2036488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9pPr>
          </a:lstStyle>
          <a:p>
            <a:r>
              <a:rPr lang="en-US" dirty="0" smtClean="0"/>
              <a:t>All improvements vs. standard sensitivity</a:t>
            </a:r>
            <a:endParaRPr lang="en-US" dirty="0"/>
          </a:p>
        </p:txBody>
      </p:sp>
      <p:pic>
        <p:nvPicPr>
          <p:cNvPr id="17" name="Picture 16" descr="c1_n2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0" y="-638318"/>
            <a:ext cx="5994398" cy="882811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591352" y="642870"/>
            <a:ext cx="2268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std. binning + 4 Ehad/Enu bins</a:t>
            </a:r>
            <a:endParaRPr lang="en-GB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>
            <a:off x="5836209" y="1021827"/>
            <a:ext cx="1626719" cy="1618127"/>
          </a:xfrm>
          <a:prstGeom prst="straightConnector1">
            <a:avLst/>
          </a:prstGeom>
          <a:solidFill>
            <a:srgbClr val="00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2" name="Picture 21" descr="c1_n2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2" y="-647630"/>
            <a:ext cx="6001925" cy="88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68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1" cy="8828118"/>
          </a:xfrm>
          <a:prstGeom prst="rect">
            <a:avLst/>
          </a:prstGeom>
        </p:spPr>
      </p:pic>
      <p:pic>
        <p:nvPicPr>
          <p:cNvPr id="10" name="Picture 9" descr="c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11" name="Picture 10" descr="c1_n2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2"/>
            <a:ext cx="5994401" cy="8828118"/>
          </a:xfrm>
          <a:prstGeom prst="rect">
            <a:avLst/>
          </a:prstGeom>
        </p:spPr>
      </p:pic>
      <p:pic>
        <p:nvPicPr>
          <p:cNvPr id="12" name="Picture 11" descr="c1_n2_zoom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1"/>
            <a:ext cx="5994400" cy="8828116"/>
          </a:xfrm>
          <a:prstGeom prst="rect">
            <a:avLst/>
          </a:prstGeom>
        </p:spPr>
      </p:pic>
      <p:pic>
        <p:nvPicPr>
          <p:cNvPr id="14" name="Picture 13" descr="c1_n3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9"/>
            <a:ext cx="8828118" cy="5999568"/>
          </a:xfrm>
          <a:prstGeom prst="rect">
            <a:avLst/>
          </a:prstGeom>
        </p:spPr>
      </p:pic>
      <p:pic>
        <p:nvPicPr>
          <p:cNvPr id="15" name="Picture 14" descr="c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9"/>
            <a:ext cx="8828116" cy="5999567"/>
          </a:xfrm>
          <a:prstGeom prst="rect">
            <a:avLst/>
          </a:prstGeom>
        </p:spPr>
      </p:pic>
      <p:pic>
        <p:nvPicPr>
          <p:cNvPr id="16" name="Picture 15" descr="c1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" y="758307"/>
            <a:ext cx="8839200" cy="6007100"/>
          </a:xfrm>
          <a:prstGeom prst="rect">
            <a:avLst/>
          </a:prstGeom>
        </p:spPr>
      </p:pic>
      <p:pic>
        <p:nvPicPr>
          <p:cNvPr id="6" name="Picture 5" descr="cLL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71" y="758306"/>
            <a:ext cx="8839200" cy="6007100"/>
          </a:xfrm>
          <a:prstGeom prst="rect">
            <a:avLst/>
          </a:prstGeom>
        </p:spPr>
      </p:pic>
      <p:pic>
        <p:nvPicPr>
          <p:cNvPr id="18" name="Picture 17" descr="cLL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" y="758306"/>
            <a:ext cx="8839200" cy="6007100"/>
          </a:xfrm>
          <a:prstGeom prst="rect">
            <a:avLst/>
          </a:prstGeom>
        </p:spPr>
      </p:pic>
      <p:pic>
        <p:nvPicPr>
          <p:cNvPr id="19" name="Picture 18" descr="cLLMinos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2" y="758306"/>
            <a:ext cx="8839200" cy="6007100"/>
          </a:xfrm>
          <a:prstGeom prst="rect">
            <a:avLst/>
          </a:prstGeom>
        </p:spPr>
      </p:pic>
      <p:pic>
        <p:nvPicPr>
          <p:cNvPr id="17" name="Picture 16" descr="c1_n2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0" y="-638318"/>
            <a:ext cx="5994398" cy="8828113"/>
          </a:xfrm>
          <a:prstGeom prst="rect">
            <a:avLst/>
          </a:prstGeom>
        </p:spPr>
      </p:pic>
      <p:pic>
        <p:nvPicPr>
          <p:cNvPr id="22" name="Picture 21" descr="c1_n3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78539"/>
            <a:ext cx="8839200" cy="6007100"/>
          </a:xfrm>
          <a:prstGeom prst="rect">
            <a:avLst/>
          </a:prstGeom>
        </p:spPr>
      </p:pic>
      <p:pic>
        <p:nvPicPr>
          <p:cNvPr id="23" name="Picture 22" descr="c1_n3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78539"/>
            <a:ext cx="8839200" cy="6007100"/>
          </a:xfrm>
          <a:prstGeom prst="rect">
            <a:avLst/>
          </a:prstGeom>
        </p:spPr>
      </p:pic>
      <p:pic>
        <p:nvPicPr>
          <p:cNvPr id="20" name="Picture 19" descr="c1_n3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" y="778539"/>
            <a:ext cx="8839200" cy="6007100"/>
          </a:xfrm>
          <a:prstGeom prst="rect">
            <a:avLst/>
          </a:prstGeom>
        </p:spPr>
      </p:pic>
      <p:sp>
        <p:nvSpPr>
          <p:cNvPr id="24" name="Title 1"/>
          <p:cNvSpPr txBox="1">
            <a:spLocks/>
          </p:cNvSpPr>
          <p:nvPr/>
        </p:nvSpPr>
        <p:spPr bwMode="auto">
          <a:xfrm>
            <a:off x="137252" y="65478"/>
            <a:ext cx="9194975" cy="577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5pPr>
            <a:lvl6pPr marL="509122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6pPr>
            <a:lvl7pPr marL="1018245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7pPr>
            <a:lvl8pPr marL="1527367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8pPr>
            <a:lvl9pPr marL="2036488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9pPr>
          </a:lstStyle>
          <a:p>
            <a:r>
              <a:rPr lang="en-US" dirty="0" smtClean="0"/>
              <a:t>All improvements vs. standard sensitivity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5860866" y="1537756"/>
            <a:ext cx="2260204" cy="1415873"/>
            <a:chOff x="6084871" y="1722473"/>
            <a:chExt cx="2260204" cy="1415873"/>
          </a:xfrm>
        </p:grpSpPr>
        <p:sp>
          <p:nvSpPr>
            <p:cNvPr id="25" name="Rectangle 24"/>
            <p:cNvSpPr/>
            <p:nvPr/>
          </p:nvSpPr>
          <p:spPr>
            <a:xfrm>
              <a:off x="6084871" y="2222670"/>
              <a:ext cx="20210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 smtClean="0"/>
                <a:t>3.78 </a:t>
              </a:r>
              <a:r>
                <a:rPr lang="en-GB" sz="2800" b="1" dirty="0"/>
                <a:t>sigma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84871" y="2615126"/>
              <a:ext cx="20210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 smtClean="0"/>
                <a:t>2.48 </a:t>
              </a:r>
              <a:r>
                <a:rPr lang="en-GB" sz="2800" b="1" dirty="0"/>
                <a:t>sigma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84871" y="1722473"/>
              <a:ext cx="226020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 smtClean="0"/>
                <a:t>Max mix </a:t>
              </a:r>
              <a:r>
                <a:rPr lang="en-GB" sz="2800" b="1" dirty="0" err="1" smtClean="0"/>
                <a:t>rej</a:t>
              </a:r>
              <a:r>
                <a:rPr lang="en-GB" sz="2800" b="1" dirty="0" smtClean="0"/>
                <a:t>:</a:t>
              </a:r>
              <a:endParaRPr lang="en-GB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31560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66964" y="3064044"/>
            <a:ext cx="5711772" cy="577392"/>
          </a:xfrm>
        </p:spPr>
        <p:txBody>
          <a:bodyPr/>
          <a:lstStyle/>
          <a:p>
            <a:pPr algn="ctr"/>
            <a:r>
              <a:rPr lang="en-US" sz="3600" dirty="0" smtClean="0"/>
              <a:t>Backup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0292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S-theme-1">
  <a:themeElements>
    <a:clrScheme name="Sussex_template_blank 1">
      <a:dk1>
        <a:srgbClr val="000000"/>
      </a:dk1>
      <a:lt1>
        <a:srgbClr val="004846"/>
      </a:lt1>
      <a:dk2>
        <a:srgbClr val="FFFFFF"/>
      </a:dk2>
      <a:lt2>
        <a:srgbClr val="808080"/>
      </a:lt2>
      <a:accent1>
        <a:srgbClr val="9BB9BA"/>
      </a:accent1>
      <a:accent2>
        <a:srgbClr val="658E92"/>
      </a:accent2>
      <a:accent3>
        <a:srgbClr val="AAB1B0"/>
      </a:accent3>
      <a:accent4>
        <a:srgbClr val="000000"/>
      </a:accent4>
      <a:accent5>
        <a:srgbClr val="CBD9D9"/>
      </a:accent5>
      <a:accent6>
        <a:srgbClr val="5B8084"/>
      </a:accent6>
      <a:hlink>
        <a:srgbClr val="326065"/>
      </a:hlink>
      <a:folHlink>
        <a:srgbClr val="10393E"/>
      </a:folHlink>
    </a:clrScheme>
    <a:fontScheme name="Sussex_template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1588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" pitchFamily="-103" charset="0"/>
            <a:ea typeface="Times New Roman" pitchFamily="-103" charset="0"/>
            <a:cs typeface="Times New Roman" pitchFamily="-103" charset="0"/>
          </a:defRPr>
        </a:defPPr>
      </a:lstStyle>
    </a:spDef>
    <a:lnDef>
      <a:spPr bwMode="auto">
        <a:solidFill>
          <a:srgbClr val="000000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Sussex_template_blank 1">
        <a:dk1>
          <a:srgbClr val="000000"/>
        </a:dk1>
        <a:lt1>
          <a:srgbClr val="004846"/>
        </a:lt1>
        <a:dk2>
          <a:srgbClr val="FFFFFF"/>
        </a:dk2>
        <a:lt2>
          <a:srgbClr val="808080"/>
        </a:lt2>
        <a:accent1>
          <a:srgbClr val="9BB9BA"/>
        </a:accent1>
        <a:accent2>
          <a:srgbClr val="658E92"/>
        </a:accent2>
        <a:accent3>
          <a:srgbClr val="AAB1B0"/>
        </a:accent3>
        <a:accent4>
          <a:srgbClr val="000000"/>
        </a:accent4>
        <a:accent5>
          <a:srgbClr val="CBD9D9"/>
        </a:accent5>
        <a:accent6>
          <a:srgbClr val="5B8084"/>
        </a:accent6>
        <a:hlink>
          <a:srgbClr val="326065"/>
        </a:hlink>
        <a:folHlink>
          <a:srgbClr val="103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ssex_template_blank 2">
        <a:dk1>
          <a:srgbClr val="FFCC00"/>
        </a:dk1>
        <a:lt1>
          <a:srgbClr val="FF9900"/>
        </a:lt1>
        <a:dk2>
          <a:srgbClr val="FF6600"/>
        </a:dk2>
        <a:lt2>
          <a:srgbClr val="FFFD00"/>
        </a:lt2>
        <a:accent1>
          <a:srgbClr val="008080"/>
        </a:accent1>
        <a:accent2>
          <a:srgbClr val="33CCCC"/>
        </a:accent2>
        <a:accent3>
          <a:srgbClr val="FFB8AA"/>
        </a:accent3>
        <a:accent4>
          <a:srgbClr val="DA8200"/>
        </a:accent4>
        <a:accent5>
          <a:srgbClr val="AAC0C0"/>
        </a:accent5>
        <a:accent6>
          <a:srgbClr val="2DB9B9"/>
        </a:accent6>
        <a:hlink>
          <a:srgbClr val="00FFFF"/>
        </a:hlink>
        <a:folHlink>
          <a:srgbClr val="CC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US-theme-1.thmx</Template>
  <TotalTime>120843</TotalTime>
  <Words>563</Words>
  <Application>Microsoft Macintosh PowerPoint</Application>
  <PresentationFormat>Custom</PresentationFormat>
  <Paragraphs>70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US-theme-1</vt:lpstr>
      <vt:lpstr>PowerPoint Presentation</vt:lpstr>
      <vt:lpstr>Version details</vt:lpstr>
      <vt:lpstr>Outline</vt:lpstr>
      <vt:lpstr>SA oscillation parameters</vt:lpstr>
      <vt:lpstr>Findings to date</vt:lpstr>
      <vt:lpstr>Using custom binning, 4 Ehad/Enu bins and remid-cvn hybrid selection</vt:lpstr>
      <vt:lpstr>PowerPoint Presentation</vt:lpstr>
      <vt:lpstr>PowerPoint Presentation</vt:lpstr>
      <vt:lpstr>Backup</vt:lpstr>
      <vt:lpstr>4 had frac. bins and vary number neutrino energy bins {20,40,60,80,120,160}</vt:lpstr>
      <vt:lpstr>Non-max mixing contours, 4 had frac bins</vt:lpstr>
      <vt:lpstr>Non-max mixing contours, 4 had frac bins</vt:lpstr>
      <vt:lpstr>Non-max mixing contours, 4 had frac bins</vt:lpstr>
      <vt:lpstr>Hadronic energy fraction vs. reco. energy </vt:lpstr>
      <vt:lpstr>Cosmic background</vt:lpstr>
      <vt:lpstr>Contours with and without cosmic bkg</vt:lpstr>
      <vt:lpstr>Contours with and without cosmic bkg</vt:lpstr>
      <vt:lpstr>PowerPoint Presentation</vt:lpstr>
      <vt:lpstr>Sensitivity with hadronic energy fraction binning</vt:lpstr>
      <vt:lpstr>Sensitivity with hadronic energy fraction binning</vt:lpstr>
      <vt:lpstr>Sensitivity with hadronic energy fraction binning</vt:lpstr>
    </vt:vector>
  </TitlesOfParts>
  <Manager/>
  <Company>University of Sussex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Luke Vinton</dc:creator>
  <cp:keywords/>
  <dc:description/>
  <cp:lastModifiedBy>Luke Vinton</cp:lastModifiedBy>
  <cp:revision>1568</cp:revision>
  <cp:lastPrinted>2014-03-18T14:20:13Z</cp:lastPrinted>
  <dcterms:created xsi:type="dcterms:W3CDTF">2014-04-02T13:59:32Z</dcterms:created>
  <dcterms:modified xsi:type="dcterms:W3CDTF">2016-10-31T10:16:09Z</dcterms:modified>
  <cp:category/>
</cp:coreProperties>
</file>