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0" r:id="rId3"/>
    <p:sldId id="257" r:id="rId4"/>
    <p:sldId id="263" r:id="rId5"/>
    <p:sldId id="258" r:id="rId6"/>
    <p:sldId id="266" r:id="rId7"/>
    <p:sldId id="259" r:id="rId8"/>
    <p:sldId id="262" r:id="rId9"/>
    <p:sldId id="261" r:id="rId10"/>
    <p:sldId id="264" r:id="rId11"/>
    <p:sldId id="272" r:id="rId12"/>
    <p:sldId id="273" r:id="rId13"/>
    <p:sldId id="274" r:id="rId14"/>
    <p:sldId id="277" r:id="rId15"/>
    <p:sldId id="278" r:id="rId16"/>
    <p:sldId id="269" r:id="rId17"/>
    <p:sldId id="268" r:id="rId18"/>
    <p:sldId id="279" r:id="rId19"/>
    <p:sldId id="280" r:id="rId20"/>
    <p:sldId id="270" r:id="rId21"/>
    <p:sldId id="267" r:id="rId22"/>
    <p:sldId id="282" r:id="rId23"/>
    <p:sldId id="275" r:id="rId24"/>
    <p:sldId id="276" r:id="rId25"/>
    <p:sldId id="283" r:id="rId26"/>
    <p:sldId id="284" r:id="rId27"/>
    <p:sldId id="285" r:id="rId28"/>
    <p:sldId id="281" r:id="rId29"/>
    <p:sldId id="286"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60" autoAdjust="0"/>
  </p:normalViewPr>
  <p:slideViewPr>
    <p:cSldViewPr>
      <p:cViewPr varScale="1">
        <p:scale>
          <a:sx n="93" d="100"/>
          <a:sy n="93" d="100"/>
        </p:scale>
        <p:origin x="20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12/10/2015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Variable substitution.</a:t>
            </a:r>
          </a:p>
          <a:p>
            <a:r>
              <a:rPr lang="en-US" dirty="0" err="1" smtClean="0"/>
              <a:t>i</a:t>
            </a:r>
            <a:r>
              <a:rPr lang="en-US" dirty="0" smtClean="0"/>
              <a:t> = 100</a:t>
            </a:r>
          </a:p>
          <a:p>
            <a:r>
              <a:rPr lang="en-US" dirty="0" smtClean="0"/>
              <a:t>print(</a:t>
            </a:r>
            <a:r>
              <a:rPr lang="en-US" dirty="0" err="1" smtClean="0"/>
              <a:t>i</a:t>
            </a:r>
            <a:r>
              <a:rPr lang="en-US" dirty="0" smtClean="0"/>
              <a:t>)</a:t>
            </a:r>
          </a:p>
          <a:p>
            <a:endParaRPr lang="en-US" dirty="0" smtClean="0"/>
          </a:p>
          <a:p>
            <a:r>
              <a:rPr lang="en-US" dirty="0" smtClean="0"/>
              <a:t># Variable substitution.</a:t>
            </a:r>
          </a:p>
          <a:p>
            <a:r>
              <a:rPr lang="en-US" dirty="0" err="1" smtClean="0"/>
              <a:t>i</a:t>
            </a:r>
            <a:r>
              <a:rPr lang="en-US" dirty="0" smtClean="0"/>
              <a:t> = 2</a:t>
            </a:r>
          </a:p>
          <a:p>
            <a:r>
              <a:rPr lang="en-US" dirty="0" smtClean="0"/>
              <a:t>print(</a:t>
            </a:r>
            <a:r>
              <a:rPr lang="en-US" dirty="0" err="1" smtClean="0"/>
              <a:t>i</a:t>
            </a:r>
            <a:r>
              <a:rPr lang="en-US" dirty="0" smtClean="0"/>
              <a:t>)</a:t>
            </a:r>
          </a:p>
          <a:p>
            <a:endParaRPr lang="en-US" dirty="0" smtClean="0"/>
          </a:p>
          <a:p>
            <a:r>
              <a:rPr lang="en-US" dirty="0" smtClean="0"/>
              <a:t># Multiple Assignment.</a:t>
            </a:r>
          </a:p>
          <a:p>
            <a:r>
              <a:rPr lang="en-US" dirty="0" smtClean="0"/>
              <a:t>a = b = c = d = 5</a:t>
            </a:r>
          </a:p>
          <a:p>
            <a:r>
              <a:rPr lang="en-US" dirty="0" smtClean="0"/>
              <a:t>print(d)</a:t>
            </a:r>
          </a:p>
          <a:p>
            <a:endParaRPr lang="en-US" dirty="0" smtClean="0"/>
          </a:p>
          <a:p>
            <a:r>
              <a:rPr lang="en-US" dirty="0" smtClean="0"/>
              <a:t># Type case a float to int.</a:t>
            </a:r>
          </a:p>
          <a:p>
            <a:r>
              <a:rPr lang="en-US" dirty="0" smtClean="0"/>
              <a:t>w = 5.0</a:t>
            </a:r>
          </a:p>
          <a:p>
            <a:r>
              <a:rPr lang="en-US" dirty="0" smtClean="0"/>
              <a:t>print </a:t>
            </a:r>
            <a:r>
              <a:rPr lang="en-US" dirty="0" err="1" smtClean="0"/>
              <a:t>int</a:t>
            </a:r>
            <a:r>
              <a:rPr lang="en-US" dirty="0" smtClean="0"/>
              <a:t>(w)</a:t>
            </a:r>
          </a:p>
          <a:p>
            <a:endParaRPr lang="en-US" dirty="0" smtClean="0"/>
          </a:p>
          <a:p>
            <a:r>
              <a:rPr lang="en-US" dirty="0" smtClean="0"/>
              <a:t># Addition</a:t>
            </a:r>
          </a:p>
          <a:p>
            <a:r>
              <a:rPr lang="en-US" dirty="0" smtClean="0"/>
              <a:t>c = 5 + 10</a:t>
            </a:r>
          </a:p>
          <a:p>
            <a:r>
              <a:rPr lang="en-US" dirty="0" smtClean="0"/>
              <a:t>print(c)</a:t>
            </a:r>
          </a:p>
          <a:p>
            <a:endParaRPr lang="en-US" dirty="0" smtClean="0"/>
          </a:p>
          <a:p>
            <a:r>
              <a:rPr lang="en-US" dirty="0" smtClean="0"/>
              <a:t># Subtraction.</a:t>
            </a:r>
          </a:p>
          <a:p>
            <a:r>
              <a:rPr lang="en-US" dirty="0" smtClean="0"/>
              <a:t>d = 5 - 3</a:t>
            </a:r>
          </a:p>
          <a:p>
            <a:r>
              <a:rPr lang="en-US" dirty="0" smtClean="0"/>
              <a:t>print(d)</a:t>
            </a:r>
          </a:p>
          <a:p>
            <a:endParaRPr lang="en-US" dirty="0" smtClean="0"/>
          </a:p>
          <a:p>
            <a:r>
              <a:rPr lang="en-US" dirty="0" smtClean="0"/>
              <a:t># Multiplication</a:t>
            </a:r>
          </a:p>
          <a:p>
            <a:r>
              <a:rPr lang="en-US" dirty="0" smtClean="0"/>
              <a:t>a = 5 * 5</a:t>
            </a:r>
          </a:p>
          <a:p>
            <a:endParaRPr lang="en-US" dirty="0" smtClean="0"/>
          </a:p>
          <a:p>
            <a:r>
              <a:rPr lang="en-US" dirty="0" smtClean="0"/>
              <a:t># Division.</a:t>
            </a:r>
          </a:p>
          <a:p>
            <a:r>
              <a:rPr lang="en-US" dirty="0" smtClean="0"/>
              <a:t>a = 5/3</a:t>
            </a:r>
          </a:p>
          <a:p>
            <a:r>
              <a:rPr lang="en-US" dirty="0" smtClean="0"/>
              <a:t>print(a)</a:t>
            </a:r>
          </a:p>
          <a:p>
            <a:endParaRPr lang="en-US" dirty="0" smtClean="0"/>
          </a:p>
          <a:p>
            <a:r>
              <a:rPr lang="en-US" dirty="0" smtClean="0"/>
              <a:t>b = 5/3.0</a:t>
            </a:r>
          </a:p>
          <a:p>
            <a:r>
              <a:rPr lang="en-US" dirty="0" smtClean="0"/>
              <a:t>print(b)</a:t>
            </a:r>
          </a:p>
          <a:p>
            <a:endParaRPr lang="en-US" dirty="0" smtClean="0"/>
          </a:p>
          <a:p>
            <a:r>
              <a:rPr lang="en-US" dirty="0" smtClean="0"/>
              <a:t>c = float(5)/3</a:t>
            </a:r>
          </a:p>
          <a:p>
            <a:r>
              <a:rPr lang="en-US" dirty="0" smtClean="0"/>
              <a:t>print(c)</a:t>
            </a:r>
          </a:p>
          <a:p>
            <a:endParaRPr lang="en-US" dirty="0" smtClean="0"/>
          </a:p>
          <a:p>
            <a:r>
              <a:rPr lang="en-US" dirty="0" smtClean="0"/>
              <a:t># Floor division divides one number by another and then rounds the results to</a:t>
            </a:r>
          </a:p>
          <a:p>
            <a:r>
              <a:rPr lang="en-US" dirty="0" smtClean="0"/>
              <a:t># the closest integer that is smaller.</a:t>
            </a:r>
          </a:p>
          <a:p>
            <a:r>
              <a:rPr lang="en-US" dirty="0" smtClean="0"/>
              <a:t>10//3</a:t>
            </a:r>
          </a:p>
          <a:p>
            <a:endParaRPr lang="en-US" dirty="0" smtClean="0"/>
          </a:p>
          <a:p>
            <a:r>
              <a:rPr lang="en-US" dirty="0" smtClean="0"/>
              <a:t># Modulus. Returns remainder.</a:t>
            </a:r>
          </a:p>
          <a:p>
            <a:r>
              <a:rPr lang="en-US" dirty="0" smtClean="0"/>
              <a:t>c = 14%3</a:t>
            </a:r>
          </a:p>
          <a:p>
            <a:r>
              <a:rPr lang="en-US" dirty="0" smtClean="0"/>
              <a:t>print c</a:t>
            </a:r>
          </a:p>
          <a:p>
            <a:endParaRPr lang="en-US" dirty="0" smtClean="0"/>
          </a:p>
          <a:p>
            <a:r>
              <a:rPr lang="en-US" dirty="0" smtClean="0"/>
              <a:t># Exponent</a:t>
            </a:r>
          </a:p>
          <a:p>
            <a:r>
              <a:rPr lang="en-US" dirty="0" smtClean="0"/>
              <a:t>b = 2**2</a:t>
            </a:r>
          </a:p>
          <a:p>
            <a:r>
              <a:rPr lang="en-US" dirty="0" smtClean="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11</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Strings</a:t>
            </a:r>
          </a:p>
          <a:p>
            <a:r>
              <a:rPr lang="en-US" dirty="0" smtClean="0"/>
              <a:t>a = "foo"</a:t>
            </a:r>
          </a:p>
          <a:p>
            <a:r>
              <a:rPr lang="en-US" dirty="0" smtClean="0"/>
              <a:t>b = "bat"</a:t>
            </a:r>
          </a:p>
          <a:p>
            <a:endParaRPr lang="en-US" dirty="0" smtClean="0"/>
          </a:p>
          <a:p>
            <a:r>
              <a:rPr lang="en-US" dirty="0" smtClean="0"/>
              <a:t># String concatenation produces a new string.</a:t>
            </a:r>
          </a:p>
          <a:p>
            <a:r>
              <a:rPr lang="en-US" dirty="0" smtClean="0"/>
              <a:t>c = a + b</a:t>
            </a:r>
          </a:p>
          <a:p>
            <a:r>
              <a:rPr lang="en-US" dirty="0" smtClean="0"/>
              <a:t>print c</a:t>
            </a:r>
          </a:p>
          <a:p>
            <a:endParaRPr lang="en-US" dirty="0" smtClean="0"/>
          </a:p>
          <a:p>
            <a:endParaRPr lang="en-US" dirty="0" smtClean="0"/>
          </a:p>
          <a:p>
            <a:r>
              <a:rPr lang="en-US" dirty="0" smtClean="0"/>
              <a:t># Length function.</a:t>
            </a:r>
          </a:p>
          <a:p>
            <a:r>
              <a:rPr lang="en-US" dirty="0" smtClean="0"/>
              <a:t>a = "</a:t>
            </a:r>
            <a:r>
              <a:rPr lang="en-US" dirty="0" err="1" smtClean="0"/>
              <a:t>Fooo</a:t>
            </a:r>
            <a:r>
              <a:rPr lang="en-US" dirty="0" smtClean="0"/>
              <a:t>"</a:t>
            </a:r>
          </a:p>
          <a:p>
            <a:r>
              <a:rPr lang="en-US" dirty="0" smtClean="0"/>
              <a:t>print </a:t>
            </a:r>
            <a:r>
              <a:rPr lang="en-US" dirty="0" err="1" smtClean="0"/>
              <a:t>len</a:t>
            </a:r>
            <a:r>
              <a:rPr lang="en-US" dirty="0" smtClean="0"/>
              <a:t>(a)</a:t>
            </a:r>
          </a:p>
          <a:p>
            <a:endParaRPr lang="en-US" dirty="0" smtClean="0"/>
          </a:p>
          <a:p>
            <a:r>
              <a:rPr lang="en-US" dirty="0" smtClean="0"/>
              <a:t># Join function.</a:t>
            </a:r>
          </a:p>
          <a:p>
            <a:r>
              <a:rPr lang="en-US" dirty="0" smtClean="0"/>
              <a:t>c = ("A", "B", "C")</a:t>
            </a:r>
          </a:p>
          <a:p>
            <a:r>
              <a:rPr lang="en-US" dirty="0" smtClean="0"/>
              <a:t>print "-".join(c)</a:t>
            </a:r>
          </a:p>
          <a:p>
            <a:endParaRPr lang="en-US" dirty="0" smtClean="0"/>
          </a:p>
          <a:p>
            <a:r>
              <a:rPr lang="en-US" dirty="0" smtClean="0"/>
              <a:t>#print a[5]</a:t>
            </a:r>
          </a:p>
          <a:p>
            <a:r>
              <a:rPr lang="en-US" dirty="0" smtClean="0"/>
              <a:t>print a[2]</a:t>
            </a:r>
          </a:p>
          <a:p>
            <a:endParaRPr lang="en-US" dirty="0" smtClean="0"/>
          </a:p>
          <a:p>
            <a:r>
              <a:rPr lang="en-US" dirty="0" smtClean="0"/>
              <a:t># Replace function.</a:t>
            </a:r>
          </a:p>
          <a:p>
            <a:r>
              <a:rPr lang="en-US" dirty="0" smtClean="0"/>
              <a:t>b = </a:t>
            </a:r>
            <a:r>
              <a:rPr lang="en-US" dirty="0" err="1" smtClean="0"/>
              <a:t>a.replace</a:t>
            </a:r>
            <a:r>
              <a:rPr lang="en-US" dirty="0" smtClean="0"/>
              <a:t>("foo", "too")</a:t>
            </a:r>
          </a:p>
          <a:p>
            <a:r>
              <a:rPr lang="en-US" dirty="0" smtClean="0"/>
              <a:t>print b</a:t>
            </a:r>
          </a:p>
          <a:p>
            <a:endParaRPr lang="en-US" dirty="0" smtClean="0"/>
          </a:p>
          <a:p>
            <a:r>
              <a:rPr lang="en-US" dirty="0" smtClean="0"/>
              <a:t># find function.</a:t>
            </a:r>
          </a:p>
          <a:p>
            <a:r>
              <a:rPr lang="en-US" dirty="0" smtClean="0"/>
              <a:t>print </a:t>
            </a:r>
            <a:r>
              <a:rPr lang="en-US" dirty="0" err="1" smtClean="0"/>
              <a:t>a.find</a:t>
            </a:r>
            <a:r>
              <a:rPr lang="en-US" dirty="0" smtClean="0"/>
              <a:t>("</a:t>
            </a:r>
            <a:r>
              <a:rPr lang="en-US" dirty="0" err="1" smtClean="0"/>
              <a:t>fo</a:t>
            </a:r>
            <a:r>
              <a:rPr lang="en-US" dirty="0" smtClean="0"/>
              <a:t>")</a:t>
            </a:r>
          </a:p>
          <a:p>
            <a:r>
              <a:rPr lang="en-US" dirty="0" smtClean="0"/>
              <a:t># evaluate if </a:t>
            </a:r>
            <a:r>
              <a:rPr lang="en-US" dirty="0" err="1" smtClean="0"/>
              <a:t>fo</a:t>
            </a:r>
            <a:r>
              <a:rPr lang="en-US" dirty="0" smtClean="0"/>
              <a:t> is in a.</a:t>
            </a:r>
          </a:p>
          <a:p>
            <a:r>
              <a:rPr lang="en-US" dirty="0" smtClean="0"/>
              <a:t>print "</a:t>
            </a:r>
            <a:r>
              <a:rPr lang="en-US" dirty="0" err="1" smtClean="0"/>
              <a:t>fo</a:t>
            </a:r>
            <a:r>
              <a:rPr lang="en-US" dirty="0" smtClean="0"/>
              <a:t>" in a</a:t>
            </a:r>
          </a:p>
          <a:p>
            <a:endParaRPr lang="en-US" dirty="0" smtClean="0"/>
          </a:p>
          <a:p>
            <a:endParaRPr lang="en-US" dirty="0" smtClean="0"/>
          </a:p>
          <a:p>
            <a:r>
              <a:rPr lang="en-US" dirty="0" smtClean="0"/>
              <a:t># Python slicing. Slice start, stop, step</a:t>
            </a:r>
          </a:p>
          <a:p>
            <a:r>
              <a:rPr lang="en-US" dirty="0" smtClean="0"/>
              <a:t># slicing is very powerful and can be used on strings, lists or tuples.</a:t>
            </a:r>
          </a:p>
          <a:p>
            <a:r>
              <a:rPr lang="en-US" dirty="0" smtClean="0"/>
              <a:t># Index starts at 0.</a:t>
            </a:r>
          </a:p>
          <a:p>
            <a:r>
              <a:rPr lang="en-US" dirty="0" smtClean="0"/>
              <a:t>w = "</a:t>
            </a:r>
            <a:r>
              <a:rPr lang="en-US" dirty="0" err="1" smtClean="0"/>
              <a:t>yadf;lkbdfmbdfklmbmbkm</a:t>
            </a:r>
            <a:r>
              <a:rPr lang="en-US" dirty="0" smtClean="0"/>
              <a:t>"</a:t>
            </a:r>
          </a:p>
          <a:p>
            <a:r>
              <a:rPr lang="en-US" dirty="0" smtClean="0"/>
              <a:t># Can start at the end of the string, list or tuple.</a:t>
            </a:r>
          </a:p>
          <a:p>
            <a:r>
              <a:rPr lang="en-US" dirty="0" smtClean="0"/>
              <a:t>print w[0:-1]</a:t>
            </a:r>
          </a:p>
          <a:p>
            <a:r>
              <a:rPr lang="en-US" dirty="0" smtClean="0"/>
              <a:t>print w[0:21]</a:t>
            </a:r>
          </a:p>
          <a:p>
            <a:r>
              <a:rPr lang="en-US" dirty="0" smtClean="0"/>
              <a:t>print w[:21]</a:t>
            </a:r>
          </a:p>
          <a:p>
            <a:r>
              <a:rPr lang="en-US" dirty="0" smtClean="0"/>
              <a:t>print w[0:6]</a:t>
            </a:r>
          </a:p>
          <a:p>
            <a:endParaRPr lang="en-US" dirty="0" smtClean="0"/>
          </a:p>
          <a:p>
            <a:r>
              <a:rPr lang="en-US" dirty="0" smtClean="0"/>
              <a:t># Reverse order of string. This works on lists as well.</a:t>
            </a:r>
          </a:p>
          <a:p>
            <a:r>
              <a:rPr lang="en-US" dirty="0" smtClean="0"/>
              <a:t># This can be useful when deleting elements out of a list because one needs</a:t>
            </a:r>
          </a:p>
          <a:p>
            <a:r>
              <a:rPr lang="en-US" dirty="0" smtClean="0"/>
              <a:t># to start at the end of the list first .</a:t>
            </a:r>
          </a:p>
          <a:p>
            <a:r>
              <a:rPr lang="en-US" dirty="0" smtClean="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List</a:t>
            </a:r>
          </a:p>
          <a:p>
            <a:r>
              <a:rPr lang="en-US" dirty="0" smtClean="0"/>
              <a:t>a = ["apple", "Microsoft", "Samsung"]</a:t>
            </a:r>
          </a:p>
          <a:p>
            <a:r>
              <a:rPr lang="en-US" dirty="0" smtClean="0"/>
              <a:t># Length function.</a:t>
            </a:r>
          </a:p>
          <a:p>
            <a:r>
              <a:rPr lang="en-US" dirty="0" smtClean="0"/>
              <a:t>print </a:t>
            </a:r>
            <a:r>
              <a:rPr lang="en-US" dirty="0" err="1" smtClean="0"/>
              <a:t>len</a:t>
            </a:r>
            <a:r>
              <a:rPr lang="en-US" dirty="0" smtClean="0"/>
              <a:t>(a)</a:t>
            </a:r>
          </a:p>
          <a:p>
            <a:r>
              <a:rPr lang="en-US" dirty="0" smtClean="0"/>
              <a:t># Append function. Adds items at the end of the list.</a:t>
            </a:r>
          </a:p>
          <a:p>
            <a:r>
              <a:rPr lang="en-US" dirty="0" err="1" smtClean="0"/>
              <a:t>a.append</a:t>
            </a:r>
            <a:r>
              <a:rPr lang="en-US" dirty="0" smtClean="0"/>
              <a:t>("</a:t>
            </a:r>
            <a:r>
              <a:rPr lang="en-US" dirty="0" err="1" smtClean="0"/>
              <a:t>lenovo</a:t>
            </a:r>
            <a:r>
              <a:rPr lang="en-US" dirty="0" smtClean="0"/>
              <a:t>")</a:t>
            </a:r>
          </a:p>
          <a:p>
            <a:r>
              <a:rPr lang="en-US" dirty="0" smtClean="0"/>
              <a:t>print a</a:t>
            </a:r>
          </a:p>
          <a:p>
            <a:r>
              <a:rPr lang="en-US" dirty="0" smtClean="0"/>
              <a:t># Extend the list by appending all items in a given list.</a:t>
            </a:r>
          </a:p>
          <a:p>
            <a:r>
              <a:rPr lang="en-US" dirty="0" err="1" smtClean="0"/>
              <a:t>a.extend</a:t>
            </a:r>
            <a:r>
              <a:rPr lang="en-US" dirty="0" smtClean="0"/>
              <a:t>("foo")</a:t>
            </a:r>
          </a:p>
          <a:p>
            <a:r>
              <a:rPr lang="en-US" dirty="0" smtClean="0"/>
              <a:t>print a</a:t>
            </a:r>
          </a:p>
          <a:p>
            <a:r>
              <a:rPr lang="en-US" dirty="0" smtClean="0"/>
              <a:t># Remove item in list.</a:t>
            </a:r>
          </a:p>
          <a:p>
            <a:r>
              <a:rPr lang="en-US" dirty="0" err="1" smtClean="0"/>
              <a:t>a.pop</a:t>
            </a:r>
            <a:r>
              <a:rPr lang="en-US" dirty="0" smtClean="0"/>
              <a:t>(</a:t>
            </a:r>
            <a:r>
              <a:rPr lang="en-US" dirty="0" err="1" smtClean="0"/>
              <a:t>a.index</a:t>
            </a:r>
            <a:r>
              <a:rPr lang="en-US" dirty="0" smtClean="0"/>
              <a:t>("Samsung"))</a:t>
            </a:r>
          </a:p>
          <a:p>
            <a:r>
              <a:rPr lang="en-US" dirty="0" smtClean="0"/>
              <a:t>print a</a:t>
            </a:r>
          </a:p>
          <a:p>
            <a:r>
              <a:rPr lang="en-US" dirty="0" smtClean="0"/>
              <a:t># Get index of item in list.</a:t>
            </a:r>
          </a:p>
          <a:p>
            <a:r>
              <a:rPr lang="en-US" dirty="0" smtClean="0"/>
              <a:t>print </a:t>
            </a:r>
            <a:r>
              <a:rPr lang="en-US" dirty="0" err="1" smtClean="0"/>
              <a:t>a.index</a:t>
            </a:r>
            <a:r>
              <a:rPr lang="en-US" dirty="0" smtClean="0"/>
              <a:t>("apple")</a:t>
            </a:r>
          </a:p>
          <a:p>
            <a:endParaRPr lang="en-US" dirty="0" smtClean="0"/>
          </a:p>
          <a:p>
            <a:r>
              <a:rPr lang="en-US" dirty="0" smtClean="0"/>
              <a:t>a = ["apple", "Microsoft", "Samsung"]</a:t>
            </a:r>
          </a:p>
          <a:p>
            <a:r>
              <a:rPr lang="en-US" dirty="0" smtClean="0"/>
              <a:t># List reverse function. This can also be done using slicing.</a:t>
            </a:r>
          </a:p>
          <a:p>
            <a:r>
              <a:rPr lang="en-US" dirty="0" err="1" smtClean="0"/>
              <a:t>a.reverse</a:t>
            </a:r>
            <a:r>
              <a:rPr lang="en-US" dirty="0" smtClean="0"/>
              <a:t>()</a:t>
            </a:r>
          </a:p>
          <a:p>
            <a:r>
              <a:rPr lang="en-US" dirty="0" smtClean="0"/>
              <a:t>print a</a:t>
            </a:r>
          </a:p>
          <a:p>
            <a:r>
              <a:rPr lang="en-US" dirty="0" smtClean="0"/>
              <a:t># Nested list</a:t>
            </a:r>
          </a:p>
          <a:p>
            <a:r>
              <a:rPr lang="en-US" dirty="0" smtClean="0"/>
              <a:t>a = [["john", "smith", "GIS programmer", 60,000],</a:t>
            </a:r>
          </a:p>
          <a:p>
            <a:r>
              <a:rPr lang="en-US" dirty="0" smtClean="0"/>
              <a:t>    ["Will", "Smith", "Actor", 1000000]]</a:t>
            </a:r>
          </a:p>
          <a:p>
            <a:endParaRPr lang="en-US" dirty="0" smtClean="0"/>
          </a:p>
          <a:p>
            <a:r>
              <a:rPr lang="en-US" dirty="0" smtClean="0"/>
              <a:t># Create a list from a comma delimited string.</a:t>
            </a:r>
          </a:p>
          <a:p>
            <a:r>
              <a:rPr lang="en-US" dirty="0" smtClean="0"/>
              <a:t>string = "John, Smith, GIS programmer"</a:t>
            </a:r>
          </a:p>
          <a:p>
            <a:r>
              <a:rPr lang="en-US" dirty="0" smtClean="0"/>
              <a:t>w = </a:t>
            </a:r>
            <a:r>
              <a:rPr lang="en-US" dirty="0" err="1" smtClean="0"/>
              <a:t>string.split</a:t>
            </a:r>
            <a:r>
              <a:rPr lang="en-US" dirty="0" smtClean="0"/>
              <a:t>(",")</a:t>
            </a:r>
          </a:p>
          <a:p>
            <a:r>
              <a:rPr lang="en-US" dirty="0" smtClean="0"/>
              <a:t>print w</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13</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http://psung.blogspot.com/2007/12/for-else-in-python.html</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21</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23</a:t>
            </a:fld>
            <a:endParaRPr lang="en-US"/>
          </a:p>
        </p:txBody>
      </p:sp>
    </p:spTree>
    <p:extLst>
      <p:ext uri="{BB962C8B-B14F-4D97-AF65-F5344CB8AC3E}">
        <p14:creationId xmlns:p14="http://schemas.microsoft.com/office/powerpoint/2010/main" val="1109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508567B-B8CC-4477-AED9-11BA2E0DD480}" type="datetimeFigureOut">
              <a:rPr lang="en-US" smtClean="0"/>
              <a:t>12/10/2015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08567B-B8CC-4477-AED9-11BA2E0DD480}"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12/10/2015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p:txBody>
          <a:bodyPr/>
          <a:lstStyle/>
          <a:p>
            <a:r>
              <a:rPr lang="en-US" dirty="0" smtClean="0"/>
              <a:t>RM-URISA </a:t>
            </a:r>
          </a:p>
          <a:p>
            <a:r>
              <a:rPr lang="en-US" dirty="0" smtClean="0"/>
              <a:t>By Luke </a:t>
            </a:r>
            <a:r>
              <a:rPr lang="en-US" dirty="0" err="1" smtClean="0"/>
              <a:t>Kaim</a:t>
            </a:r>
            <a:endParaRPr lang="en-US" dirty="0" smtClean="0"/>
          </a:p>
          <a:p>
            <a:r>
              <a:rPr lang="en-US" dirty="0" smtClean="0"/>
              <a:t>12/11/2015</a:t>
            </a:r>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reserved words </a:t>
            </a:r>
            <a:endParaRPr lang="en-US" dirty="0"/>
          </a:p>
        </p:txBody>
      </p:sp>
      <p:sp>
        <p:nvSpPr>
          <p:cNvPr id="3" name="Content Placeholder 2"/>
          <p:cNvSpPr>
            <a:spLocks noGrp="1"/>
          </p:cNvSpPr>
          <p:nvPr>
            <p:ph idx="1"/>
          </p:nvPr>
        </p:nvSpPr>
        <p:spPr/>
        <p:txBody>
          <a:bodyPr/>
          <a:lstStyle/>
          <a:p>
            <a:r>
              <a:rPr lang="en-US" dirty="0" smtClean="0"/>
              <a:t>Keywords = [and, del, from, not, while, as, </a:t>
            </a:r>
            <a:r>
              <a:rPr lang="en-US" dirty="0" err="1" smtClean="0"/>
              <a:t>elif</a:t>
            </a:r>
            <a:r>
              <a:rPr lang="en-US" dirty="0" smtClean="0"/>
              <a:t>, global, or, with, assert, else, if, pass, yield,  break, except, import, print, class, exec, in, raise, continue, finally, is, return, </a:t>
            </a:r>
            <a:r>
              <a:rPr lang="en-US" dirty="0" err="1" smtClean="0"/>
              <a:t>def</a:t>
            </a:r>
            <a:r>
              <a:rPr lang="en-US" dirty="0" smtClean="0"/>
              <a:t>, for, lambda, try]</a:t>
            </a:r>
          </a:p>
          <a:p>
            <a:pPr marL="137160" indent="0">
              <a:buNone/>
            </a:pPr>
            <a:endParaRPr lang="en-US" dirty="0"/>
          </a:p>
          <a:p>
            <a:r>
              <a:rPr lang="en-US" dirty="0" smtClean="0"/>
              <a:t>Backslash allows one to escape.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pic>
        <p:nvPicPr>
          <p:cNvPr id="6" name="Picture 5"/>
          <p:cNvPicPr>
            <a:picLocks noChangeAspect="1"/>
          </p:cNvPicPr>
          <p:nvPr/>
        </p:nvPicPr>
        <p:blipFill>
          <a:blip r:embed="rId3"/>
          <a:stretch>
            <a:fillRect/>
          </a:stretch>
        </p:blipFill>
        <p:spPr>
          <a:xfrm>
            <a:off x="7174073" y="990600"/>
            <a:ext cx="1952381" cy="5638800"/>
          </a:xfrm>
          <a:prstGeom prst="rect">
            <a:avLst/>
          </a:prstGeom>
        </p:spPr>
      </p:pic>
      <p:sp>
        <p:nvSpPr>
          <p:cNvPr id="13" name="Content Placeholder 12"/>
          <p:cNvSpPr>
            <a:spLocks noGrp="1"/>
          </p:cNvSpPr>
          <p:nvPr>
            <p:ph idx="1"/>
          </p:nvPr>
        </p:nvSpPr>
        <p:spPr/>
        <p:txBody>
          <a:bodyPr/>
          <a:lstStyle/>
          <a:p>
            <a:endParaRPr lang="en-US" dirty="0"/>
          </a:p>
        </p:txBody>
      </p:sp>
      <p:pic>
        <p:nvPicPr>
          <p:cNvPr id="3" name="Picture 2"/>
          <p:cNvPicPr>
            <a:picLocks noChangeAspect="1"/>
          </p:cNvPicPr>
          <p:nvPr/>
        </p:nvPicPr>
        <p:blipFill>
          <a:blip r:embed="rId4"/>
          <a:stretch>
            <a:fillRect/>
          </a:stretch>
        </p:blipFill>
        <p:spPr>
          <a:xfrm>
            <a:off x="48552" y="18836"/>
            <a:ext cx="1847619" cy="4685714"/>
          </a:xfrm>
          <a:prstGeom prst="rect">
            <a:avLst/>
          </a:prstGeom>
        </p:spPr>
      </p:pic>
      <p:pic>
        <p:nvPicPr>
          <p:cNvPr id="8" name="Picture 7"/>
          <p:cNvPicPr>
            <a:picLocks noChangeAspect="1"/>
          </p:cNvPicPr>
          <p:nvPr/>
        </p:nvPicPr>
        <p:blipFill>
          <a:blip r:embed="rId5"/>
          <a:stretch>
            <a:fillRect/>
          </a:stretch>
        </p:blipFill>
        <p:spPr>
          <a:xfrm>
            <a:off x="1897883" y="3181781"/>
            <a:ext cx="5276190" cy="3447619"/>
          </a:xfrm>
          <a:prstGeom prst="rect">
            <a:avLst/>
          </a:prstGeom>
        </p:spPr>
      </p:pic>
    </p:spTree>
    <p:extLst>
      <p:ext uri="{BB962C8B-B14F-4D97-AF65-F5344CB8AC3E}">
        <p14:creationId xmlns:p14="http://schemas.microsoft.com/office/powerpoint/2010/main" val="4765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a:t>
            </a:r>
            <a:r>
              <a:rPr lang="en-US" dirty="0" smtClean="0">
                <a:hlinkClick r:id="rId3"/>
              </a:rPr>
              <a:t>docs.python.org/2/library/stdtypes.html#string-methods</a:t>
            </a:r>
            <a:endParaRPr lang="en-US" dirty="0" smtClean="0"/>
          </a:p>
          <a:p>
            <a:r>
              <a:rPr lang="en-US" dirty="0">
                <a:hlinkClick r:id="rId4"/>
              </a:rPr>
              <a:t>http://</a:t>
            </a:r>
            <a:r>
              <a:rPr lang="en-US" dirty="0" smtClean="0">
                <a:hlinkClick r:id="rId4"/>
              </a:rPr>
              <a:t>www.dotnetperls.com/slice-python</a:t>
            </a:r>
            <a:endParaRPr lang="en-US" dirty="0" smtClean="0"/>
          </a:p>
          <a:p>
            <a:endParaRPr lang="en-US" dirty="0" smtClean="0"/>
          </a:p>
          <a:p>
            <a:pPr marL="137160" indent="0">
              <a:buNone/>
            </a:pPr>
            <a:endParaRPr lang="en-US" dirty="0" smtClean="0"/>
          </a:p>
        </p:txBody>
      </p:sp>
      <p:pic>
        <p:nvPicPr>
          <p:cNvPr id="5" name="Picture 4"/>
          <p:cNvPicPr>
            <a:picLocks noChangeAspect="1"/>
          </p:cNvPicPr>
          <p:nvPr/>
        </p:nvPicPr>
        <p:blipFill>
          <a:blip r:embed="rId5"/>
          <a:stretch>
            <a:fillRect/>
          </a:stretch>
        </p:blipFill>
        <p:spPr>
          <a:xfrm>
            <a:off x="2960052" y="2590800"/>
            <a:ext cx="3223895" cy="4235244"/>
          </a:xfrm>
          <a:prstGeom prst="rect">
            <a:avLst/>
          </a:prstGeom>
        </p:spPr>
      </p:pic>
    </p:spTree>
    <p:extLst>
      <p:ext uri="{BB962C8B-B14F-4D97-AF65-F5344CB8AC3E}">
        <p14:creationId xmlns:p14="http://schemas.microsoft.com/office/powerpoint/2010/main" val="167212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docs.python.org/2/tutorial/datastructures.html</a:t>
            </a:r>
            <a:endParaRPr lang="en-US" dirty="0" smtClean="0"/>
          </a:p>
          <a:p>
            <a:endParaRPr lang="en-US" dirty="0"/>
          </a:p>
        </p:txBody>
      </p:sp>
      <p:pic>
        <p:nvPicPr>
          <p:cNvPr id="5" name="Picture 4"/>
          <p:cNvPicPr>
            <a:picLocks noChangeAspect="1"/>
          </p:cNvPicPr>
          <p:nvPr/>
        </p:nvPicPr>
        <p:blipFill>
          <a:blip r:embed="rId4"/>
          <a:stretch>
            <a:fillRect/>
          </a:stretch>
        </p:blipFill>
        <p:spPr>
          <a:xfrm>
            <a:off x="2971800" y="2415732"/>
            <a:ext cx="4400000" cy="4076190"/>
          </a:xfrm>
          <a:prstGeom prst="rect">
            <a:avLst/>
          </a:prstGeom>
        </p:spPr>
      </p:pic>
    </p:spTree>
    <p:extLst>
      <p:ext uri="{BB962C8B-B14F-4D97-AF65-F5344CB8AC3E}">
        <p14:creationId xmlns:p14="http://schemas.microsoft.com/office/powerpoint/2010/main" val="4094588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www.tutorialspoint.com/python/python_tuples.htm</a:t>
            </a:r>
            <a:endParaRPr lang="en-US" dirty="0" smtClean="0"/>
          </a:p>
          <a:p>
            <a:pPr marL="137160" indent="0">
              <a:buNone/>
            </a:pPr>
            <a:endParaRPr lang="en-US" dirty="0"/>
          </a:p>
        </p:txBody>
      </p:sp>
      <p:pic>
        <p:nvPicPr>
          <p:cNvPr id="4" name="Picture 3"/>
          <p:cNvPicPr>
            <a:picLocks noChangeAspect="1"/>
          </p:cNvPicPr>
          <p:nvPr/>
        </p:nvPicPr>
        <p:blipFill>
          <a:blip r:embed="rId3"/>
          <a:stretch>
            <a:fillRect/>
          </a:stretch>
        </p:blipFill>
        <p:spPr>
          <a:xfrm>
            <a:off x="2133600" y="2895600"/>
            <a:ext cx="5123809" cy="2542857"/>
          </a:xfrm>
          <a:prstGeom prst="rect">
            <a:avLst/>
          </a:prstGeom>
        </p:spPr>
      </p:pic>
    </p:spTree>
    <p:extLst>
      <p:ext uri="{BB962C8B-B14F-4D97-AF65-F5344CB8AC3E}">
        <p14:creationId xmlns:p14="http://schemas.microsoft.com/office/powerpoint/2010/main" val="65309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docs.python.org/2/library/stdtypes.html#typesmapping</a:t>
            </a:r>
            <a:endParaRPr lang="en-US" dirty="0" smtClean="0"/>
          </a:p>
          <a:p>
            <a:r>
              <a:rPr lang="en-US" dirty="0" smtClean="0"/>
              <a:t>Order does not matter in a dictionary. </a:t>
            </a:r>
          </a:p>
          <a:p>
            <a:pPr marL="137160" indent="0">
              <a:buNone/>
            </a:pPr>
            <a:endParaRPr lang="en-US" dirty="0" smtClean="0"/>
          </a:p>
          <a:p>
            <a:pPr marL="137160" indent="0">
              <a:buNone/>
            </a:pPr>
            <a:endParaRPr lang="en-US" dirty="0"/>
          </a:p>
        </p:txBody>
      </p:sp>
      <p:pic>
        <p:nvPicPr>
          <p:cNvPr id="4" name="Picture 3"/>
          <p:cNvPicPr>
            <a:picLocks noChangeAspect="1"/>
          </p:cNvPicPr>
          <p:nvPr/>
        </p:nvPicPr>
        <p:blipFill>
          <a:blip r:embed="rId3"/>
          <a:stretch>
            <a:fillRect/>
          </a:stretch>
        </p:blipFill>
        <p:spPr>
          <a:xfrm>
            <a:off x="1972000" y="3352800"/>
            <a:ext cx="5200000" cy="2257143"/>
          </a:xfrm>
          <a:prstGeom prst="rect">
            <a:avLst/>
          </a:prstGeom>
        </p:spPr>
      </p:pic>
    </p:spTree>
    <p:extLst>
      <p:ext uri="{BB962C8B-B14F-4D97-AF65-F5344CB8AC3E}">
        <p14:creationId xmlns:p14="http://schemas.microsoft.com/office/powerpoint/2010/main" val="19177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a:t>
            </a:r>
            <a:endParaRPr lang="en-US" dirty="0"/>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else Boolean logic</a:t>
            </a:r>
            <a:br>
              <a:rPr lang="en-US" dirty="0" smtClean="0"/>
            </a:br>
            <a:r>
              <a:rPr lang="en-US" dirty="0" smtClean="0"/>
              <a:t>Control flow</a:t>
            </a:r>
            <a:endParaRPr lang="en-US" dirty="0"/>
          </a:p>
        </p:txBody>
      </p:sp>
      <p:sp>
        <p:nvSpPr>
          <p:cNvPr id="3" name="Content Placeholder 2"/>
          <p:cNvSpPr>
            <a:spLocks noGrp="1"/>
          </p:cNvSpPr>
          <p:nvPr>
            <p:ph idx="1"/>
          </p:nvPr>
        </p:nvSpPr>
        <p:spPr>
          <a:xfrm>
            <a:off x="457200" y="1444677"/>
            <a:ext cx="8229600" cy="4709160"/>
          </a:xfrm>
        </p:spPr>
        <p:txBody>
          <a:bodyPr/>
          <a:lstStyle/>
          <a:p>
            <a:r>
              <a:rPr lang="en-US" dirty="0" smtClean="0"/>
              <a:t>Boolean logic using if else logic is a way of making decisions with code.</a:t>
            </a:r>
          </a:p>
          <a:p>
            <a:endParaRPr lang="en-US" dirty="0"/>
          </a:p>
          <a:p>
            <a:endParaRPr lang="en-US" dirty="0" smtClean="0"/>
          </a:p>
        </p:txBody>
      </p:sp>
      <p:pic>
        <p:nvPicPr>
          <p:cNvPr id="5" name="Picture 4"/>
          <p:cNvPicPr>
            <a:picLocks noChangeAspect="1"/>
          </p:cNvPicPr>
          <p:nvPr/>
        </p:nvPicPr>
        <p:blipFill>
          <a:blip r:embed="rId2"/>
          <a:stretch>
            <a:fillRect/>
          </a:stretch>
        </p:blipFill>
        <p:spPr>
          <a:xfrm>
            <a:off x="0" y="2371116"/>
            <a:ext cx="3415117" cy="4486884"/>
          </a:xfrm>
          <a:prstGeom prst="rect">
            <a:avLst/>
          </a:prstGeom>
        </p:spPr>
      </p:pic>
      <p:pic>
        <p:nvPicPr>
          <p:cNvPr id="8" name="Picture 7"/>
          <p:cNvPicPr>
            <a:picLocks noChangeAspect="1"/>
          </p:cNvPicPr>
          <p:nvPr/>
        </p:nvPicPr>
        <p:blipFill>
          <a:blip r:embed="rId3"/>
          <a:stretch>
            <a:fillRect/>
          </a:stretch>
        </p:blipFill>
        <p:spPr>
          <a:xfrm>
            <a:off x="5039238" y="3048000"/>
            <a:ext cx="4104762" cy="2933333"/>
          </a:xfrm>
          <a:prstGeom prst="rect">
            <a:avLst/>
          </a:prstGeom>
        </p:spPr>
      </p:pic>
    </p:spTree>
    <p:extLst>
      <p:ext uri="{BB962C8B-B14F-4D97-AF65-F5344CB8AC3E}">
        <p14:creationId xmlns:p14="http://schemas.microsoft.com/office/powerpoint/2010/main" val="364913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57200" y="1417638"/>
            <a:ext cx="8229600" cy="4419600"/>
          </a:xfrm>
        </p:spPr>
        <p:txBody>
          <a:bodyPr>
            <a:normAutofit/>
          </a:bodyPr>
          <a:lstStyle/>
          <a:p>
            <a:pPr marL="137160" indent="0">
              <a:buNone/>
            </a:pPr>
            <a:endParaRPr lang="en-US" dirty="0" smtClean="0"/>
          </a:p>
          <a:p>
            <a:r>
              <a:rPr lang="en-US" dirty="0" smtClean="0"/>
              <a:t>Create code to test if a feature class exists or not. If the file does not exist then print message.</a:t>
            </a:r>
          </a:p>
          <a:p>
            <a:r>
              <a:rPr lang="en-US" dirty="0" smtClean="0"/>
              <a:t>If the file exists then test the features shape type. </a:t>
            </a:r>
          </a:p>
          <a:p>
            <a:r>
              <a:rPr lang="en-US" dirty="0">
                <a:hlinkClick r:id="rId2"/>
              </a:rPr>
              <a:t>http://resources.arcgis.com/EN/HELP/MAIN/10.1/index.html#/FeatureClass_properties/018v00000011000000</a:t>
            </a:r>
            <a:r>
              <a:rPr lang="en-US" dirty="0" smtClean="0">
                <a:hlinkClick r:id="rId2"/>
              </a:rPr>
              <a:t>/</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72611" y="1219200"/>
            <a:ext cx="8229600" cy="4709160"/>
          </a:xfrm>
        </p:spPr>
        <p:txBody>
          <a:bodyPr/>
          <a:lstStyle/>
          <a:p>
            <a:r>
              <a:rPr lang="en-US" dirty="0" smtClean="0"/>
              <a:t>Expand the logic to handle </a:t>
            </a:r>
            <a:r>
              <a:rPr lang="en-US" dirty="0" smtClean="0"/>
              <a:t>if a feature clas</a:t>
            </a:r>
            <a:r>
              <a:rPr lang="en-US" dirty="0" smtClean="0"/>
              <a:t>s exists and test the shape type of a feature class.</a:t>
            </a:r>
            <a:endParaRPr lang="en-US" dirty="0"/>
          </a:p>
        </p:txBody>
      </p:sp>
      <p:pic>
        <p:nvPicPr>
          <p:cNvPr id="5" name="Picture 4"/>
          <p:cNvPicPr>
            <a:picLocks noChangeAspect="1"/>
          </p:cNvPicPr>
          <p:nvPr/>
        </p:nvPicPr>
        <p:blipFill>
          <a:blip r:embed="rId2"/>
          <a:stretch>
            <a:fillRect/>
          </a:stretch>
        </p:blipFill>
        <p:spPr>
          <a:xfrm>
            <a:off x="457200" y="3124200"/>
            <a:ext cx="8318791" cy="3505200"/>
          </a:xfrm>
          <a:prstGeom prst="rect">
            <a:avLst/>
          </a:prstGeom>
        </p:spPr>
      </p:pic>
    </p:spTree>
    <p:extLst>
      <p:ext uri="{BB962C8B-B14F-4D97-AF65-F5344CB8AC3E}">
        <p14:creationId xmlns:p14="http://schemas.microsoft.com/office/powerpoint/2010/main" val="67360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Useful links or places to find answers</a:t>
            </a:r>
            <a:endParaRPr lang="en-US" dirty="0"/>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smtClean="0">
                <a:hlinkClick r:id="rId2"/>
              </a:rPr>
              <a:t>PennState</a:t>
            </a:r>
            <a:r>
              <a:rPr lang="en-US" dirty="0" smtClean="0">
                <a:hlinkClick r:id="rId2"/>
              </a:rPr>
              <a:t> GEOG 485 - GIS Programming and Automation</a:t>
            </a:r>
            <a:endParaRPr lang="en-US" dirty="0" smtClean="0"/>
          </a:p>
          <a:p>
            <a:r>
              <a:rPr lang="en-US" dirty="0" smtClean="0">
                <a:hlinkClick r:id="rId4"/>
              </a:rPr>
              <a:t>Learning Python the Hard Way</a:t>
            </a:r>
            <a:endParaRPr lang="en-US" dirty="0" smtClean="0"/>
          </a:p>
          <a:p>
            <a:r>
              <a:rPr lang="en-US" dirty="0" smtClean="0">
                <a:hlinkClick r:id="rId5"/>
              </a:rPr>
              <a:t>tutorials point</a:t>
            </a:r>
            <a:endParaRPr lang="en-US" dirty="0" smtClean="0"/>
          </a:p>
          <a:p>
            <a:r>
              <a:rPr lang="en-US" dirty="0">
                <a:hlinkClick r:id="rId6"/>
              </a:rPr>
              <a:t>https://</a:t>
            </a:r>
            <a:r>
              <a:rPr lang="en-US" dirty="0" smtClean="0">
                <a:hlinkClick r:id="rId6"/>
              </a:rPr>
              <a:t>geonet.esri.com/community/discussions-lobby/overview</a:t>
            </a:r>
            <a:endParaRPr lang="en-US" dirty="0" smtClean="0"/>
          </a:p>
          <a:p>
            <a:r>
              <a:rPr lang="en-US" dirty="0" smtClean="0"/>
              <a:t>GIS </a:t>
            </a:r>
            <a:r>
              <a:rPr lang="en-US" dirty="0"/>
              <a:t>Colorado listserv (list@giscolorado.org </a:t>
            </a:r>
            <a:r>
              <a:rPr lang="en-US" dirty="0" smtClean="0"/>
              <a:t>)</a:t>
            </a:r>
          </a:p>
          <a:p>
            <a:r>
              <a:rPr lang="en-US" dirty="0"/>
              <a:t>Stack Exchange </a:t>
            </a:r>
            <a:r>
              <a:rPr lang="en-US" dirty="0">
                <a:hlinkClick r:id="rId7"/>
              </a:rPr>
              <a:t>http://stackoverflow.com</a:t>
            </a:r>
            <a:r>
              <a:rPr lang="en-US" dirty="0" smtClean="0">
                <a:hlinkClick r:id="rId7"/>
              </a:rPr>
              <a:t>/</a:t>
            </a:r>
            <a:endParaRPr lang="en-US" dirty="0" smtClean="0"/>
          </a:p>
          <a:p>
            <a:r>
              <a:rPr lang="en-US" dirty="0">
                <a:hlinkClick r:id="rId8"/>
              </a:rPr>
              <a:t>http://www.meetup.com/Geospatial-Amateurs-Denver</a:t>
            </a:r>
            <a:r>
              <a:rPr lang="en-US" dirty="0" smtClean="0">
                <a:hlinkClick r:id="rId8"/>
              </a:rPr>
              <a:t>/</a:t>
            </a:r>
            <a:endParaRPr lang="en-US" dirty="0" smtClean="0"/>
          </a:p>
          <a:p>
            <a:r>
              <a:rPr lang="en-US" dirty="0">
                <a:hlinkClick r:id="rId9"/>
              </a:rPr>
              <a:t>http://</a:t>
            </a:r>
            <a:r>
              <a:rPr lang="en-US" dirty="0" smtClean="0">
                <a:hlinkClick r:id="rId9"/>
              </a:rPr>
              <a:t>www.diveintopython.net/toc/index.html</a:t>
            </a:r>
            <a:endParaRPr lang="en-US" dirty="0" smtClean="0"/>
          </a:p>
          <a:p>
            <a:r>
              <a:rPr lang="en-US" dirty="0" smtClean="0"/>
              <a:t>Google</a:t>
            </a:r>
          </a:p>
          <a:p>
            <a:r>
              <a:rPr lang="en-US" dirty="0" smtClean="0"/>
              <a:t>Use your network. “How </a:t>
            </a:r>
            <a:r>
              <a:rPr lang="en-US" dirty="0"/>
              <a:t>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a:t>
            </a:r>
            <a:r>
              <a:rPr lang="en-US" dirty="0" smtClean="0"/>
              <a:t>term</a:t>
            </a:r>
            <a:r>
              <a:rPr lang="en-US" dirty="0"/>
              <a:t>” (Randy </a:t>
            </a:r>
            <a:r>
              <a:rPr lang="en-US" dirty="0" err="1" smtClean="0"/>
              <a:t>Pausch</a:t>
            </a:r>
            <a:r>
              <a:rPr lang="en-US" dirty="0" smtClean="0"/>
              <a:t>)</a:t>
            </a:r>
            <a:endParaRPr lang="en-US" dirty="0"/>
          </a:p>
          <a:p>
            <a:pPr marL="137160" indent="0">
              <a:buNone/>
            </a:pPr>
            <a:endParaRPr lang="en-US" dirty="0" smtClean="0"/>
          </a:p>
          <a:p>
            <a:pPr marL="137160" indent="0">
              <a:buNone/>
            </a:pP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81917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Answer</a:t>
            </a:r>
            <a:endParaRPr lang="en-US" dirty="0"/>
          </a:p>
        </p:txBody>
      </p:sp>
      <p:pic>
        <p:nvPicPr>
          <p:cNvPr id="3" name="Content Placeholder 2"/>
          <p:cNvPicPr>
            <a:picLocks noGrp="1" noChangeAspect="1"/>
          </p:cNvPicPr>
          <p:nvPr>
            <p:ph idx="1"/>
          </p:nvPr>
        </p:nvPicPr>
        <p:blipFill>
          <a:blip r:embed="rId2"/>
          <a:stretch>
            <a:fillRect/>
          </a:stretch>
        </p:blipFill>
        <p:spPr>
          <a:xfrm>
            <a:off x="1139371" y="1524000"/>
            <a:ext cx="6865258" cy="3352800"/>
          </a:xfrm>
          <a:prstGeom prst="rect">
            <a:avLst/>
          </a:prstGeom>
        </p:spPr>
      </p:pic>
    </p:spTree>
    <p:extLst>
      <p:ext uri="{BB962C8B-B14F-4D97-AF65-F5344CB8AC3E}">
        <p14:creationId xmlns:p14="http://schemas.microsoft.com/office/powerpoint/2010/main" val="262660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457200" y="1219200"/>
            <a:ext cx="8229600" cy="4709160"/>
          </a:xfrm>
        </p:spPr>
        <p:txBody>
          <a:bodyPr/>
          <a:lstStyle/>
          <a:p>
            <a:r>
              <a:rPr lang="en-US" dirty="0" smtClean="0"/>
              <a:t>Loops allow one to iterate over a group of statements multiple times.</a:t>
            </a:r>
          </a:p>
          <a:p>
            <a:r>
              <a:rPr lang="en-US" dirty="0" smtClean="0"/>
              <a:t>For loop</a:t>
            </a:r>
          </a:p>
          <a:p>
            <a:endParaRPr lang="en-US" dirty="0"/>
          </a:p>
          <a:p>
            <a:r>
              <a:rPr lang="en-US" dirty="0" smtClean="0"/>
              <a:t>While loop </a:t>
            </a:r>
            <a:br>
              <a:rPr lang="en-US" dirty="0" smtClean="0"/>
            </a:br>
            <a:endParaRPr lang="en-US" dirty="0" smtClean="0"/>
          </a:p>
        </p:txBody>
      </p:sp>
      <p:pic>
        <p:nvPicPr>
          <p:cNvPr id="6" name="Picture 5"/>
          <p:cNvPicPr>
            <a:picLocks noChangeAspect="1"/>
          </p:cNvPicPr>
          <p:nvPr/>
        </p:nvPicPr>
        <p:blipFill>
          <a:blip r:embed="rId3"/>
          <a:stretch>
            <a:fillRect/>
          </a:stretch>
        </p:blipFill>
        <p:spPr>
          <a:xfrm>
            <a:off x="3852187" y="2468703"/>
            <a:ext cx="5295238" cy="2647619"/>
          </a:xfrm>
          <a:prstGeom prst="rect">
            <a:avLst/>
          </a:prstGeom>
        </p:spPr>
      </p:pic>
      <p:pic>
        <p:nvPicPr>
          <p:cNvPr id="8" name="Picture 7"/>
          <p:cNvPicPr>
            <a:picLocks noChangeAspect="1"/>
          </p:cNvPicPr>
          <p:nvPr/>
        </p:nvPicPr>
        <p:blipFill>
          <a:blip r:embed="rId4"/>
          <a:stretch>
            <a:fillRect/>
          </a:stretch>
        </p:blipFill>
        <p:spPr>
          <a:xfrm>
            <a:off x="490591" y="3792513"/>
            <a:ext cx="2961905" cy="2552381"/>
          </a:xfrm>
          <a:prstGeom prst="rect">
            <a:avLst/>
          </a:prstGeom>
        </p:spPr>
      </p:pic>
      <p:pic>
        <p:nvPicPr>
          <p:cNvPr id="4" name="Picture 3"/>
          <p:cNvPicPr>
            <a:picLocks noChangeAspect="1"/>
          </p:cNvPicPr>
          <p:nvPr/>
        </p:nvPicPr>
        <p:blipFill>
          <a:blip r:embed="rId5"/>
          <a:stretch>
            <a:fillRect/>
          </a:stretch>
        </p:blipFill>
        <p:spPr>
          <a:xfrm>
            <a:off x="5486400" y="5591522"/>
            <a:ext cx="2361905" cy="495238"/>
          </a:xfrm>
          <a:prstGeom prst="rect">
            <a:avLst/>
          </a:prstGeom>
        </p:spPr>
      </p:pic>
    </p:spTree>
    <p:extLst>
      <p:ext uri="{BB962C8B-B14F-4D97-AF65-F5344CB8AC3E}">
        <p14:creationId xmlns:p14="http://schemas.microsoft.com/office/powerpoint/2010/main" val="1548040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For else</a:t>
            </a:r>
            <a:endParaRPr lang="en-US" dirty="0"/>
          </a:p>
        </p:txBody>
      </p:sp>
      <p:pic>
        <p:nvPicPr>
          <p:cNvPr id="4" name="Content Placeholder 3"/>
          <p:cNvPicPr>
            <a:picLocks noGrp="1" noChangeAspect="1"/>
          </p:cNvPicPr>
          <p:nvPr>
            <p:ph idx="1"/>
          </p:nvPr>
        </p:nvPicPr>
        <p:blipFill>
          <a:blip r:embed="rId2"/>
          <a:stretch>
            <a:fillRect/>
          </a:stretch>
        </p:blipFill>
        <p:spPr>
          <a:xfrm>
            <a:off x="2286285" y="1445036"/>
            <a:ext cx="4571429" cy="1733333"/>
          </a:xfrm>
          <a:prstGeom prst="rect">
            <a:avLst/>
          </a:prstGeom>
        </p:spPr>
      </p:pic>
      <p:pic>
        <p:nvPicPr>
          <p:cNvPr id="5" name="Picture 4"/>
          <p:cNvPicPr>
            <a:picLocks noChangeAspect="1"/>
          </p:cNvPicPr>
          <p:nvPr/>
        </p:nvPicPr>
        <p:blipFill>
          <a:blip r:embed="rId3"/>
          <a:stretch>
            <a:fillRect/>
          </a:stretch>
        </p:blipFill>
        <p:spPr>
          <a:xfrm>
            <a:off x="2171999" y="4267200"/>
            <a:ext cx="4800000" cy="1323810"/>
          </a:xfrm>
          <a:prstGeom prst="rect">
            <a:avLst/>
          </a:prstGeom>
        </p:spPr>
      </p:pic>
    </p:spTree>
    <p:extLst>
      <p:ext uri="{BB962C8B-B14F-4D97-AF65-F5344CB8AC3E}">
        <p14:creationId xmlns:p14="http://schemas.microsoft.com/office/powerpoint/2010/main" val="221059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fontScale="70000" lnSpcReduction="20000"/>
          </a:bodyPr>
          <a:lstStyle/>
          <a:p>
            <a:r>
              <a:rPr lang="en-US" dirty="0"/>
              <a:t>Use a for loop or while loop </a:t>
            </a:r>
            <a:r>
              <a:rPr lang="en-US" dirty="0" smtClean="0"/>
              <a:t>to iterate over a list.</a:t>
            </a:r>
          </a:p>
          <a:p>
            <a:r>
              <a:rPr lang="en-US" dirty="0" smtClean="0"/>
              <a:t>Project the data to State plane north. </a:t>
            </a:r>
          </a:p>
          <a:p>
            <a:r>
              <a:rPr lang="en-US" dirty="0" smtClean="0"/>
              <a:t>Test if the feature class exists.</a:t>
            </a:r>
          </a:p>
          <a:p>
            <a:r>
              <a:rPr lang="en-US" dirty="0" smtClean="0"/>
              <a:t>If the feature class is a point feature class, then buffer each point by 50 meters. </a:t>
            </a:r>
          </a:p>
          <a:p>
            <a:r>
              <a:rPr lang="en-US" dirty="0" smtClean="0"/>
              <a:t>If the feature class is a line shapefile, then buffer the line by 100 feet.</a:t>
            </a:r>
          </a:p>
          <a:p>
            <a:r>
              <a:rPr lang="en-US" dirty="0"/>
              <a:t>If the </a:t>
            </a:r>
            <a:r>
              <a:rPr lang="en-US" dirty="0" smtClean="0"/>
              <a:t>feature class</a:t>
            </a:r>
            <a:r>
              <a:rPr lang="en-US" dirty="0" smtClean="0"/>
              <a:t> </a:t>
            </a:r>
            <a:r>
              <a:rPr lang="en-US" dirty="0"/>
              <a:t>is a </a:t>
            </a:r>
            <a:r>
              <a:rPr lang="en-US" dirty="0" smtClean="0"/>
              <a:t>polygon </a:t>
            </a:r>
            <a:r>
              <a:rPr lang="en-US" dirty="0"/>
              <a:t>shapefile, then buffer the </a:t>
            </a:r>
            <a:r>
              <a:rPr lang="en-US" dirty="0" smtClean="0"/>
              <a:t>polygon </a:t>
            </a:r>
            <a:r>
              <a:rPr lang="en-US" dirty="0"/>
              <a:t>by </a:t>
            </a:r>
            <a:r>
              <a:rPr lang="en-US" dirty="0" smtClean="0"/>
              <a:t>200 </a:t>
            </a:r>
            <a:r>
              <a:rPr lang="en-US" dirty="0"/>
              <a:t>feet</a:t>
            </a:r>
            <a:r>
              <a:rPr lang="en-US" dirty="0" smtClean="0"/>
              <a:t>.</a:t>
            </a:r>
          </a:p>
          <a:p>
            <a:r>
              <a:rPr lang="en-US" dirty="0" smtClean="0"/>
              <a:t>Code must be commented. </a:t>
            </a:r>
          </a:p>
          <a:p>
            <a:r>
              <a:rPr lang="en-US" dirty="0"/>
              <a:t>Hint combine the code from </a:t>
            </a:r>
            <a:r>
              <a:rPr lang="en-US" dirty="0" smtClean="0"/>
              <a:t>exercise 1</a:t>
            </a:r>
            <a:r>
              <a:rPr lang="en-US" dirty="0" smtClean="0"/>
              <a:t>.</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r>
              <a:rPr lang="en-US" dirty="0" smtClean="0"/>
              <a:t>)</a:t>
            </a:r>
            <a:endParaRPr lang="en-US" dirty="0" smtClean="0"/>
          </a:p>
          <a:p>
            <a:pPr lvl="1"/>
            <a:r>
              <a:rPr lang="en-US" dirty="0" smtClean="0">
                <a:hlinkClick r:id="rId3"/>
              </a:rPr>
              <a:t>buffer tool</a:t>
            </a:r>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3444955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Answer </a:t>
            </a:r>
            <a:endParaRPr lang="en-US" dirty="0"/>
          </a:p>
        </p:txBody>
      </p:sp>
      <p:pic>
        <p:nvPicPr>
          <p:cNvPr id="5" name="Content Placeholder 4"/>
          <p:cNvPicPr>
            <a:picLocks noGrp="1" noChangeAspect="1"/>
          </p:cNvPicPr>
          <p:nvPr>
            <p:ph idx="1"/>
          </p:nvPr>
        </p:nvPicPr>
        <p:blipFill>
          <a:blip r:embed="rId2"/>
          <a:stretch>
            <a:fillRect/>
          </a:stretch>
        </p:blipFill>
        <p:spPr>
          <a:xfrm>
            <a:off x="2286000" y="1524000"/>
            <a:ext cx="5792174" cy="4117777"/>
          </a:xfrm>
          <a:prstGeom prst="rect">
            <a:avLst/>
          </a:prstGeom>
        </p:spPr>
      </p:pic>
    </p:spTree>
    <p:extLst>
      <p:ext uri="{BB962C8B-B14F-4D97-AF65-F5344CB8AC3E}">
        <p14:creationId xmlns:p14="http://schemas.microsoft.com/office/powerpoint/2010/main" val="4187381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unctions</a:t>
            </a:r>
            <a:endParaRPr lang="en-US" dirty="0"/>
          </a:p>
        </p:txBody>
      </p:sp>
      <p:sp>
        <p:nvSpPr>
          <p:cNvPr id="3" name="Content Placeholder 2"/>
          <p:cNvSpPr>
            <a:spLocks noGrp="1"/>
          </p:cNvSpPr>
          <p:nvPr>
            <p:ph idx="1"/>
          </p:nvPr>
        </p:nvSpPr>
        <p:spPr/>
        <p:txBody>
          <a:bodyPr>
            <a:normAutofit fontScale="92500"/>
          </a:bodyPr>
          <a:lstStyle/>
          <a:p>
            <a:r>
              <a:rPr lang="en-US" dirty="0" smtClean="0"/>
              <a:t>Functions are organized blocks of code that are used to preform a single action. Functions allow code to be reused. We have already called functions. Now we will learn more about functions and how to create user-defined functions. </a:t>
            </a:r>
          </a:p>
          <a:p>
            <a:r>
              <a:rPr lang="en-US" dirty="0" smtClean="0"/>
              <a:t>When dealing with function variable scope is very important. Variables within functions are local. Variable outside of functions are global. This is a very important concept because one does not want another function to be able to modify that variable.  </a:t>
            </a:r>
            <a:endParaRPr lang="en-US" dirty="0"/>
          </a:p>
        </p:txBody>
      </p:sp>
    </p:spTree>
    <p:extLst>
      <p:ext uri="{BB962C8B-B14F-4D97-AF65-F5344CB8AC3E}">
        <p14:creationId xmlns:p14="http://schemas.microsoft.com/office/powerpoint/2010/main" val="2395134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idx="1"/>
          </p:nvPr>
        </p:nvSpPr>
        <p:spPr/>
        <p:txBody>
          <a:bodyPr/>
          <a:lstStyle/>
          <a:p>
            <a:r>
              <a:rPr lang="en-US" dirty="0" smtClean="0"/>
              <a:t>Functions can be imported into other scripts. This prevents having the same logic in every script. If we had an error function and we had that function in every script that would be bad because if that function ever changes, then one would have to update it in every script. </a:t>
            </a:r>
          </a:p>
          <a:p>
            <a:r>
              <a:rPr lang="en-US" dirty="0" smtClean="0"/>
              <a:t>We will now go through how to import a user-defined function. </a:t>
            </a:r>
            <a:endParaRPr lang="en-US" dirty="0"/>
          </a:p>
        </p:txBody>
      </p:sp>
    </p:spTree>
    <p:extLst>
      <p:ext uri="{BB962C8B-B14F-4D97-AF65-F5344CB8AC3E}">
        <p14:creationId xmlns:p14="http://schemas.microsoft.com/office/powerpoint/2010/main" val="674891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smtClean="0"/>
              <a:t>Take exercise 2 and modify the code to create a function with two parameters. The first parameter should be an input list. The second parameter should be the </a:t>
            </a:r>
            <a:r>
              <a:rPr lang="en-US" dirty="0" err="1" smtClean="0"/>
              <a:t>prj</a:t>
            </a:r>
            <a:r>
              <a:rPr lang="en-US" dirty="0" smtClean="0"/>
              <a:t> file. </a:t>
            </a:r>
          </a:p>
          <a:p>
            <a:pPr lvl="1"/>
            <a:r>
              <a:rPr lang="en-US" dirty="0" smtClean="0"/>
              <a:t>Bonus points if you write the files to a different workspace. </a:t>
            </a:r>
            <a:endParaRPr lang="en-US" dirty="0"/>
          </a:p>
        </p:txBody>
      </p:sp>
    </p:spTree>
    <p:extLst>
      <p:ext uri="{BB962C8B-B14F-4D97-AF65-F5344CB8AC3E}">
        <p14:creationId xmlns:p14="http://schemas.microsoft.com/office/powerpoint/2010/main" val="3074213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 feature class</a:t>
            </a:r>
            <a:endParaRPr lang="en-US" dirty="0"/>
          </a:p>
        </p:txBody>
      </p:sp>
      <p:sp>
        <p:nvSpPr>
          <p:cNvPr id="3" name="Content Placeholder 2"/>
          <p:cNvSpPr>
            <a:spLocks noGrp="1"/>
          </p:cNvSpPr>
          <p:nvPr>
            <p:ph idx="1"/>
          </p:nvPr>
        </p:nvSpPr>
        <p:spPr/>
        <p:txBody>
          <a:bodyPr>
            <a:normAutofit lnSpcReduction="10000"/>
          </a:bodyPr>
          <a:lstStyle/>
          <a:p>
            <a:r>
              <a:rPr lang="en-US" dirty="0" smtClean="0"/>
              <a:t>How can we update a </a:t>
            </a:r>
            <a:r>
              <a:rPr lang="en-US" dirty="0" smtClean="0"/>
              <a:t>an attribute value in a feature class? </a:t>
            </a:r>
            <a:r>
              <a:rPr lang="en-US" dirty="0" smtClean="0"/>
              <a:t>I can think of at least 4 method to update a value in a feature class. Can you come up with the methods? </a:t>
            </a:r>
          </a:p>
          <a:p>
            <a:r>
              <a:rPr lang="en-US" dirty="0" smtClean="0"/>
              <a:t>In programing there are many different methods to solve the problem. It is important to understand those methods an choose a solution. </a:t>
            </a:r>
          </a:p>
          <a:p>
            <a:r>
              <a:rPr lang="en-US" dirty="0" err="1" smtClean="0"/>
              <a:t>os.walk</a:t>
            </a:r>
            <a:r>
              <a:rPr lang="en-US" dirty="0" smtClean="0"/>
              <a:t> and </a:t>
            </a:r>
            <a:r>
              <a:rPr lang="en-US" dirty="0" err="1" smtClean="0"/>
              <a:t>os.listdir</a:t>
            </a:r>
            <a:r>
              <a:rPr lang="en-US" dirty="0" smtClean="0"/>
              <a:t> can be used to solve the same problem.  There are many different ways to solve the problem. </a:t>
            </a:r>
            <a:endParaRPr lang="en-US" dirty="0"/>
          </a:p>
        </p:txBody>
      </p:sp>
    </p:spTree>
    <p:extLst>
      <p:ext uri="{BB962C8B-B14F-4D97-AF65-F5344CB8AC3E}">
        <p14:creationId xmlns:p14="http://schemas.microsoft.com/office/powerpoint/2010/main" val="2140910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package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arcpy.mapping</a:t>
            </a:r>
            <a:r>
              <a:rPr lang="en-US" dirty="0" smtClean="0"/>
              <a:t> package is a way to programmatically modify </a:t>
            </a:r>
            <a:r>
              <a:rPr lang="en-US" dirty="0" err="1" smtClean="0"/>
              <a:t>mxd</a:t>
            </a:r>
            <a:r>
              <a:rPr lang="en-US" dirty="0" smtClean="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Python is an </a:t>
            </a:r>
            <a:r>
              <a:rPr lang="en-US" dirty="0"/>
              <a:t>Object-oriented </a:t>
            </a:r>
            <a:r>
              <a:rPr lang="en-US" dirty="0" smtClean="0"/>
              <a:t>programming language. </a:t>
            </a:r>
          </a:p>
          <a:p>
            <a:r>
              <a:rPr lang="en-US" dirty="0" smtClean="0"/>
              <a:t>Everything is an object. </a:t>
            </a:r>
          </a:p>
          <a:p>
            <a:r>
              <a:rPr lang="en-US" dirty="0" smtClean="0"/>
              <a:t>Python is very flexible because of this fact.  </a:t>
            </a:r>
            <a:endParaRPr lang="en-US" dirty="0"/>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Programing is like anything else it takes </a:t>
            </a:r>
            <a:r>
              <a:rPr lang="en-US" dirty="0"/>
              <a:t>time and p</a:t>
            </a:r>
            <a:r>
              <a:rPr lang="en-US" dirty="0" smtClean="0"/>
              <a:t>atience</a:t>
            </a:r>
            <a:r>
              <a:rPr lang="en-US" dirty="0"/>
              <a:t>. </a:t>
            </a:r>
            <a:r>
              <a:rPr lang="en-US" dirty="0" smtClean="0"/>
              <a:t>I challenge each one of you to program at least 1 hour a week. </a:t>
            </a:r>
          </a:p>
          <a:p>
            <a:r>
              <a:rPr lang="en-US" dirty="0" smtClean="0"/>
              <a:t>Research has shown it takes about </a:t>
            </a:r>
            <a:r>
              <a:rPr lang="en-US" dirty="0"/>
              <a:t>ten years to develop expertise in any of a wide variety of </a:t>
            </a:r>
            <a:r>
              <a:rPr lang="en-US" dirty="0" smtClean="0"/>
              <a:t>areas. </a:t>
            </a:r>
          </a:p>
          <a:p>
            <a:r>
              <a:rPr lang="en-US" dirty="0" smtClean="0"/>
              <a:t>Everyone has taken this class for a reason, take what you have learned today and build on it. </a:t>
            </a:r>
          </a:p>
          <a:p>
            <a:r>
              <a:rPr lang="en-US" dirty="0" smtClean="0"/>
              <a:t>If you don’t have any programming problem to solve then look at </a:t>
            </a:r>
            <a:r>
              <a:rPr lang="en-US" dirty="0" err="1" smtClean="0"/>
              <a:t>Esri</a:t>
            </a:r>
            <a:r>
              <a:rPr lang="en-US" dirty="0" smtClean="0"/>
              <a:t> cursors, unit conversion, </a:t>
            </a:r>
            <a:r>
              <a:rPr lang="en-US" dirty="0" err="1" smtClean="0"/>
              <a:t>os</a:t>
            </a:r>
            <a:r>
              <a:rPr lang="en-US" dirty="0" smtClean="0"/>
              <a:t> module and sys module.  </a:t>
            </a:r>
            <a:endParaRPr lang="en-US" dirty="0"/>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is case </a:t>
            </a:r>
            <a:r>
              <a:rPr lang="en-US" dirty="0" smtClean="0"/>
              <a:t>sensitive</a:t>
            </a:r>
          </a:p>
          <a:p>
            <a:r>
              <a:rPr lang="en-US" dirty="0" smtClean="0"/>
              <a:t>Python </a:t>
            </a:r>
            <a:r>
              <a:rPr lang="en-US" dirty="0"/>
              <a:t>is white space insensitive. Python will skip comment </a:t>
            </a:r>
            <a:r>
              <a:rPr lang="en-US" dirty="0" smtClean="0"/>
              <a:t>lines.</a:t>
            </a:r>
          </a:p>
          <a:p>
            <a:r>
              <a:rPr lang="en-US" dirty="0" smtClean="0"/>
              <a:t>Python </a:t>
            </a:r>
            <a:r>
              <a:rPr lang="en-US" dirty="0"/>
              <a:t>uses indention to form blocks of code. Other programming languages use braces. </a:t>
            </a:r>
            <a:endParaRPr lang="en-US" dirty="0" smtClean="0"/>
          </a:p>
          <a:p>
            <a:r>
              <a:rPr lang="en-US" dirty="0" smtClean="0"/>
              <a:t>One </a:t>
            </a:r>
            <a:r>
              <a:rPr lang="en-US" dirty="0" smtClean="0"/>
              <a:t>should not </a:t>
            </a:r>
            <a:r>
              <a:rPr lang="en-US" dirty="0"/>
              <a:t>go over 80 </a:t>
            </a:r>
            <a:r>
              <a:rPr lang="en-US" dirty="0" smtClean="0"/>
              <a:t>characters when writing python code. This is for readability. </a:t>
            </a:r>
            <a:endParaRPr lang="en-US" dirty="0" smtClean="0"/>
          </a:p>
          <a:p>
            <a:r>
              <a:rPr lang="en-US" dirty="0" smtClean="0"/>
              <a:t>Test </a:t>
            </a:r>
            <a:r>
              <a:rPr lang="en-US" dirty="0"/>
              <a:t>code as you go. Do not wait until you are done to debug code. Test code often. One of the best ways to debug code is to add print statements. </a:t>
            </a:r>
          </a:p>
          <a:p>
            <a:r>
              <a:rPr lang="en-US" dirty="0"/>
              <a:t>Do not be afraid to make mistakes. This is how we learn. </a:t>
            </a:r>
          </a:p>
          <a:p>
            <a:endParaRPr lang="en-US" dirty="0" smtClean="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A</a:t>
            </a:r>
            <a:r>
              <a:rPr lang="en-US" dirty="0" smtClean="0"/>
              <a:t>lways understand the problem one is trying to solve. Have a plan!!</a:t>
            </a:r>
          </a:p>
          <a:p>
            <a:pPr lvl="1"/>
            <a:r>
              <a:rPr lang="en-US" dirty="0" smtClean="0"/>
              <a:t>One would be surprised at how many times people lose sight of the original problem one set out to solve. </a:t>
            </a:r>
          </a:p>
          <a:p>
            <a:pPr lvl="1"/>
            <a:r>
              <a:rPr lang="en-US" dirty="0" smtClean="0"/>
              <a:t>It is okay to change the plan because </a:t>
            </a:r>
            <a:r>
              <a:rPr lang="en-US" dirty="0"/>
              <a:t>one </a:t>
            </a:r>
            <a:r>
              <a:rPr lang="en-US" dirty="0" smtClean="0"/>
              <a:t>realizes they have over looked some logic that now has to be added, but you have to have a plan in order to change the plan. </a:t>
            </a:r>
          </a:p>
          <a:p>
            <a:r>
              <a:rPr lang="en-US" dirty="0"/>
              <a:t>Always create </a:t>
            </a:r>
            <a:r>
              <a:rPr lang="en-US" dirty="0" smtClean="0"/>
              <a:t>pseudocode and test the steps manually before starting coding</a:t>
            </a:r>
            <a:r>
              <a:rPr lang="en-US" dirty="0" smtClean="0"/>
              <a:t>. Test the workflow logic before starting coding and make sure the workflow actually answers the question.</a:t>
            </a:r>
            <a:endParaRPr lang="en-US" dirty="0" smtClean="0"/>
          </a:p>
          <a:p>
            <a:pPr lvl="1"/>
            <a:r>
              <a:rPr lang="en-US" dirty="0" smtClean="0"/>
              <a:t>Ensures that the code is efficiently written.</a:t>
            </a:r>
          </a:p>
          <a:p>
            <a:r>
              <a:rPr lang="en-US" dirty="0" smtClean="0"/>
              <a:t>Writing good clean code the first time is always faster than having to rewrite code later.</a:t>
            </a:r>
          </a:p>
          <a:p>
            <a:r>
              <a:rPr lang="en-US" dirty="0" smtClean="0"/>
              <a:t>When coding avoid hardcoding.</a:t>
            </a:r>
          </a:p>
          <a:p>
            <a:pPr lvl="1"/>
            <a:r>
              <a:rPr lang="en-US" dirty="0" smtClean="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lstStyle/>
          <a:p>
            <a:r>
              <a:rPr lang="en-US" dirty="0" smtClean="0"/>
              <a:t>“It </a:t>
            </a:r>
            <a:r>
              <a:rPr lang="en-US" dirty="0" err="1" smtClean="0"/>
              <a:t>ain’t</a:t>
            </a:r>
            <a:r>
              <a:rPr lang="en-US" dirty="0" smtClean="0"/>
              <a:t> so much the things we don’t know that get us in trouble. It’s the things we know that </a:t>
            </a:r>
            <a:r>
              <a:rPr lang="en-US" dirty="0" err="1" smtClean="0"/>
              <a:t>ain’t</a:t>
            </a:r>
            <a:r>
              <a:rPr lang="en-US" dirty="0" smtClean="0"/>
              <a:t> so” (</a:t>
            </a:r>
            <a:r>
              <a:rPr lang="en-US" dirty="0" err="1" smtClean="0"/>
              <a:t>Artemus</a:t>
            </a:r>
            <a:r>
              <a:rPr lang="en-US" dirty="0" smtClean="0"/>
              <a:t> Ward).</a:t>
            </a:r>
          </a:p>
          <a:p>
            <a:r>
              <a:rPr lang="en-US" dirty="0" smtClean="0"/>
              <a:t>How many sides does a raster cell have? </a:t>
            </a:r>
          </a:p>
          <a:p>
            <a:r>
              <a:rPr lang="en-US" dirty="0" smtClean="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code and test</a:t>
            </a:r>
            <a:endParaRPr lang="en-US" dirty="0"/>
          </a:p>
        </p:txBody>
      </p:sp>
      <p:sp>
        <p:nvSpPr>
          <p:cNvPr id="3" name="Content Placeholder 2"/>
          <p:cNvSpPr>
            <a:spLocks noGrp="1"/>
          </p:cNvSpPr>
          <p:nvPr>
            <p:ph idx="1"/>
          </p:nvPr>
        </p:nvSpPr>
        <p:spPr/>
        <p:txBody>
          <a:bodyPr/>
          <a:lstStyle/>
          <a:p>
            <a:r>
              <a:rPr lang="en-US" dirty="0" smtClean="0"/>
              <a:t>Always comment code. Code is not complete unless it is commented. Use </a:t>
            </a:r>
            <a:r>
              <a:rPr lang="en-US" dirty="0" err="1" smtClean="0"/>
              <a:t>docstrings</a:t>
            </a:r>
            <a:r>
              <a:rPr lang="en-US" dirty="0" smtClean="0"/>
              <a:t> and inline comments. </a:t>
            </a:r>
          </a:p>
          <a:p>
            <a:pPr lvl="1"/>
            <a:r>
              <a:rPr lang="en-US" dirty="0" smtClean="0"/>
              <a:t>When coding in Python 90 percent of your time will be spent reading code and 10 percent of your time will be spent writing code. That is why documenting your code is so important. </a:t>
            </a:r>
          </a:p>
          <a:p>
            <a:pPr lvl="1"/>
            <a:r>
              <a:rPr lang="en-US" dirty="0" smtClean="0"/>
              <a:t>Commenting as you code is faster and easier then commenting at the end. </a:t>
            </a:r>
            <a:endParaRPr lang="en-US" dirty="0"/>
          </a:p>
          <a:p>
            <a:pPr lvl="1"/>
            <a:r>
              <a:rPr lang="en-US" dirty="0" smtClean="0"/>
              <a:t>Documenting code is a way of telling other programmers what you did and why. </a:t>
            </a:r>
            <a:endParaRPr lang="en-US" dirty="0" smtClean="0"/>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 not ever duplicate code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a:t>
            </a:r>
            <a:r>
              <a:rPr lang="en-US" dirty="0"/>
              <a:t>repeat </a:t>
            </a:r>
            <a:r>
              <a:rPr lang="en-US" dirty="0" smtClean="0"/>
              <a:t>yourself (DRY)</a:t>
            </a:r>
            <a:endParaRPr lang="en-US" dirty="0"/>
          </a:p>
          <a:p>
            <a:r>
              <a:rPr lang="en-US" dirty="0" smtClean="0"/>
              <a:t>“The </a:t>
            </a:r>
            <a:r>
              <a:rPr lang="en-US" dirty="0"/>
              <a:t>computing scientist’s main challenge is not to get confused by the complexities of his own </a:t>
            </a:r>
            <a:r>
              <a:rPr lang="en-US" dirty="0" smtClean="0"/>
              <a:t>making”. (E</a:t>
            </a:r>
            <a:r>
              <a:rPr lang="en-US" dirty="0"/>
              <a:t>. W. </a:t>
            </a:r>
            <a:r>
              <a:rPr lang="en-US" dirty="0" smtClean="0"/>
              <a:t>Dijkstra)</a:t>
            </a:r>
            <a:endParaRPr lang="en-US" dirty="0"/>
          </a:p>
          <a:p>
            <a:r>
              <a:rPr lang="en-US" dirty="0" smtClean="0"/>
              <a:t>“One </a:t>
            </a:r>
            <a:r>
              <a:rPr lang="en-US" dirty="0"/>
              <a:t>of my most productive days was throwing away 1000 lines of </a:t>
            </a:r>
            <a:r>
              <a:rPr lang="en-US" dirty="0" smtClean="0"/>
              <a:t>code” (Ken Thompson).</a:t>
            </a:r>
            <a:endParaRPr lang="en-US" dirty="0"/>
          </a:p>
          <a:p>
            <a:r>
              <a:rPr lang="en-US" dirty="0" smtClean="0"/>
              <a:t>“Deleted </a:t>
            </a:r>
            <a:r>
              <a:rPr lang="en-US" dirty="0"/>
              <a:t>code is debugged </a:t>
            </a:r>
            <a:r>
              <a:rPr lang="en-US" dirty="0" smtClean="0"/>
              <a:t>code” (Jeff </a:t>
            </a:r>
            <a:r>
              <a:rPr lang="en-US" dirty="0" err="1" smtClean="0"/>
              <a:t>Sickel</a:t>
            </a:r>
            <a:r>
              <a:rPr lang="en-US" dirty="0" smtClean="0"/>
              <a:t>).</a:t>
            </a:r>
            <a:endParaRPr lang="en-US" dirty="0"/>
          </a:p>
          <a:p>
            <a:r>
              <a:rPr lang="en-US" dirty="0" smtClean="0"/>
              <a:t>“Every </a:t>
            </a:r>
            <a:r>
              <a:rPr lang="en-US" dirty="0"/>
              <a:t>methodology I’ve come across has, at its kernel, a very small section labelled “do magic here</a:t>
            </a:r>
            <a:r>
              <a:rPr lang="en-US" dirty="0" smtClean="0"/>
              <a:t>” (Katie).</a:t>
            </a:r>
          </a:p>
          <a:p>
            <a:r>
              <a:rPr lang="en-US" dirty="0"/>
              <a:t>“Everything should be made as simple as possible, but no simpler.” or “Make things as simple as possible, but not </a:t>
            </a:r>
            <a:r>
              <a:rPr lang="en-US" dirty="0" smtClean="0"/>
              <a:t>simpler”(Albert Einstein).</a:t>
            </a:r>
            <a:endParaRPr lang="en-US" dirty="0"/>
          </a:p>
          <a:p>
            <a:endParaRPr lang="en-US" dirty="0"/>
          </a:p>
        </p:txBody>
      </p:sp>
    </p:spTree>
    <p:extLst>
      <p:ext uri="{BB962C8B-B14F-4D97-AF65-F5344CB8AC3E}">
        <p14:creationId xmlns:p14="http://schemas.microsoft.com/office/powerpoint/2010/main" val="220742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 types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Numbers (</a:t>
            </a:r>
            <a:r>
              <a:rPr lang="en-US" dirty="0" err="1" smtClean="0"/>
              <a:t>int</a:t>
            </a:r>
            <a:r>
              <a:rPr lang="en-US" dirty="0" smtClean="0"/>
              <a:t>, float, double, long)</a:t>
            </a:r>
          </a:p>
          <a:p>
            <a:r>
              <a:rPr lang="en-US" dirty="0" smtClean="0"/>
              <a:t>String - are text defined between quotes either single or double quotes. </a:t>
            </a:r>
          </a:p>
          <a:p>
            <a:r>
              <a:rPr lang="en-US" dirty="0" smtClean="0"/>
              <a:t>List is a comma-separated values between </a:t>
            </a:r>
            <a:r>
              <a:rPr lang="en-US" dirty="0" err="1" smtClean="0"/>
              <a:t>backets</a:t>
            </a:r>
            <a:r>
              <a:rPr lang="en-US" dirty="0" smtClean="0"/>
              <a:t>.</a:t>
            </a:r>
          </a:p>
          <a:p>
            <a:pPr marL="137160" indent="0">
              <a:buNone/>
            </a:pPr>
            <a:r>
              <a:rPr lang="en-US" dirty="0" smtClean="0"/>
              <a:t> </a:t>
            </a:r>
          </a:p>
          <a:p>
            <a:r>
              <a:rPr lang="en-US" dirty="0" smtClean="0"/>
              <a:t>Tuple is a sequence of immutable python objects. </a:t>
            </a:r>
          </a:p>
          <a:p>
            <a:pPr marL="137160" indent="0">
              <a:buNone/>
            </a:pPr>
            <a:endParaRPr lang="en-US" dirty="0" smtClean="0"/>
          </a:p>
          <a:p>
            <a:r>
              <a:rPr lang="en-US" dirty="0" smtClean="0"/>
              <a:t>Sets is a collection of unique elements. </a:t>
            </a:r>
          </a:p>
          <a:p>
            <a:r>
              <a:rPr lang="en-US" dirty="0" smtClean="0"/>
              <a:t>Dictionary stores keys and values. Values can be looked up using the key. Think of the key as a primary key in a database. Keys have to be unique</a:t>
            </a:r>
            <a:r>
              <a:rPr lang="en-US" dirty="0"/>
              <a:t>.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2383</TotalTime>
  <Words>1986</Words>
  <Application>Microsoft Office PowerPoint</Application>
  <PresentationFormat>On-screen Show (4:3)</PresentationFormat>
  <Paragraphs>258</Paragraphs>
  <Slides>30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Book Antiqua</vt:lpstr>
      <vt:lpstr>Calibri</vt:lpstr>
      <vt:lpstr>Lucida Sans</vt:lpstr>
      <vt:lpstr>Wingdings</vt:lpstr>
      <vt:lpstr>Wingdings 2</vt:lpstr>
      <vt:lpstr>Wingdings 3</vt:lpstr>
      <vt:lpstr>Apex</vt:lpstr>
      <vt:lpstr>introduction to python</vt:lpstr>
      <vt:lpstr>Useful links or places to find answers</vt:lpstr>
      <vt:lpstr>Introduction </vt:lpstr>
      <vt:lpstr>Python basics</vt:lpstr>
      <vt:lpstr>Things to keep in mind</vt:lpstr>
      <vt:lpstr>Things to keep in mind</vt:lpstr>
      <vt:lpstr>Comment code and test</vt:lpstr>
      <vt:lpstr>Do not ever duplicate code</vt:lpstr>
      <vt:lpstr>Python data types overview</vt:lpstr>
      <vt:lpstr>Python reserved words </vt:lpstr>
      <vt:lpstr>Numbers</vt:lpstr>
      <vt:lpstr>String</vt:lpstr>
      <vt:lpstr>Lists</vt:lpstr>
      <vt:lpstr>Tuple</vt:lpstr>
      <vt:lpstr>Dictionary</vt:lpstr>
      <vt:lpstr>Truth Table </vt:lpstr>
      <vt:lpstr>If else Boolean logic Control flow</vt:lpstr>
      <vt:lpstr>Exercise 1</vt:lpstr>
      <vt:lpstr>Exercise 1</vt:lpstr>
      <vt:lpstr>Exercise 1 Answer</vt:lpstr>
      <vt:lpstr>Loops</vt:lpstr>
      <vt:lpstr>Loops: For else</vt:lpstr>
      <vt:lpstr>Exercise 2</vt:lpstr>
      <vt:lpstr>Exercise 2 Answer </vt:lpstr>
      <vt:lpstr>Functions</vt:lpstr>
      <vt:lpstr>Functions </vt:lpstr>
      <vt:lpstr>Exercise 3</vt:lpstr>
      <vt:lpstr>Update a feature class</vt:lpstr>
      <vt:lpstr>Mapping package</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Kaim, Lucas Phillip</cp:lastModifiedBy>
  <cp:revision>82</cp:revision>
  <dcterms:created xsi:type="dcterms:W3CDTF">2015-11-29T20:51:57Z</dcterms:created>
  <dcterms:modified xsi:type="dcterms:W3CDTF">2015-12-10T22:04:09Z</dcterms:modified>
</cp:coreProperties>
</file>