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60" r:id="rId3"/>
    <p:sldId id="257" r:id="rId4"/>
    <p:sldId id="263" r:id="rId5"/>
    <p:sldId id="281" r:id="rId6"/>
    <p:sldId id="258" r:id="rId7"/>
    <p:sldId id="266" r:id="rId8"/>
    <p:sldId id="259" r:id="rId9"/>
    <p:sldId id="262" r:id="rId10"/>
    <p:sldId id="261" r:id="rId11"/>
    <p:sldId id="264" r:id="rId12"/>
    <p:sldId id="272" r:id="rId13"/>
    <p:sldId id="288" r:id="rId14"/>
    <p:sldId id="273" r:id="rId15"/>
    <p:sldId id="274" r:id="rId16"/>
    <p:sldId id="277" r:id="rId17"/>
    <p:sldId id="278" r:id="rId18"/>
    <p:sldId id="269" r:id="rId19"/>
    <p:sldId id="268" r:id="rId20"/>
    <p:sldId id="292" r:id="rId21"/>
    <p:sldId id="279" r:id="rId22"/>
    <p:sldId id="280" r:id="rId23"/>
    <p:sldId id="270" r:id="rId24"/>
    <p:sldId id="289" r:id="rId25"/>
    <p:sldId id="267" r:id="rId26"/>
    <p:sldId id="282" r:id="rId27"/>
    <p:sldId id="290" r:id="rId28"/>
    <p:sldId id="275" r:id="rId29"/>
    <p:sldId id="291" r:id="rId30"/>
    <p:sldId id="276" r:id="rId31"/>
    <p:sldId id="283" r:id="rId32"/>
    <p:sldId id="284" r:id="rId33"/>
    <p:sldId id="285" r:id="rId34"/>
    <p:sldId id="293" r:id="rId35"/>
    <p:sldId id="287" r:id="rId36"/>
    <p:sldId id="286" r:id="rId37"/>
    <p:sldId id="265"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43" autoAdjust="0"/>
  </p:normalViewPr>
  <p:slideViewPr>
    <p:cSldViewPr>
      <p:cViewPr varScale="1">
        <p:scale>
          <a:sx n="100" d="100"/>
          <a:sy n="100" d="100"/>
        </p:scale>
        <p:origin x="-194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1389F4-8C7F-4118-9384-A80B74CB90FA}" type="datetimeFigureOut">
              <a:rPr lang="en-US" smtClean="0"/>
              <a:t>4/21/2016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1EEE32-4F84-485E-B1B7-980E0A876B73}" type="slidenum">
              <a:rPr lang="en-US" smtClean="0"/>
              <a:t>‹#›</a:t>
            </a:fld>
            <a:endParaRPr lang="en-US"/>
          </a:p>
        </p:txBody>
      </p:sp>
    </p:spTree>
    <p:extLst>
      <p:ext uri="{BB962C8B-B14F-4D97-AF65-F5344CB8AC3E}">
        <p14:creationId xmlns:p14="http://schemas.microsoft.com/office/powerpoint/2010/main" val="254612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a:t>
            </a:r>
            <a:r>
              <a:rPr lang="en-US" dirty="0" smtClean="0"/>
              <a:t>Manually</a:t>
            </a:r>
          </a:p>
          <a:p>
            <a:r>
              <a:rPr lang="en-US" dirty="0" smtClean="0"/>
              <a:t>2. Export</a:t>
            </a:r>
            <a:r>
              <a:rPr lang="en-US" baseline="0" dirty="0" smtClean="0"/>
              <a:t> to excel and update the dbf</a:t>
            </a:r>
          </a:p>
          <a:p>
            <a:r>
              <a:rPr lang="en-US" baseline="0" dirty="0" smtClean="0"/>
              <a:t>3. Select and field calculator </a:t>
            </a:r>
          </a:p>
          <a:p>
            <a:r>
              <a:rPr lang="en-US" baseline="0" dirty="0" smtClean="0"/>
              <a:t>4. </a:t>
            </a:r>
            <a:r>
              <a:rPr lang="en-US" baseline="0" dirty="0" err="1" smtClean="0"/>
              <a:t>updatecursor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5</a:t>
            </a:fld>
            <a:endParaRPr lang="en-US"/>
          </a:p>
        </p:txBody>
      </p:sp>
    </p:spTree>
    <p:extLst>
      <p:ext uri="{BB962C8B-B14F-4D97-AF65-F5344CB8AC3E}">
        <p14:creationId xmlns:p14="http://schemas.microsoft.com/office/powerpoint/2010/main" val="2410655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Variable substitution.</a:t>
            </a:r>
          </a:p>
          <a:p>
            <a:r>
              <a:rPr lang="en-US" dirty="0" err="1" smtClean="0"/>
              <a:t>i</a:t>
            </a:r>
            <a:r>
              <a:rPr lang="en-US" dirty="0" smtClean="0"/>
              <a:t> = 100</a:t>
            </a:r>
          </a:p>
          <a:p>
            <a:r>
              <a:rPr lang="en-US" dirty="0" smtClean="0"/>
              <a:t>print(</a:t>
            </a:r>
            <a:r>
              <a:rPr lang="en-US" dirty="0" err="1" smtClean="0"/>
              <a:t>i</a:t>
            </a:r>
            <a:r>
              <a:rPr lang="en-US" dirty="0" smtClean="0"/>
              <a:t>)</a:t>
            </a:r>
          </a:p>
          <a:p>
            <a:endParaRPr lang="en-US" dirty="0" smtClean="0"/>
          </a:p>
          <a:p>
            <a:r>
              <a:rPr lang="en-US" dirty="0" smtClean="0"/>
              <a:t># Variable substitution.</a:t>
            </a:r>
          </a:p>
          <a:p>
            <a:r>
              <a:rPr lang="en-US" dirty="0" err="1" smtClean="0"/>
              <a:t>i</a:t>
            </a:r>
            <a:r>
              <a:rPr lang="en-US" dirty="0" smtClean="0"/>
              <a:t> = 2</a:t>
            </a:r>
          </a:p>
          <a:p>
            <a:r>
              <a:rPr lang="en-US" dirty="0" smtClean="0"/>
              <a:t>print(</a:t>
            </a:r>
            <a:r>
              <a:rPr lang="en-US" dirty="0" err="1" smtClean="0"/>
              <a:t>i</a:t>
            </a:r>
            <a:r>
              <a:rPr lang="en-US" dirty="0" smtClean="0"/>
              <a:t>)</a:t>
            </a:r>
          </a:p>
          <a:p>
            <a:endParaRPr lang="en-US" dirty="0" smtClean="0"/>
          </a:p>
          <a:p>
            <a:r>
              <a:rPr lang="en-US" dirty="0" smtClean="0"/>
              <a:t># Multiple Assignment.</a:t>
            </a:r>
          </a:p>
          <a:p>
            <a:r>
              <a:rPr lang="en-US" dirty="0" smtClean="0"/>
              <a:t>a = b = c = d = 5</a:t>
            </a:r>
          </a:p>
          <a:p>
            <a:r>
              <a:rPr lang="en-US" dirty="0" smtClean="0"/>
              <a:t>print(d)</a:t>
            </a:r>
          </a:p>
          <a:p>
            <a:endParaRPr lang="en-US" dirty="0" smtClean="0"/>
          </a:p>
          <a:p>
            <a:r>
              <a:rPr lang="en-US" dirty="0" smtClean="0"/>
              <a:t># Type case a float to int.</a:t>
            </a:r>
          </a:p>
          <a:p>
            <a:r>
              <a:rPr lang="en-US" dirty="0" smtClean="0"/>
              <a:t>w = 5.0</a:t>
            </a:r>
          </a:p>
          <a:p>
            <a:r>
              <a:rPr lang="en-US" dirty="0" smtClean="0"/>
              <a:t>print </a:t>
            </a:r>
            <a:r>
              <a:rPr lang="en-US" dirty="0" err="1" smtClean="0"/>
              <a:t>int</a:t>
            </a:r>
            <a:r>
              <a:rPr lang="en-US" dirty="0" smtClean="0"/>
              <a:t>(w)</a:t>
            </a:r>
          </a:p>
          <a:p>
            <a:endParaRPr lang="en-US" dirty="0" smtClean="0"/>
          </a:p>
          <a:p>
            <a:r>
              <a:rPr lang="en-US" dirty="0" smtClean="0"/>
              <a:t># Addition</a:t>
            </a:r>
          </a:p>
          <a:p>
            <a:r>
              <a:rPr lang="en-US" dirty="0" smtClean="0"/>
              <a:t>c = 5 + 10</a:t>
            </a:r>
          </a:p>
          <a:p>
            <a:r>
              <a:rPr lang="en-US" dirty="0" smtClean="0"/>
              <a:t>print(c)</a:t>
            </a:r>
          </a:p>
          <a:p>
            <a:endParaRPr lang="en-US" dirty="0" smtClean="0"/>
          </a:p>
          <a:p>
            <a:r>
              <a:rPr lang="en-US" dirty="0" smtClean="0"/>
              <a:t># Subtraction.</a:t>
            </a:r>
          </a:p>
          <a:p>
            <a:r>
              <a:rPr lang="en-US" dirty="0" smtClean="0"/>
              <a:t>d = 5 - 3</a:t>
            </a:r>
          </a:p>
          <a:p>
            <a:r>
              <a:rPr lang="en-US" dirty="0" smtClean="0"/>
              <a:t>print(d)</a:t>
            </a:r>
          </a:p>
          <a:p>
            <a:endParaRPr lang="en-US" dirty="0" smtClean="0"/>
          </a:p>
          <a:p>
            <a:r>
              <a:rPr lang="en-US" dirty="0" smtClean="0"/>
              <a:t># Multiplication</a:t>
            </a:r>
          </a:p>
          <a:p>
            <a:r>
              <a:rPr lang="en-US" dirty="0" smtClean="0"/>
              <a:t>a = 5 * 5</a:t>
            </a:r>
          </a:p>
          <a:p>
            <a:endParaRPr lang="en-US" dirty="0" smtClean="0"/>
          </a:p>
          <a:p>
            <a:r>
              <a:rPr lang="en-US" dirty="0" smtClean="0"/>
              <a:t># Division.</a:t>
            </a:r>
          </a:p>
          <a:p>
            <a:r>
              <a:rPr lang="en-US" dirty="0" smtClean="0"/>
              <a:t>a = 5/3</a:t>
            </a:r>
          </a:p>
          <a:p>
            <a:r>
              <a:rPr lang="en-US" dirty="0" smtClean="0"/>
              <a:t>print(a)</a:t>
            </a:r>
          </a:p>
          <a:p>
            <a:endParaRPr lang="en-US" dirty="0" smtClean="0"/>
          </a:p>
          <a:p>
            <a:r>
              <a:rPr lang="en-US" dirty="0" smtClean="0"/>
              <a:t>b = 5/3.0</a:t>
            </a:r>
          </a:p>
          <a:p>
            <a:r>
              <a:rPr lang="en-US" dirty="0" smtClean="0"/>
              <a:t>print(b)</a:t>
            </a:r>
          </a:p>
          <a:p>
            <a:endParaRPr lang="en-US" dirty="0" smtClean="0"/>
          </a:p>
          <a:p>
            <a:r>
              <a:rPr lang="en-US" dirty="0" smtClean="0"/>
              <a:t>c = float(5)/3</a:t>
            </a:r>
          </a:p>
          <a:p>
            <a:r>
              <a:rPr lang="en-US" dirty="0" smtClean="0"/>
              <a:t>print(c)</a:t>
            </a:r>
          </a:p>
          <a:p>
            <a:endParaRPr lang="en-US" dirty="0" smtClean="0"/>
          </a:p>
          <a:p>
            <a:r>
              <a:rPr lang="en-US" dirty="0" smtClean="0"/>
              <a:t># Floor division divides one number by another and then rounds the results to</a:t>
            </a:r>
          </a:p>
          <a:p>
            <a:r>
              <a:rPr lang="en-US" dirty="0" smtClean="0"/>
              <a:t># the closest integer that is smaller.</a:t>
            </a:r>
          </a:p>
          <a:p>
            <a:r>
              <a:rPr lang="en-US" dirty="0" smtClean="0"/>
              <a:t>10//3</a:t>
            </a:r>
          </a:p>
          <a:p>
            <a:endParaRPr lang="en-US" dirty="0" smtClean="0"/>
          </a:p>
          <a:p>
            <a:r>
              <a:rPr lang="en-US" dirty="0" smtClean="0"/>
              <a:t># Modulus. Returns remainder.</a:t>
            </a:r>
          </a:p>
          <a:p>
            <a:r>
              <a:rPr lang="en-US" dirty="0" smtClean="0"/>
              <a:t>c = 14%3</a:t>
            </a:r>
          </a:p>
          <a:p>
            <a:r>
              <a:rPr lang="en-US" dirty="0" smtClean="0"/>
              <a:t>print c</a:t>
            </a:r>
          </a:p>
          <a:p>
            <a:endParaRPr lang="en-US" dirty="0" smtClean="0"/>
          </a:p>
          <a:p>
            <a:r>
              <a:rPr lang="en-US" dirty="0" smtClean="0"/>
              <a:t># Exponent</a:t>
            </a:r>
          </a:p>
          <a:p>
            <a:r>
              <a:rPr lang="en-US" dirty="0" smtClean="0"/>
              <a:t>b = 2**2</a:t>
            </a:r>
          </a:p>
          <a:p>
            <a:r>
              <a:rPr lang="en-US" dirty="0" smtClean="0"/>
              <a:t>print(b)</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12</a:t>
            </a:fld>
            <a:endParaRPr lang="en-US"/>
          </a:p>
        </p:txBody>
      </p:sp>
    </p:spTree>
    <p:extLst>
      <p:ext uri="{BB962C8B-B14F-4D97-AF65-F5344CB8AC3E}">
        <p14:creationId xmlns:p14="http://schemas.microsoft.com/office/powerpoint/2010/main" val="139329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Strings</a:t>
            </a:r>
          </a:p>
          <a:p>
            <a:r>
              <a:rPr lang="en-US" dirty="0" smtClean="0"/>
              <a:t>a = "foo"</a:t>
            </a:r>
          </a:p>
          <a:p>
            <a:r>
              <a:rPr lang="en-US" dirty="0" smtClean="0"/>
              <a:t>b = "bat"</a:t>
            </a:r>
          </a:p>
          <a:p>
            <a:endParaRPr lang="en-US" dirty="0" smtClean="0"/>
          </a:p>
          <a:p>
            <a:r>
              <a:rPr lang="en-US" dirty="0" smtClean="0"/>
              <a:t># String concatenation produces a new string.</a:t>
            </a:r>
          </a:p>
          <a:p>
            <a:r>
              <a:rPr lang="en-US" dirty="0" smtClean="0"/>
              <a:t>c = a + b</a:t>
            </a:r>
          </a:p>
          <a:p>
            <a:r>
              <a:rPr lang="en-US" dirty="0" smtClean="0"/>
              <a:t>print c</a:t>
            </a:r>
          </a:p>
          <a:p>
            <a:endParaRPr lang="en-US" dirty="0" smtClean="0"/>
          </a:p>
          <a:p>
            <a:endParaRPr lang="en-US" dirty="0" smtClean="0"/>
          </a:p>
          <a:p>
            <a:r>
              <a:rPr lang="en-US" dirty="0" smtClean="0"/>
              <a:t># Length function.</a:t>
            </a:r>
          </a:p>
          <a:p>
            <a:r>
              <a:rPr lang="en-US" dirty="0" smtClean="0"/>
              <a:t>a = "</a:t>
            </a:r>
            <a:r>
              <a:rPr lang="en-US" dirty="0" err="1" smtClean="0"/>
              <a:t>Fooo</a:t>
            </a:r>
            <a:r>
              <a:rPr lang="en-US" dirty="0" smtClean="0"/>
              <a:t>"</a:t>
            </a:r>
          </a:p>
          <a:p>
            <a:r>
              <a:rPr lang="en-US" dirty="0" smtClean="0"/>
              <a:t>print </a:t>
            </a:r>
            <a:r>
              <a:rPr lang="en-US" dirty="0" err="1" smtClean="0"/>
              <a:t>len</a:t>
            </a:r>
            <a:r>
              <a:rPr lang="en-US" dirty="0" smtClean="0"/>
              <a:t>(a)</a:t>
            </a:r>
          </a:p>
          <a:p>
            <a:endParaRPr lang="en-US" dirty="0" smtClean="0"/>
          </a:p>
          <a:p>
            <a:r>
              <a:rPr lang="en-US" dirty="0" smtClean="0"/>
              <a:t># Join function.</a:t>
            </a:r>
          </a:p>
          <a:p>
            <a:r>
              <a:rPr lang="en-US" dirty="0" smtClean="0"/>
              <a:t>c = ("A", "B", "C")</a:t>
            </a:r>
          </a:p>
          <a:p>
            <a:r>
              <a:rPr lang="en-US" dirty="0" smtClean="0"/>
              <a:t>print "-".join(c)</a:t>
            </a:r>
          </a:p>
          <a:p>
            <a:endParaRPr lang="en-US" dirty="0" smtClean="0"/>
          </a:p>
          <a:p>
            <a:r>
              <a:rPr lang="en-US" dirty="0" smtClean="0"/>
              <a:t>#print a[5]</a:t>
            </a:r>
          </a:p>
          <a:p>
            <a:r>
              <a:rPr lang="en-US" dirty="0" smtClean="0"/>
              <a:t>print a[2]</a:t>
            </a:r>
          </a:p>
          <a:p>
            <a:endParaRPr lang="en-US" dirty="0" smtClean="0"/>
          </a:p>
          <a:p>
            <a:r>
              <a:rPr lang="en-US" dirty="0" smtClean="0"/>
              <a:t># Replace function.</a:t>
            </a:r>
          </a:p>
          <a:p>
            <a:r>
              <a:rPr lang="en-US" dirty="0" smtClean="0"/>
              <a:t>b = </a:t>
            </a:r>
            <a:r>
              <a:rPr lang="en-US" dirty="0" err="1" smtClean="0"/>
              <a:t>a.replace</a:t>
            </a:r>
            <a:r>
              <a:rPr lang="en-US" dirty="0" smtClean="0"/>
              <a:t>("foo", "too")</a:t>
            </a:r>
          </a:p>
          <a:p>
            <a:r>
              <a:rPr lang="en-US" dirty="0" smtClean="0"/>
              <a:t>print b</a:t>
            </a:r>
          </a:p>
          <a:p>
            <a:endParaRPr lang="en-US" dirty="0" smtClean="0"/>
          </a:p>
          <a:p>
            <a:r>
              <a:rPr lang="en-US" dirty="0" smtClean="0"/>
              <a:t># find function.</a:t>
            </a:r>
          </a:p>
          <a:p>
            <a:r>
              <a:rPr lang="en-US" dirty="0" smtClean="0"/>
              <a:t>print </a:t>
            </a:r>
            <a:r>
              <a:rPr lang="en-US" dirty="0" err="1" smtClean="0"/>
              <a:t>a.find</a:t>
            </a:r>
            <a:r>
              <a:rPr lang="en-US" dirty="0" smtClean="0"/>
              <a:t>("</a:t>
            </a:r>
            <a:r>
              <a:rPr lang="en-US" dirty="0" err="1" smtClean="0"/>
              <a:t>fo</a:t>
            </a:r>
            <a:r>
              <a:rPr lang="en-US" dirty="0" smtClean="0"/>
              <a:t>")</a:t>
            </a:r>
          </a:p>
          <a:p>
            <a:r>
              <a:rPr lang="en-US" dirty="0" smtClean="0"/>
              <a:t># evaluate if </a:t>
            </a:r>
            <a:r>
              <a:rPr lang="en-US" dirty="0" err="1" smtClean="0"/>
              <a:t>fo</a:t>
            </a:r>
            <a:r>
              <a:rPr lang="en-US" dirty="0" smtClean="0"/>
              <a:t> is in a.</a:t>
            </a:r>
          </a:p>
          <a:p>
            <a:r>
              <a:rPr lang="en-US" dirty="0" smtClean="0"/>
              <a:t>print "</a:t>
            </a:r>
            <a:r>
              <a:rPr lang="en-US" dirty="0" err="1" smtClean="0"/>
              <a:t>fo</a:t>
            </a:r>
            <a:r>
              <a:rPr lang="en-US" dirty="0" smtClean="0"/>
              <a:t>" in a</a:t>
            </a:r>
          </a:p>
          <a:p>
            <a:endParaRPr lang="en-US" dirty="0" smtClean="0"/>
          </a:p>
          <a:p>
            <a:endParaRPr lang="en-US" dirty="0" smtClean="0"/>
          </a:p>
          <a:p>
            <a:r>
              <a:rPr lang="en-US" dirty="0" smtClean="0"/>
              <a:t># Python slicing. Slice start, stop, step</a:t>
            </a:r>
          </a:p>
          <a:p>
            <a:r>
              <a:rPr lang="en-US" dirty="0" smtClean="0"/>
              <a:t># slicing is very powerful and can be used on strings, lists or tuples.</a:t>
            </a:r>
          </a:p>
          <a:p>
            <a:r>
              <a:rPr lang="en-US" dirty="0" smtClean="0"/>
              <a:t># Index starts at 0.</a:t>
            </a:r>
          </a:p>
          <a:p>
            <a:r>
              <a:rPr lang="en-US" dirty="0" smtClean="0"/>
              <a:t>w = "</a:t>
            </a:r>
            <a:r>
              <a:rPr lang="en-US" dirty="0" err="1" smtClean="0"/>
              <a:t>yadf;lkbdfmbdfklmbmbkm</a:t>
            </a:r>
            <a:r>
              <a:rPr lang="en-US" dirty="0" smtClean="0"/>
              <a:t>"</a:t>
            </a:r>
          </a:p>
          <a:p>
            <a:r>
              <a:rPr lang="en-US" dirty="0" smtClean="0"/>
              <a:t># Can start at the end of the string, list or tuple.</a:t>
            </a:r>
          </a:p>
          <a:p>
            <a:r>
              <a:rPr lang="en-US" dirty="0" smtClean="0"/>
              <a:t>print w[0:-1]</a:t>
            </a:r>
          </a:p>
          <a:p>
            <a:r>
              <a:rPr lang="en-US" dirty="0" smtClean="0"/>
              <a:t>print w[0:21]</a:t>
            </a:r>
          </a:p>
          <a:p>
            <a:r>
              <a:rPr lang="en-US" dirty="0" smtClean="0"/>
              <a:t>print w[:21]</a:t>
            </a:r>
          </a:p>
          <a:p>
            <a:r>
              <a:rPr lang="en-US" dirty="0" smtClean="0"/>
              <a:t>print w[0:6]</a:t>
            </a:r>
          </a:p>
          <a:p>
            <a:endParaRPr lang="en-US" dirty="0" smtClean="0"/>
          </a:p>
          <a:p>
            <a:r>
              <a:rPr lang="en-US" dirty="0" smtClean="0"/>
              <a:t># Reverse order of string. This works on lists as well.</a:t>
            </a:r>
          </a:p>
          <a:p>
            <a:r>
              <a:rPr lang="en-US" dirty="0" smtClean="0"/>
              <a:t># This can be useful when deleting elements out of a list because one needs</a:t>
            </a:r>
          </a:p>
          <a:p>
            <a:r>
              <a:rPr lang="en-US" dirty="0" smtClean="0"/>
              <a:t># to start at the end of the list first .</a:t>
            </a:r>
          </a:p>
          <a:p>
            <a:r>
              <a:rPr lang="en-US" dirty="0" smtClean="0"/>
              <a:t>print w[21:0:-1]</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14</a:t>
            </a:fld>
            <a:endParaRPr lang="en-US"/>
          </a:p>
        </p:txBody>
      </p:sp>
    </p:spTree>
    <p:extLst>
      <p:ext uri="{BB962C8B-B14F-4D97-AF65-F5344CB8AC3E}">
        <p14:creationId xmlns:p14="http://schemas.microsoft.com/office/powerpoint/2010/main" val="322021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List</a:t>
            </a:r>
          </a:p>
          <a:p>
            <a:r>
              <a:rPr lang="en-US" dirty="0" smtClean="0"/>
              <a:t>a = ["apple", "Microsoft", "Samsung"]</a:t>
            </a:r>
          </a:p>
          <a:p>
            <a:r>
              <a:rPr lang="en-US" dirty="0" smtClean="0"/>
              <a:t># Length function.</a:t>
            </a:r>
          </a:p>
          <a:p>
            <a:r>
              <a:rPr lang="en-US" dirty="0" smtClean="0"/>
              <a:t>print </a:t>
            </a:r>
            <a:r>
              <a:rPr lang="en-US" dirty="0" err="1" smtClean="0"/>
              <a:t>len</a:t>
            </a:r>
            <a:r>
              <a:rPr lang="en-US" dirty="0" smtClean="0"/>
              <a:t>(a)</a:t>
            </a:r>
          </a:p>
          <a:p>
            <a:r>
              <a:rPr lang="en-US" dirty="0" smtClean="0"/>
              <a:t># Append function. Adds items at the end of the list.</a:t>
            </a:r>
          </a:p>
          <a:p>
            <a:r>
              <a:rPr lang="en-US" dirty="0" err="1" smtClean="0"/>
              <a:t>a.append</a:t>
            </a:r>
            <a:r>
              <a:rPr lang="en-US" dirty="0" smtClean="0"/>
              <a:t>("</a:t>
            </a:r>
            <a:r>
              <a:rPr lang="en-US" dirty="0" err="1" smtClean="0"/>
              <a:t>lenovo</a:t>
            </a:r>
            <a:r>
              <a:rPr lang="en-US" dirty="0" smtClean="0"/>
              <a:t>")</a:t>
            </a:r>
          </a:p>
          <a:p>
            <a:r>
              <a:rPr lang="en-US" dirty="0" smtClean="0"/>
              <a:t>print a</a:t>
            </a:r>
          </a:p>
          <a:p>
            <a:r>
              <a:rPr lang="en-US" dirty="0" smtClean="0"/>
              <a:t># Extend the list by appending all items in a given list.</a:t>
            </a:r>
          </a:p>
          <a:p>
            <a:r>
              <a:rPr lang="en-US" dirty="0" err="1" smtClean="0"/>
              <a:t>a.extend</a:t>
            </a:r>
            <a:r>
              <a:rPr lang="en-US" dirty="0" smtClean="0"/>
              <a:t>("foo")</a:t>
            </a:r>
          </a:p>
          <a:p>
            <a:r>
              <a:rPr lang="en-US" dirty="0" smtClean="0"/>
              <a:t>print a</a:t>
            </a:r>
          </a:p>
          <a:p>
            <a:r>
              <a:rPr lang="en-US" dirty="0" smtClean="0"/>
              <a:t># Remove item in list.</a:t>
            </a:r>
          </a:p>
          <a:p>
            <a:r>
              <a:rPr lang="en-US" dirty="0" err="1" smtClean="0"/>
              <a:t>a.pop</a:t>
            </a:r>
            <a:r>
              <a:rPr lang="en-US" dirty="0" smtClean="0"/>
              <a:t>(</a:t>
            </a:r>
            <a:r>
              <a:rPr lang="en-US" dirty="0" err="1" smtClean="0"/>
              <a:t>a.index</a:t>
            </a:r>
            <a:r>
              <a:rPr lang="en-US" dirty="0" smtClean="0"/>
              <a:t>("Samsung"))</a:t>
            </a:r>
          </a:p>
          <a:p>
            <a:r>
              <a:rPr lang="en-US" dirty="0" smtClean="0"/>
              <a:t>print a</a:t>
            </a:r>
          </a:p>
          <a:p>
            <a:r>
              <a:rPr lang="en-US" dirty="0" smtClean="0"/>
              <a:t># Get index of item in list.</a:t>
            </a:r>
          </a:p>
          <a:p>
            <a:r>
              <a:rPr lang="en-US" dirty="0" smtClean="0"/>
              <a:t>print </a:t>
            </a:r>
            <a:r>
              <a:rPr lang="en-US" dirty="0" err="1" smtClean="0"/>
              <a:t>a.index</a:t>
            </a:r>
            <a:r>
              <a:rPr lang="en-US" dirty="0" smtClean="0"/>
              <a:t>("apple")</a:t>
            </a:r>
          </a:p>
          <a:p>
            <a:endParaRPr lang="en-US" dirty="0" smtClean="0"/>
          </a:p>
          <a:p>
            <a:r>
              <a:rPr lang="en-US" dirty="0" smtClean="0"/>
              <a:t>a = ["apple", "Microsoft", "Samsung"]</a:t>
            </a:r>
          </a:p>
          <a:p>
            <a:r>
              <a:rPr lang="en-US" dirty="0" smtClean="0"/>
              <a:t># List reverse function. This can also be done using slicing.</a:t>
            </a:r>
          </a:p>
          <a:p>
            <a:r>
              <a:rPr lang="en-US" dirty="0" err="1" smtClean="0"/>
              <a:t>a.reverse</a:t>
            </a:r>
            <a:r>
              <a:rPr lang="en-US" dirty="0" smtClean="0"/>
              <a:t>()</a:t>
            </a:r>
          </a:p>
          <a:p>
            <a:r>
              <a:rPr lang="en-US" dirty="0" smtClean="0"/>
              <a:t>print a</a:t>
            </a:r>
          </a:p>
          <a:p>
            <a:r>
              <a:rPr lang="en-US" dirty="0" smtClean="0"/>
              <a:t># Nested list</a:t>
            </a:r>
          </a:p>
          <a:p>
            <a:r>
              <a:rPr lang="en-US" dirty="0" smtClean="0"/>
              <a:t>a = [["john", "smith", "GIS programmer", 60,000],</a:t>
            </a:r>
          </a:p>
          <a:p>
            <a:r>
              <a:rPr lang="en-US" dirty="0" smtClean="0"/>
              <a:t>    ["Will", "Smith", "Actor", 1000000]]</a:t>
            </a:r>
          </a:p>
          <a:p>
            <a:endParaRPr lang="en-US" dirty="0" smtClean="0"/>
          </a:p>
          <a:p>
            <a:r>
              <a:rPr lang="en-US" dirty="0" smtClean="0"/>
              <a:t># Create a list from a comma delimited string.</a:t>
            </a:r>
          </a:p>
          <a:p>
            <a:r>
              <a:rPr lang="en-US" dirty="0" smtClean="0"/>
              <a:t>string = "John, Smith, GIS programmer"</a:t>
            </a:r>
          </a:p>
          <a:p>
            <a:r>
              <a:rPr lang="en-US" dirty="0" smtClean="0"/>
              <a:t>w = </a:t>
            </a:r>
            <a:r>
              <a:rPr lang="en-US" dirty="0" err="1" smtClean="0"/>
              <a:t>string.split</a:t>
            </a:r>
            <a:r>
              <a:rPr lang="en-US" dirty="0" smtClean="0"/>
              <a:t>(",")</a:t>
            </a:r>
          </a:p>
          <a:p>
            <a:r>
              <a:rPr lang="en-US" dirty="0" smtClean="0"/>
              <a:t>print w</a:t>
            </a:r>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15</a:t>
            </a:fld>
            <a:endParaRPr lang="en-US"/>
          </a:p>
        </p:txBody>
      </p:sp>
    </p:spTree>
    <p:extLst>
      <p:ext uri="{BB962C8B-B14F-4D97-AF65-F5344CB8AC3E}">
        <p14:creationId xmlns:p14="http://schemas.microsoft.com/office/powerpoint/2010/main" val="906097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http://www.python-course.eu/exception_handling.php</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20</a:t>
            </a:fld>
            <a:endParaRPr lang="en-US"/>
          </a:p>
        </p:txBody>
      </p:sp>
    </p:spTree>
    <p:extLst>
      <p:ext uri="{BB962C8B-B14F-4D97-AF65-F5344CB8AC3E}">
        <p14:creationId xmlns:p14="http://schemas.microsoft.com/office/powerpoint/2010/main" val="2330886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http://psung.blogspot.com/2007/12/for-else-in-python.html</a:t>
            </a:r>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25</a:t>
            </a:fld>
            <a:endParaRPr lang="en-US"/>
          </a:p>
        </p:txBody>
      </p:sp>
    </p:spTree>
    <p:extLst>
      <p:ext uri="{BB962C8B-B14F-4D97-AF65-F5344CB8AC3E}">
        <p14:creationId xmlns:p14="http://schemas.microsoft.com/office/powerpoint/2010/main" val="4252036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https://desktop.arcgis.com/en/desktop/latest/tools/analysis-toolbox/buffer.htm</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28</a:t>
            </a:fld>
            <a:endParaRPr lang="en-US"/>
          </a:p>
        </p:txBody>
      </p:sp>
    </p:spTree>
    <p:extLst>
      <p:ext uri="{BB962C8B-B14F-4D97-AF65-F5344CB8AC3E}">
        <p14:creationId xmlns:p14="http://schemas.microsoft.com/office/powerpoint/2010/main" val="11097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http://www.python-course.eu/object_oriented_programming.php</a:t>
            </a:r>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31</a:t>
            </a:fld>
            <a:endParaRPr lang="en-US"/>
          </a:p>
        </p:txBody>
      </p:sp>
    </p:spTree>
    <p:extLst>
      <p:ext uri="{BB962C8B-B14F-4D97-AF65-F5344CB8AC3E}">
        <p14:creationId xmlns:p14="http://schemas.microsoft.com/office/powerpoint/2010/main" val="3600123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9508567B-B8CC-4477-AED9-11BA2E0DD480}" type="datetimeFigureOut">
              <a:rPr lang="en-US" smtClean="0"/>
              <a:t>4/21/2016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CCFEF648-E7DC-43B2-BE78-36596431D074}"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08567B-B8CC-4477-AED9-11BA2E0DD480}" type="datetimeFigureOut">
              <a:rPr lang="en-US" smtClean="0"/>
              <a:t>4/21/2016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08567B-B8CC-4477-AED9-11BA2E0DD480}" type="datetimeFigureOut">
              <a:rPr lang="en-US" smtClean="0"/>
              <a:t>4/21/2016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08567B-B8CC-4477-AED9-11BA2E0DD480}" type="datetimeFigureOut">
              <a:rPr lang="en-US" smtClean="0"/>
              <a:t>4/21/2016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508567B-B8CC-4477-AED9-11BA2E0DD480}" type="datetimeFigureOut">
              <a:rPr lang="en-US" smtClean="0"/>
              <a:t>4/21/2016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CCFEF648-E7DC-43B2-BE78-36596431D07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508567B-B8CC-4477-AED9-11BA2E0DD480}" type="datetimeFigureOut">
              <a:rPr lang="en-US" smtClean="0"/>
              <a:t>4/21/2016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508567B-B8CC-4477-AED9-11BA2E0DD480}" type="datetimeFigureOut">
              <a:rPr lang="en-US" smtClean="0"/>
              <a:t>4/21/2016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508567B-B8CC-4477-AED9-11BA2E0DD480}" type="datetimeFigureOut">
              <a:rPr lang="en-US" smtClean="0"/>
              <a:t>4/21/2016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08567B-B8CC-4477-AED9-11BA2E0DD480}" type="datetimeFigureOut">
              <a:rPr lang="en-US" smtClean="0"/>
              <a:t>4/21/2016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508567B-B8CC-4477-AED9-11BA2E0DD480}" type="datetimeFigureOut">
              <a:rPr lang="en-US" smtClean="0"/>
              <a:t>4/21/2016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508567B-B8CC-4477-AED9-11BA2E0DD480}" type="datetimeFigureOut">
              <a:rPr lang="en-US" smtClean="0"/>
              <a:t>4/21/2016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9508567B-B8CC-4477-AED9-11BA2E0DD480}" type="datetimeFigureOut">
              <a:rPr lang="en-US" smtClean="0"/>
              <a:t>4/21/2016</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CCFEF648-E7DC-43B2-BE78-36596431D07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2/library/stdtypes.html#string-method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www.dotnetperls.com/slice-python"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ocs.python.org/2/tutorial/datastructures.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tutorialspoint.com/python/python_tuples.ht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ocs.python.org/2/library/stdtypes.html#typesmapp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www.meetup.com/Geospatial-Amateurs-Denver/" TargetMode="External"/><Relationship Id="rId3" Type="http://schemas.openxmlformats.org/officeDocument/2006/relationships/hyperlink" Target="http://www.python.org/" TargetMode="External"/><Relationship Id="rId7" Type="http://schemas.openxmlformats.org/officeDocument/2006/relationships/hyperlink" Target="http://stackoverflow.com/" TargetMode="External"/><Relationship Id="rId2" Type="http://schemas.openxmlformats.org/officeDocument/2006/relationships/hyperlink" Target="https://www.e-education.psu.edu/geog485/node/91" TargetMode="External"/><Relationship Id="rId1" Type="http://schemas.openxmlformats.org/officeDocument/2006/relationships/slideLayout" Target="../slideLayouts/slideLayout2.xml"/><Relationship Id="rId6" Type="http://schemas.openxmlformats.org/officeDocument/2006/relationships/hyperlink" Target="https://geonet.esri.com/community/discussions-lobby/overview" TargetMode="External"/><Relationship Id="rId5" Type="http://schemas.openxmlformats.org/officeDocument/2006/relationships/hyperlink" Target="http://www.tutorialspoint.com/python/" TargetMode="External"/><Relationship Id="rId4" Type="http://schemas.openxmlformats.org/officeDocument/2006/relationships/hyperlink" Target="http://learnpythonthehardway.org/" TargetMode="External"/><Relationship Id="rId9" Type="http://schemas.openxmlformats.org/officeDocument/2006/relationships/hyperlink" Target="http://www.diveintopython.net/toc/index.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resources.arcgis.com/EN/HELP/MAIN/10.1/index.html#/FeatureClass_properties/018v00000011000000/"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esktop.arcgis.com/en/desktop/latest/tools/analysis-toolbox/buffer.ht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python-course.eu/python3_multiple_inheritance.php"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python</a:t>
            </a:r>
            <a:endParaRPr lang="en-US" dirty="0"/>
          </a:p>
        </p:txBody>
      </p:sp>
      <p:sp>
        <p:nvSpPr>
          <p:cNvPr id="3" name="Subtitle 2"/>
          <p:cNvSpPr>
            <a:spLocks noGrp="1"/>
          </p:cNvSpPr>
          <p:nvPr>
            <p:ph type="subTitle" idx="1"/>
          </p:nvPr>
        </p:nvSpPr>
        <p:spPr/>
        <p:txBody>
          <a:bodyPr/>
          <a:lstStyle/>
          <a:p>
            <a:r>
              <a:rPr lang="en-US" dirty="0" smtClean="0"/>
              <a:t>RM-URISA </a:t>
            </a:r>
          </a:p>
          <a:p>
            <a:r>
              <a:rPr lang="en-US" dirty="0" smtClean="0"/>
              <a:t>By Luke </a:t>
            </a:r>
            <a:r>
              <a:rPr lang="en-US" dirty="0" err="1" smtClean="0"/>
              <a:t>Kaim</a:t>
            </a:r>
            <a:endParaRPr lang="en-US" dirty="0" smtClean="0"/>
          </a:p>
          <a:p>
            <a:r>
              <a:rPr lang="en-US" dirty="0" smtClean="0"/>
              <a:t>04/22/2016</a:t>
            </a:r>
          </a:p>
          <a:p>
            <a:endParaRPr lang="en-US" dirty="0"/>
          </a:p>
        </p:txBody>
      </p:sp>
    </p:spTree>
    <p:extLst>
      <p:ext uri="{BB962C8B-B14F-4D97-AF65-F5344CB8AC3E}">
        <p14:creationId xmlns:p14="http://schemas.microsoft.com/office/powerpoint/2010/main" val="2978629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data types overview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Numbers (</a:t>
            </a:r>
            <a:r>
              <a:rPr lang="en-US" dirty="0" err="1" smtClean="0"/>
              <a:t>int</a:t>
            </a:r>
            <a:r>
              <a:rPr lang="en-US" dirty="0" smtClean="0"/>
              <a:t>, float, double, long)</a:t>
            </a:r>
          </a:p>
          <a:p>
            <a:r>
              <a:rPr lang="en-US" dirty="0" smtClean="0"/>
              <a:t>String - are text defined between quotes either single or double quotes </a:t>
            </a:r>
          </a:p>
          <a:p>
            <a:r>
              <a:rPr lang="en-US" dirty="0" smtClean="0"/>
              <a:t>List is a comma-separated values between brackets</a:t>
            </a:r>
          </a:p>
          <a:p>
            <a:pPr marL="137160" indent="0">
              <a:buNone/>
            </a:pPr>
            <a:r>
              <a:rPr lang="en-US" dirty="0" smtClean="0"/>
              <a:t> </a:t>
            </a:r>
          </a:p>
          <a:p>
            <a:r>
              <a:rPr lang="en-US" dirty="0" smtClean="0"/>
              <a:t>Tuple is a sequence of immutable python objects </a:t>
            </a:r>
          </a:p>
          <a:p>
            <a:pPr marL="137160" indent="0">
              <a:buNone/>
            </a:pPr>
            <a:endParaRPr lang="en-US" dirty="0" smtClean="0"/>
          </a:p>
          <a:p>
            <a:r>
              <a:rPr lang="en-US" dirty="0" smtClean="0"/>
              <a:t>Sets is a collection of unique elements </a:t>
            </a:r>
          </a:p>
          <a:p>
            <a:r>
              <a:rPr lang="en-US" dirty="0" smtClean="0"/>
              <a:t>Dictionary stores keys and values. Values can be looked up using the key. Think of the key as a primary key in a database. Keys have to be unique </a:t>
            </a:r>
            <a:endParaRPr lang="en-US" dirty="0"/>
          </a:p>
        </p:txBody>
      </p:sp>
      <p:pic>
        <p:nvPicPr>
          <p:cNvPr id="5" name="Picture 4"/>
          <p:cNvPicPr>
            <a:picLocks noChangeAspect="1"/>
          </p:cNvPicPr>
          <p:nvPr/>
        </p:nvPicPr>
        <p:blipFill>
          <a:blip r:embed="rId2"/>
          <a:stretch>
            <a:fillRect/>
          </a:stretch>
        </p:blipFill>
        <p:spPr>
          <a:xfrm>
            <a:off x="4739805" y="2489205"/>
            <a:ext cx="1371429" cy="228571"/>
          </a:xfrm>
          <a:prstGeom prst="rect">
            <a:avLst/>
          </a:prstGeom>
        </p:spPr>
      </p:pic>
      <p:pic>
        <p:nvPicPr>
          <p:cNvPr id="6" name="Picture 5"/>
          <p:cNvPicPr>
            <a:picLocks noChangeAspect="1"/>
          </p:cNvPicPr>
          <p:nvPr/>
        </p:nvPicPr>
        <p:blipFill>
          <a:blip r:embed="rId3"/>
          <a:stretch>
            <a:fillRect/>
          </a:stretch>
        </p:blipFill>
        <p:spPr>
          <a:xfrm>
            <a:off x="2592186" y="3324285"/>
            <a:ext cx="4295238" cy="323810"/>
          </a:xfrm>
          <a:prstGeom prst="rect">
            <a:avLst/>
          </a:prstGeom>
        </p:spPr>
      </p:pic>
      <p:pic>
        <p:nvPicPr>
          <p:cNvPr id="7" name="Picture 6"/>
          <p:cNvPicPr>
            <a:picLocks noChangeAspect="1"/>
          </p:cNvPicPr>
          <p:nvPr/>
        </p:nvPicPr>
        <p:blipFill>
          <a:blip r:embed="rId4"/>
          <a:stretch>
            <a:fillRect/>
          </a:stretch>
        </p:blipFill>
        <p:spPr>
          <a:xfrm>
            <a:off x="6791919" y="4648323"/>
            <a:ext cx="1114286" cy="285714"/>
          </a:xfrm>
          <a:prstGeom prst="rect">
            <a:avLst/>
          </a:prstGeom>
        </p:spPr>
      </p:pic>
      <p:pic>
        <p:nvPicPr>
          <p:cNvPr id="8" name="Picture 7"/>
          <p:cNvPicPr>
            <a:picLocks noChangeAspect="1"/>
          </p:cNvPicPr>
          <p:nvPr/>
        </p:nvPicPr>
        <p:blipFill>
          <a:blip r:embed="rId5"/>
          <a:stretch>
            <a:fillRect/>
          </a:stretch>
        </p:blipFill>
        <p:spPr>
          <a:xfrm>
            <a:off x="3943428" y="4199958"/>
            <a:ext cx="1257143" cy="228571"/>
          </a:xfrm>
          <a:prstGeom prst="rect">
            <a:avLst/>
          </a:prstGeom>
        </p:spPr>
      </p:pic>
      <p:pic>
        <p:nvPicPr>
          <p:cNvPr id="9" name="Picture 8"/>
          <p:cNvPicPr>
            <a:picLocks noChangeAspect="1"/>
          </p:cNvPicPr>
          <p:nvPr/>
        </p:nvPicPr>
        <p:blipFill>
          <a:blip r:embed="rId6"/>
          <a:stretch>
            <a:fillRect/>
          </a:stretch>
        </p:blipFill>
        <p:spPr>
          <a:xfrm>
            <a:off x="3581400" y="6095646"/>
            <a:ext cx="2038095" cy="190476"/>
          </a:xfrm>
          <a:prstGeom prst="rect">
            <a:avLst/>
          </a:prstGeom>
        </p:spPr>
      </p:pic>
      <p:pic>
        <p:nvPicPr>
          <p:cNvPr id="10" name="Picture 9"/>
          <p:cNvPicPr>
            <a:picLocks noChangeAspect="1"/>
          </p:cNvPicPr>
          <p:nvPr/>
        </p:nvPicPr>
        <p:blipFill>
          <a:blip r:embed="rId7"/>
          <a:stretch>
            <a:fillRect/>
          </a:stretch>
        </p:blipFill>
        <p:spPr>
          <a:xfrm>
            <a:off x="2958852" y="6410969"/>
            <a:ext cx="3561905" cy="161905"/>
          </a:xfrm>
          <a:prstGeom prst="rect">
            <a:avLst/>
          </a:prstGeom>
        </p:spPr>
      </p:pic>
    </p:spTree>
    <p:extLst>
      <p:ext uri="{BB962C8B-B14F-4D97-AF65-F5344CB8AC3E}">
        <p14:creationId xmlns:p14="http://schemas.microsoft.com/office/powerpoint/2010/main" val="3418352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reserved words </a:t>
            </a:r>
            <a:endParaRPr lang="en-US" dirty="0"/>
          </a:p>
        </p:txBody>
      </p:sp>
      <p:sp>
        <p:nvSpPr>
          <p:cNvPr id="3" name="Content Placeholder 2"/>
          <p:cNvSpPr>
            <a:spLocks noGrp="1"/>
          </p:cNvSpPr>
          <p:nvPr>
            <p:ph idx="1"/>
          </p:nvPr>
        </p:nvSpPr>
        <p:spPr/>
        <p:txBody>
          <a:bodyPr/>
          <a:lstStyle/>
          <a:p>
            <a:r>
              <a:rPr lang="en-US" dirty="0" smtClean="0"/>
              <a:t>Keywords = [and, del, from, not, while, as, </a:t>
            </a:r>
            <a:r>
              <a:rPr lang="en-US" dirty="0" err="1" smtClean="0"/>
              <a:t>elif</a:t>
            </a:r>
            <a:r>
              <a:rPr lang="en-US" dirty="0" smtClean="0"/>
              <a:t>, global, or, with, assert, else, if, pass, yield,  break, except, import, print, class, exec, in, raise, continue, finally, is, return, </a:t>
            </a:r>
            <a:r>
              <a:rPr lang="en-US" dirty="0" err="1" smtClean="0"/>
              <a:t>def</a:t>
            </a:r>
            <a:r>
              <a:rPr lang="en-US" dirty="0" smtClean="0"/>
              <a:t>, for, lambda, try]</a:t>
            </a:r>
          </a:p>
          <a:p>
            <a:pPr marL="137160" indent="0">
              <a:buNone/>
            </a:pPr>
            <a:endParaRPr lang="en-US" dirty="0"/>
          </a:p>
          <a:p>
            <a:r>
              <a:rPr lang="en-US" dirty="0" smtClean="0"/>
              <a:t>Backslash allows one to escape. </a:t>
            </a:r>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2330086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a:t>
            </a:r>
            <a:endParaRPr lang="en-US"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2000" y="1295400"/>
            <a:ext cx="1933333" cy="4704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331716"/>
            <a:ext cx="6088317" cy="4688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651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Operators</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9800" y="1204366"/>
            <a:ext cx="4318296" cy="5636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8873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a:t>
            </a:r>
            <a:endParaRPr lang="en-US" dirty="0"/>
          </a:p>
        </p:txBody>
      </p:sp>
      <p:sp>
        <p:nvSpPr>
          <p:cNvPr id="3" name="Content Placeholder 2"/>
          <p:cNvSpPr>
            <a:spLocks noGrp="1"/>
          </p:cNvSpPr>
          <p:nvPr>
            <p:ph idx="1"/>
          </p:nvPr>
        </p:nvSpPr>
        <p:spPr>
          <a:xfrm>
            <a:off x="457200" y="1143000"/>
            <a:ext cx="8229600" cy="4709160"/>
          </a:xfrm>
        </p:spPr>
        <p:txBody>
          <a:bodyPr/>
          <a:lstStyle/>
          <a:p>
            <a:r>
              <a:rPr lang="en-US" dirty="0">
                <a:hlinkClick r:id="rId3"/>
              </a:rPr>
              <a:t>https://</a:t>
            </a:r>
            <a:r>
              <a:rPr lang="en-US" dirty="0" smtClean="0">
                <a:hlinkClick r:id="rId3"/>
              </a:rPr>
              <a:t>docs.python.org/2/library/stdtypes.html#string-methods</a:t>
            </a:r>
            <a:endParaRPr lang="en-US" dirty="0" smtClean="0"/>
          </a:p>
          <a:p>
            <a:r>
              <a:rPr lang="en-US" dirty="0">
                <a:hlinkClick r:id="rId4"/>
              </a:rPr>
              <a:t>http://</a:t>
            </a:r>
            <a:r>
              <a:rPr lang="en-US" dirty="0" smtClean="0">
                <a:hlinkClick r:id="rId4"/>
              </a:rPr>
              <a:t>www.dotnetperls.com/slice-python</a:t>
            </a:r>
            <a:endParaRPr lang="en-US" dirty="0" smtClean="0"/>
          </a:p>
          <a:p>
            <a:endParaRPr lang="en-US" dirty="0" smtClean="0"/>
          </a:p>
          <a:p>
            <a:pPr marL="137160" indent="0">
              <a:buNone/>
            </a:pPr>
            <a:endParaRPr lang="en-US" dirty="0" smtClean="0"/>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2575714"/>
            <a:ext cx="3566609" cy="4272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2129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lstStyle/>
          <a:p>
            <a:r>
              <a:rPr lang="en-US" dirty="0">
                <a:hlinkClick r:id="rId3"/>
              </a:rPr>
              <a:t>https://</a:t>
            </a:r>
            <a:r>
              <a:rPr lang="en-US" dirty="0" smtClean="0">
                <a:hlinkClick r:id="rId3"/>
              </a:rPr>
              <a:t>docs.python.org/2/tutorial/datastructures.html</a:t>
            </a:r>
            <a:endParaRPr lang="en-US" dirty="0" smtClean="0"/>
          </a:p>
          <a:p>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133600"/>
            <a:ext cx="3829050" cy="4633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4588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www.tutorialspoint.com/python/python_tuples.htm</a:t>
            </a:r>
            <a:endParaRPr lang="en-US" dirty="0" smtClean="0"/>
          </a:p>
          <a:p>
            <a:pPr marL="137160" indent="0">
              <a:buNone/>
            </a:pP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124200"/>
            <a:ext cx="5133975"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3094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Dictionary</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docs.python.org/2/library/stdtypes.html#typesmapping</a:t>
            </a:r>
            <a:endParaRPr lang="en-US" dirty="0" smtClean="0"/>
          </a:p>
          <a:p>
            <a:r>
              <a:rPr lang="en-US" dirty="0" smtClean="0"/>
              <a:t>Order does not matter in a dictionary</a:t>
            </a:r>
          </a:p>
          <a:p>
            <a:pPr marL="137160" indent="0">
              <a:buNone/>
            </a:pPr>
            <a:endParaRPr lang="en-US" dirty="0" smtClean="0"/>
          </a:p>
          <a:p>
            <a:pPr marL="137160" indent="0">
              <a:buNone/>
            </a:pP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724275"/>
            <a:ext cx="5057775"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774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Truth Table </a:t>
            </a:r>
            <a:endParaRPr lang="en-US" dirty="0"/>
          </a:p>
        </p:txBody>
      </p:sp>
      <p:pic>
        <p:nvPicPr>
          <p:cNvPr id="4" name="Content Placeholder 3"/>
          <p:cNvPicPr>
            <a:picLocks noGrp="1" noChangeAspect="1"/>
          </p:cNvPicPr>
          <p:nvPr>
            <p:ph idx="1"/>
          </p:nvPr>
        </p:nvPicPr>
        <p:blipFill>
          <a:blip r:embed="rId2"/>
          <a:stretch>
            <a:fillRect/>
          </a:stretch>
        </p:blipFill>
        <p:spPr>
          <a:xfrm>
            <a:off x="1447800" y="1400053"/>
            <a:ext cx="6536447" cy="3840162"/>
          </a:xfrm>
          <a:prstGeom prst="rect">
            <a:avLst/>
          </a:prstGeom>
        </p:spPr>
      </p:pic>
    </p:spTree>
    <p:extLst>
      <p:ext uri="{BB962C8B-B14F-4D97-AF65-F5344CB8AC3E}">
        <p14:creationId xmlns:p14="http://schemas.microsoft.com/office/powerpoint/2010/main" val="1554690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If else Boolean logic</a:t>
            </a:r>
            <a:br>
              <a:rPr lang="en-US" dirty="0" smtClean="0"/>
            </a:br>
            <a:r>
              <a:rPr lang="en-US" dirty="0" smtClean="0"/>
              <a:t>Control flow</a:t>
            </a:r>
            <a:endParaRPr lang="en-US" dirty="0"/>
          </a:p>
        </p:txBody>
      </p:sp>
      <p:sp>
        <p:nvSpPr>
          <p:cNvPr id="3" name="Content Placeholder 2"/>
          <p:cNvSpPr>
            <a:spLocks noGrp="1"/>
          </p:cNvSpPr>
          <p:nvPr>
            <p:ph idx="1"/>
          </p:nvPr>
        </p:nvSpPr>
        <p:spPr>
          <a:xfrm>
            <a:off x="457200" y="1444677"/>
            <a:ext cx="8229600" cy="4709160"/>
          </a:xfrm>
        </p:spPr>
        <p:txBody>
          <a:bodyPr/>
          <a:lstStyle/>
          <a:p>
            <a:r>
              <a:rPr lang="en-US" dirty="0" smtClean="0"/>
              <a:t>Boolean logic using if else logic is a way of making decisions with code</a:t>
            </a:r>
          </a:p>
          <a:p>
            <a:endParaRPr lang="en-US" dirty="0"/>
          </a:p>
          <a:p>
            <a:endParaRPr lang="en-US"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920" y="2357406"/>
            <a:ext cx="3508128" cy="4271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3425" y="2357405"/>
            <a:ext cx="4171950" cy="4281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9138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Useful links </a:t>
            </a:r>
            <a:r>
              <a:rPr lang="en-US" dirty="0"/>
              <a:t>and resources</a:t>
            </a:r>
          </a:p>
        </p:txBody>
      </p:sp>
      <p:sp>
        <p:nvSpPr>
          <p:cNvPr id="3" name="Content Placeholder 2"/>
          <p:cNvSpPr>
            <a:spLocks noGrp="1"/>
          </p:cNvSpPr>
          <p:nvPr>
            <p:ph idx="1"/>
          </p:nvPr>
        </p:nvSpPr>
        <p:spPr/>
        <p:txBody>
          <a:bodyPr>
            <a:normAutofit fontScale="55000" lnSpcReduction="20000"/>
          </a:bodyPr>
          <a:lstStyle/>
          <a:p>
            <a:pPr marL="137160" indent="0">
              <a:buNone/>
            </a:pPr>
            <a:endParaRPr lang="en-US" dirty="0">
              <a:hlinkClick r:id="rId2"/>
            </a:endParaRPr>
          </a:p>
          <a:p>
            <a:r>
              <a:rPr lang="en-US" dirty="0">
                <a:hlinkClick r:id="rId3"/>
              </a:rPr>
              <a:t>Python</a:t>
            </a:r>
            <a:endParaRPr lang="en-US" dirty="0">
              <a:hlinkClick r:id="rId2"/>
            </a:endParaRPr>
          </a:p>
          <a:p>
            <a:r>
              <a:rPr lang="en-US" dirty="0" err="1" smtClean="0">
                <a:hlinkClick r:id="rId2"/>
              </a:rPr>
              <a:t>PennState</a:t>
            </a:r>
            <a:r>
              <a:rPr lang="en-US" dirty="0" smtClean="0">
                <a:hlinkClick r:id="rId2"/>
              </a:rPr>
              <a:t> GEOG 485 - GIS Programming and Automation</a:t>
            </a:r>
            <a:endParaRPr lang="en-US" dirty="0" smtClean="0"/>
          </a:p>
          <a:p>
            <a:r>
              <a:rPr lang="en-US" dirty="0" smtClean="0">
                <a:hlinkClick r:id="rId4"/>
              </a:rPr>
              <a:t>Learning Python the Hard Way</a:t>
            </a:r>
            <a:endParaRPr lang="en-US" dirty="0" smtClean="0"/>
          </a:p>
          <a:p>
            <a:r>
              <a:rPr lang="en-US" dirty="0" smtClean="0">
                <a:hlinkClick r:id="rId5"/>
              </a:rPr>
              <a:t>tutorials point</a:t>
            </a:r>
            <a:endParaRPr lang="en-US" dirty="0" smtClean="0"/>
          </a:p>
          <a:p>
            <a:r>
              <a:rPr lang="en-US" dirty="0">
                <a:hlinkClick r:id="rId6"/>
              </a:rPr>
              <a:t>https://</a:t>
            </a:r>
            <a:r>
              <a:rPr lang="en-US" dirty="0" smtClean="0">
                <a:hlinkClick r:id="rId6"/>
              </a:rPr>
              <a:t>geonet.esri.com/community/discussions-lobby/overview</a:t>
            </a:r>
            <a:endParaRPr lang="en-US" dirty="0" smtClean="0"/>
          </a:p>
          <a:p>
            <a:r>
              <a:rPr lang="en-US" dirty="0" smtClean="0"/>
              <a:t>GIS </a:t>
            </a:r>
            <a:r>
              <a:rPr lang="en-US" dirty="0"/>
              <a:t>Colorado listserv (list@giscolorado.org </a:t>
            </a:r>
            <a:r>
              <a:rPr lang="en-US" dirty="0" smtClean="0"/>
              <a:t>)</a:t>
            </a:r>
          </a:p>
          <a:p>
            <a:r>
              <a:rPr lang="en-US" dirty="0"/>
              <a:t>Stack Exchange </a:t>
            </a:r>
            <a:r>
              <a:rPr lang="en-US" dirty="0">
                <a:hlinkClick r:id="rId7"/>
              </a:rPr>
              <a:t>http://stackoverflow.com</a:t>
            </a:r>
            <a:r>
              <a:rPr lang="en-US" dirty="0" smtClean="0">
                <a:hlinkClick r:id="rId7"/>
              </a:rPr>
              <a:t>/</a:t>
            </a:r>
            <a:endParaRPr lang="en-US" dirty="0" smtClean="0"/>
          </a:p>
          <a:p>
            <a:r>
              <a:rPr lang="en-US" dirty="0">
                <a:hlinkClick r:id="rId8"/>
              </a:rPr>
              <a:t>http://www.meetup.com/Geospatial-Amateurs-Denver</a:t>
            </a:r>
            <a:r>
              <a:rPr lang="en-US" dirty="0" smtClean="0">
                <a:hlinkClick r:id="rId8"/>
              </a:rPr>
              <a:t>/</a:t>
            </a:r>
            <a:endParaRPr lang="en-US" dirty="0" smtClean="0"/>
          </a:p>
          <a:p>
            <a:r>
              <a:rPr lang="en-US" dirty="0">
                <a:hlinkClick r:id="rId9"/>
              </a:rPr>
              <a:t>http://</a:t>
            </a:r>
            <a:r>
              <a:rPr lang="en-US" dirty="0" smtClean="0">
                <a:hlinkClick r:id="rId9"/>
              </a:rPr>
              <a:t>www.diveintopython.net/toc/index.html</a:t>
            </a:r>
            <a:endParaRPr lang="en-US" dirty="0" smtClean="0"/>
          </a:p>
          <a:p>
            <a:r>
              <a:rPr lang="en-US" dirty="0" smtClean="0"/>
              <a:t>Google</a:t>
            </a:r>
          </a:p>
          <a:p>
            <a:r>
              <a:rPr lang="en-US" dirty="0" smtClean="0"/>
              <a:t>Use your network. “How </a:t>
            </a:r>
            <a:r>
              <a:rPr lang="en-US" dirty="0"/>
              <a:t>do you get people to help you? You can’t get there alone. People have to help you and I do believe in karma. I believe in paybacks. You get people to help you by telling the </a:t>
            </a:r>
            <a:r>
              <a:rPr lang="en-US" i="1" dirty="0"/>
              <a:t>truth</a:t>
            </a:r>
            <a:r>
              <a:rPr lang="en-US" dirty="0"/>
              <a:t>. Being earnest. I’ll take an earnest person over a hip person any day, because hip is short term. Earnest is long </a:t>
            </a:r>
            <a:r>
              <a:rPr lang="en-US" dirty="0" smtClean="0"/>
              <a:t>term.” </a:t>
            </a:r>
            <a:r>
              <a:rPr lang="en-US" dirty="0"/>
              <a:t>(Randy </a:t>
            </a:r>
            <a:r>
              <a:rPr lang="en-US" dirty="0" err="1" smtClean="0"/>
              <a:t>Pausch</a:t>
            </a:r>
            <a:r>
              <a:rPr lang="en-US" dirty="0" smtClean="0"/>
              <a:t>)</a:t>
            </a:r>
            <a:endParaRPr lang="en-US" dirty="0"/>
          </a:p>
          <a:p>
            <a:pPr marL="137160" indent="0">
              <a:buNone/>
            </a:pPr>
            <a:endParaRPr lang="en-US" dirty="0" smtClean="0"/>
          </a:p>
          <a:p>
            <a:pPr marL="137160" indent="0">
              <a:buNone/>
            </a:pPr>
            <a:r>
              <a:rPr lang="en-US" dirty="0" smtClean="0"/>
              <a:t/>
            </a:r>
            <a:br>
              <a:rPr lang="en-US" dirty="0" smtClean="0"/>
            </a:br>
            <a:endParaRPr lang="en-US" dirty="0" smtClean="0"/>
          </a:p>
          <a:p>
            <a:endParaRPr lang="en-US" dirty="0"/>
          </a:p>
        </p:txBody>
      </p:sp>
    </p:spTree>
    <p:extLst>
      <p:ext uri="{BB962C8B-B14F-4D97-AF65-F5344CB8AC3E}">
        <p14:creationId xmlns:p14="http://schemas.microsoft.com/office/powerpoint/2010/main" val="1819171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a:t>
            </a:r>
            <a:endParaRPr lang="en-US" dirty="0"/>
          </a:p>
        </p:txBody>
      </p:sp>
      <p:sp>
        <p:nvSpPr>
          <p:cNvPr id="3" name="Content Placeholder 2"/>
          <p:cNvSpPr>
            <a:spLocks noGrp="1"/>
          </p:cNvSpPr>
          <p:nvPr>
            <p:ph idx="1"/>
          </p:nvPr>
        </p:nvSpPr>
        <p:spPr/>
        <p:txBody>
          <a:bodyPr/>
          <a:lstStyle/>
          <a:p>
            <a:r>
              <a:rPr lang="en-US" dirty="0"/>
              <a:t>An exception is an error that happens during the execution of a program</a:t>
            </a:r>
            <a:r>
              <a:rPr lang="en-US" dirty="0" smtClean="0"/>
              <a:t>.</a:t>
            </a:r>
            <a:br>
              <a:rPr lang="en-US" dirty="0" smtClean="0"/>
            </a:br>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590800"/>
            <a:ext cx="6737350" cy="3997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8846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3" name="Content Placeholder 2"/>
          <p:cNvSpPr>
            <a:spLocks noGrp="1"/>
          </p:cNvSpPr>
          <p:nvPr>
            <p:ph idx="1"/>
          </p:nvPr>
        </p:nvSpPr>
        <p:spPr>
          <a:xfrm>
            <a:off x="457200" y="1417638"/>
            <a:ext cx="8229600" cy="4419600"/>
          </a:xfrm>
        </p:spPr>
        <p:txBody>
          <a:bodyPr>
            <a:normAutofit fontScale="92500" lnSpcReduction="10000"/>
          </a:bodyPr>
          <a:lstStyle/>
          <a:p>
            <a:pPr marL="137160" indent="0">
              <a:buNone/>
            </a:pPr>
            <a:endParaRPr lang="en-US" dirty="0" smtClean="0"/>
          </a:p>
          <a:p>
            <a:r>
              <a:rPr lang="en-US" dirty="0" smtClean="0"/>
              <a:t>Create code to test if a feature class exists or not. </a:t>
            </a:r>
          </a:p>
          <a:p>
            <a:r>
              <a:rPr lang="en-US" dirty="0" smtClean="0"/>
              <a:t>If </a:t>
            </a:r>
            <a:r>
              <a:rPr lang="en-US" dirty="0"/>
              <a:t>the file exists then test the features shape type. </a:t>
            </a:r>
            <a:r>
              <a:rPr lang="en-US" dirty="0" smtClean="0"/>
              <a:t>If the shape type is not a point, line or polygon, then print message stating the user must select new file. If the shape type is </a:t>
            </a:r>
            <a:r>
              <a:rPr lang="en-US" dirty="0"/>
              <a:t>point, line or </a:t>
            </a:r>
            <a:r>
              <a:rPr lang="en-US" dirty="0" smtClean="0"/>
              <a:t>polygon, then print the shape type. </a:t>
            </a:r>
          </a:p>
          <a:p>
            <a:r>
              <a:rPr lang="en-US" dirty="0"/>
              <a:t>If the file does not exist then print </a:t>
            </a:r>
            <a:r>
              <a:rPr lang="en-US" dirty="0" smtClean="0"/>
              <a:t>message.</a:t>
            </a:r>
          </a:p>
          <a:p>
            <a:r>
              <a:rPr lang="en-US" dirty="0" smtClean="0">
                <a:hlinkClick r:id="rId2"/>
              </a:rPr>
              <a:t>http</a:t>
            </a:r>
            <a:r>
              <a:rPr lang="en-US" dirty="0">
                <a:hlinkClick r:id="rId2"/>
              </a:rPr>
              <a:t>://resources.arcgis.com/EN/HELP/MAIN/10.1/index.html#/FeatureClass_properties/018v00000011000000</a:t>
            </a:r>
            <a:r>
              <a:rPr lang="en-US" dirty="0" smtClean="0">
                <a:hlinkClick r:id="rId2"/>
              </a:rPr>
              <a:t>/</a:t>
            </a:r>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818206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3" name="Content Placeholder 2"/>
          <p:cNvSpPr>
            <a:spLocks noGrp="1"/>
          </p:cNvSpPr>
          <p:nvPr>
            <p:ph idx="1"/>
          </p:nvPr>
        </p:nvSpPr>
        <p:spPr>
          <a:xfrm>
            <a:off x="472611" y="1219200"/>
            <a:ext cx="8229600" cy="4709160"/>
          </a:xfrm>
        </p:spPr>
        <p:txBody>
          <a:bodyPr/>
          <a:lstStyle/>
          <a:p>
            <a:r>
              <a:rPr lang="en-US" dirty="0" smtClean="0"/>
              <a:t>Expand the logic to handle if a feature class exists and test the shape type of a feature class.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500313"/>
            <a:ext cx="7333127" cy="311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3601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Answer</a:t>
            </a:r>
            <a:endParaRPr lang="en-US" dirty="0"/>
          </a:p>
        </p:txBody>
      </p:sp>
      <p:sp>
        <p:nvSpPr>
          <p:cNvPr id="3" name="Content Placeholder 2"/>
          <p:cNvSpPr>
            <a:spLocks noGrp="1"/>
          </p:cNvSpPr>
          <p:nvPr>
            <p:ph idx="1"/>
          </p:nvPr>
        </p:nvSpPr>
        <p:spPr>
          <a:xfrm>
            <a:off x="457200" y="1600200"/>
            <a:ext cx="8229600" cy="3124200"/>
          </a:xfrm>
        </p:spPr>
        <p:txBody>
          <a:bodyPr/>
          <a:lstStyle/>
          <a:p>
            <a:pPr lvl="0"/>
            <a:r>
              <a:rPr lang="en-US" dirty="0">
                <a:solidFill>
                  <a:prstClr val="white"/>
                </a:solidFill>
              </a:rPr>
              <a:t>Both answers are technically correct. Why is one answer better then another</a:t>
            </a:r>
            <a:r>
              <a:rPr lang="en-US" dirty="0" smtClean="0">
                <a:solidFill>
                  <a:prstClr val="white"/>
                </a:solidFill>
              </a:rPr>
              <a:t>?</a:t>
            </a:r>
            <a:endParaRPr lang="en-US" dirty="0">
              <a:solidFill>
                <a:prstClr val="white"/>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90800"/>
            <a:ext cx="5133975"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6425" y="5353051"/>
            <a:ext cx="5153025"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6606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path locations </a:t>
            </a:r>
            <a:endParaRPr lang="en-US"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676400"/>
            <a:ext cx="6249721" cy="3639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0894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sp>
        <p:nvSpPr>
          <p:cNvPr id="3" name="Content Placeholder 2"/>
          <p:cNvSpPr>
            <a:spLocks noGrp="1"/>
          </p:cNvSpPr>
          <p:nvPr>
            <p:ph idx="1"/>
          </p:nvPr>
        </p:nvSpPr>
        <p:spPr>
          <a:xfrm>
            <a:off x="457200" y="1219200"/>
            <a:ext cx="8229600" cy="4709160"/>
          </a:xfrm>
        </p:spPr>
        <p:txBody>
          <a:bodyPr/>
          <a:lstStyle/>
          <a:p>
            <a:r>
              <a:rPr lang="en-US" dirty="0" smtClean="0"/>
              <a:t>Loops allow one to iterate over a group of statements multiple times</a:t>
            </a:r>
          </a:p>
          <a:p>
            <a:r>
              <a:rPr lang="en-US" dirty="0" smtClean="0"/>
              <a:t>For loop</a:t>
            </a:r>
          </a:p>
          <a:p>
            <a:endParaRPr lang="en-US" dirty="0"/>
          </a:p>
          <a:p>
            <a:r>
              <a:rPr lang="en-US" dirty="0" smtClean="0"/>
              <a:t>While loop </a:t>
            </a:r>
            <a:br>
              <a:rPr lang="en-US" dirty="0" smtClean="0"/>
            </a:br>
            <a:endParaRPr lang="en-US" dirty="0" smtClean="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647815"/>
            <a:ext cx="3581400" cy="3067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924" y="2123815"/>
            <a:ext cx="51720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198" y="5029199"/>
            <a:ext cx="381952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8040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 For else</a:t>
            </a:r>
            <a:endParaRPr lang="en-US" dirty="0"/>
          </a:p>
        </p:txBody>
      </p:sp>
      <p:sp>
        <p:nvSpPr>
          <p:cNvPr id="3" name="Content Placeholder 2"/>
          <p:cNvSpPr>
            <a:spLocks noGrp="1"/>
          </p:cNvSpPr>
          <p:nvPr>
            <p:ph idx="1"/>
          </p:nvPr>
        </p:nvSpPr>
        <p:spPr/>
        <p:txBody>
          <a:bodyPr/>
          <a:lstStyle/>
          <a:p>
            <a:r>
              <a:rPr lang="en-US" dirty="0" smtClean="0"/>
              <a:t>For else tests if the loop finishes. This can be useful because sometimes one wants to know if the loop finishes. </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563" y="3200400"/>
            <a:ext cx="4772025"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059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 </a:t>
            </a:r>
            <a:endParaRPr lang="en-US"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1828800"/>
            <a:ext cx="5390477" cy="2392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3491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a:t>
            </a:r>
            <a:endParaRPr lang="en-US" dirty="0"/>
          </a:p>
        </p:txBody>
      </p:sp>
      <p:sp>
        <p:nvSpPr>
          <p:cNvPr id="3" name="Content Placeholder 2"/>
          <p:cNvSpPr>
            <a:spLocks noGrp="1"/>
          </p:cNvSpPr>
          <p:nvPr>
            <p:ph idx="1"/>
          </p:nvPr>
        </p:nvSpPr>
        <p:spPr/>
        <p:txBody>
          <a:bodyPr>
            <a:normAutofit fontScale="70000" lnSpcReduction="20000"/>
          </a:bodyPr>
          <a:lstStyle/>
          <a:p>
            <a:r>
              <a:rPr lang="en-US" dirty="0"/>
              <a:t>Use a for loop or while loop </a:t>
            </a:r>
            <a:r>
              <a:rPr lang="en-US" dirty="0" smtClean="0"/>
              <a:t>to iterate over a list</a:t>
            </a:r>
          </a:p>
          <a:p>
            <a:r>
              <a:rPr lang="en-US" dirty="0" smtClean="0"/>
              <a:t>Project the data to State plane north</a:t>
            </a:r>
          </a:p>
          <a:p>
            <a:r>
              <a:rPr lang="en-US" dirty="0" smtClean="0"/>
              <a:t>Test if the feature class exists</a:t>
            </a:r>
          </a:p>
          <a:p>
            <a:r>
              <a:rPr lang="en-US" dirty="0" smtClean="0"/>
              <a:t>If the feature class is a point feature class, then buffer each point by 50 meters</a:t>
            </a:r>
          </a:p>
          <a:p>
            <a:r>
              <a:rPr lang="en-US" dirty="0" smtClean="0"/>
              <a:t>If the feature class is a line shapefile, then buffer the line by 100 feet</a:t>
            </a:r>
          </a:p>
          <a:p>
            <a:r>
              <a:rPr lang="en-US" dirty="0"/>
              <a:t>If the </a:t>
            </a:r>
            <a:r>
              <a:rPr lang="en-US" dirty="0" smtClean="0"/>
              <a:t>feature class </a:t>
            </a:r>
            <a:r>
              <a:rPr lang="en-US" dirty="0"/>
              <a:t>is a </a:t>
            </a:r>
            <a:r>
              <a:rPr lang="en-US" dirty="0" smtClean="0"/>
              <a:t>polygon </a:t>
            </a:r>
            <a:r>
              <a:rPr lang="en-US" dirty="0"/>
              <a:t>shapefile, then buffer the </a:t>
            </a:r>
            <a:r>
              <a:rPr lang="en-US" dirty="0" smtClean="0"/>
              <a:t>polygon </a:t>
            </a:r>
            <a:r>
              <a:rPr lang="en-US" dirty="0"/>
              <a:t>by </a:t>
            </a:r>
            <a:r>
              <a:rPr lang="en-US" dirty="0" smtClean="0"/>
              <a:t>200 feet</a:t>
            </a:r>
          </a:p>
          <a:p>
            <a:r>
              <a:rPr lang="en-US" dirty="0" smtClean="0"/>
              <a:t>Code must be commented. </a:t>
            </a:r>
          </a:p>
          <a:p>
            <a:r>
              <a:rPr lang="en-US" dirty="0"/>
              <a:t>Hint combine the code from </a:t>
            </a:r>
            <a:r>
              <a:rPr lang="en-US" dirty="0" smtClean="0"/>
              <a:t>exercise 1.</a:t>
            </a:r>
          </a:p>
          <a:p>
            <a:pPr lvl="1"/>
            <a:r>
              <a:rPr lang="en-US" dirty="0" err="1"/>
              <a:t>arcpy.Buffer_analysis</a:t>
            </a:r>
            <a:r>
              <a:rPr lang="en-US" dirty="0"/>
              <a:t>(</a:t>
            </a:r>
            <a:r>
              <a:rPr lang="en-US" dirty="0" err="1"/>
              <a:t>in_features</a:t>
            </a:r>
            <a:r>
              <a:rPr lang="en-US" dirty="0"/>
              <a:t>="roads", </a:t>
            </a:r>
            <a:r>
              <a:rPr lang="en-US" dirty="0" err="1"/>
              <a:t>out_feature_class</a:t>
            </a:r>
            <a:r>
              <a:rPr lang="en-US" dirty="0"/>
              <a:t>="C:/output/majorrdsBuffered", </a:t>
            </a:r>
            <a:r>
              <a:rPr lang="en-US" dirty="0" err="1"/>
              <a:t>buffer_distance_or_field</a:t>
            </a:r>
            <a:r>
              <a:rPr lang="en-US" dirty="0"/>
              <a:t>="100 Feet", </a:t>
            </a:r>
            <a:r>
              <a:rPr lang="en-US" dirty="0" err="1"/>
              <a:t>line_side</a:t>
            </a:r>
            <a:r>
              <a:rPr lang="en-US" dirty="0"/>
              <a:t>="FULL", </a:t>
            </a:r>
            <a:r>
              <a:rPr lang="en-US" dirty="0" err="1"/>
              <a:t>line_end_type</a:t>
            </a:r>
            <a:r>
              <a:rPr lang="en-US" dirty="0"/>
              <a:t>="ROUND", </a:t>
            </a:r>
            <a:r>
              <a:rPr lang="en-US" dirty="0" err="1"/>
              <a:t>dissolve_option</a:t>
            </a:r>
            <a:r>
              <a:rPr lang="en-US" dirty="0"/>
              <a:t>="LIST", </a:t>
            </a:r>
            <a:r>
              <a:rPr lang="en-US" dirty="0" err="1"/>
              <a:t>dissolve_field</a:t>
            </a:r>
            <a:r>
              <a:rPr lang="en-US" dirty="0"/>
              <a:t>="Distance", method=None</a:t>
            </a:r>
            <a:r>
              <a:rPr lang="en-US" dirty="0" smtClean="0"/>
              <a:t>)</a:t>
            </a:r>
          </a:p>
          <a:p>
            <a:pPr lvl="1"/>
            <a:r>
              <a:rPr lang="en-US" dirty="0" smtClean="0">
                <a:hlinkClick r:id="rId3"/>
              </a:rPr>
              <a:t>buffer tool</a:t>
            </a:r>
            <a:endParaRPr lang="en-US" dirty="0" smtClean="0"/>
          </a:p>
          <a:p>
            <a:pPr lvl="1"/>
            <a:endParaRPr lang="en-US" dirty="0"/>
          </a:p>
          <a:p>
            <a:pPr lvl="1"/>
            <a:endParaRPr lang="en-US" dirty="0" smtClean="0"/>
          </a:p>
        </p:txBody>
      </p:sp>
    </p:spTree>
    <p:extLst>
      <p:ext uri="{BB962C8B-B14F-4D97-AF65-F5344CB8AC3E}">
        <p14:creationId xmlns:p14="http://schemas.microsoft.com/office/powerpoint/2010/main" val="34449554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 </a:t>
            </a:r>
            <a:endParaRPr lang="en-US" dirty="0"/>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2286000"/>
            <a:ext cx="6548143" cy="1363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1491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lstStyle/>
          <a:p>
            <a:r>
              <a:rPr lang="en-US" dirty="0" smtClean="0"/>
              <a:t>Python is an </a:t>
            </a:r>
            <a:r>
              <a:rPr lang="en-US" dirty="0"/>
              <a:t>Object-oriented </a:t>
            </a:r>
            <a:r>
              <a:rPr lang="en-US" dirty="0" smtClean="0"/>
              <a:t>programming language. </a:t>
            </a:r>
          </a:p>
          <a:p>
            <a:r>
              <a:rPr lang="en-US" dirty="0" smtClean="0"/>
              <a:t>Everything is an object.</a:t>
            </a:r>
          </a:p>
          <a:p>
            <a:r>
              <a:rPr lang="en-US" dirty="0" smtClean="0"/>
              <a:t>Python is very flexible because of this fact.  </a:t>
            </a:r>
            <a:endParaRPr lang="en-US" dirty="0"/>
          </a:p>
        </p:txBody>
      </p:sp>
    </p:spTree>
    <p:extLst>
      <p:ext uri="{BB962C8B-B14F-4D97-AF65-F5344CB8AC3E}">
        <p14:creationId xmlns:p14="http://schemas.microsoft.com/office/powerpoint/2010/main" val="838247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 Answer </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600200"/>
            <a:ext cx="4438559" cy="4708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600200"/>
            <a:ext cx="4657725"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73811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a:r>
            <a:r>
              <a:rPr lang="en-US" dirty="0" smtClean="0"/>
              <a:t>unctions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Functions are organized blocks of code that are used to preform a single action. Functions allow code to be reused. We have already called functions. Now we will learn more about functions and how to create user-defined </a:t>
            </a:r>
            <a:r>
              <a:rPr lang="en-US" dirty="0" smtClean="0"/>
              <a:t>functions.</a:t>
            </a:r>
            <a:endParaRPr lang="en-US" dirty="0" smtClean="0"/>
          </a:p>
          <a:p>
            <a:r>
              <a:rPr lang="en-US" dirty="0" smtClean="0"/>
              <a:t>When dealing with function variable scope is very important. Variables within functions are local. Variable outside of functions are global. This is a very important concept because one does not want another function to be able to modify that </a:t>
            </a:r>
            <a:r>
              <a:rPr lang="en-US" dirty="0" smtClean="0"/>
              <a:t>variable.</a:t>
            </a:r>
          </a:p>
          <a:p>
            <a:pPr lvl="1"/>
            <a:r>
              <a:rPr lang="en-US" dirty="0" smtClean="0"/>
              <a:t>This is known </a:t>
            </a:r>
            <a:r>
              <a:rPr lang="en-US" dirty="0"/>
              <a:t>as </a:t>
            </a:r>
            <a:r>
              <a:rPr lang="en-US" dirty="0" smtClean="0"/>
              <a:t>encapsulation. </a:t>
            </a:r>
            <a:r>
              <a:rPr lang="en-US" dirty="0"/>
              <a:t>Generally speaking encapsulation is the mechanism for restricting the access to some of an object's </a:t>
            </a:r>
            <a:r>
              <a:rPr lang="en-US" dirty="0" smtClean="0"/>
              <a:t>components.</a:t>
            </a:r>
            <a:endParaRPr lang="en-US" dirty="0"/>
          </a:p>
        </p:txBody>
      </p:sp>
    </p:spTree>
    <p:extLst>
      <p:ext uri="{BB962C8B-B14F-4D97-AF65-F5344CB8AC3E}">
        <p14:creationId xmlns:p14="http://schemas.microsoft.com/office/powerpoint/2010/main" val="23951347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t>
            </a:r>
            <a:endParaRPr lang="en-US" dirty="0"/>
          </a:p>
        </p:txBody>
      </p:sp>
      <p:sp>
        <p:nvSpPr>
          <p:cNvPr id="3" name="Content Placeholder 2"/>
          <p:cNvSpPr>
            <a:spLocks noGrp="1"/>
          </p:cNvSpPr>
          <p:nvPr>
            <p:ph idx="1"/>
          </p:nvPr>
        </p:nvSpPr>
        <p:spPr/>
        <p:txBody>
          <a:bodyPr/>
          <a:lstStyle/>
          <a:p>
            <a:r>
              <a:rPr lang="en-US" dirty="0" smtClean="0"/>
              <a:t>Functions can be imported into other scripts. This prevents having the same logic in every script. If we had an error function and we had that function in every script that would be bad because if that function ever changes, then one would have to update it in every script</a:t>
            </a:r>
          </a:p>
          <a:p>
            <a:r>
              <a:rPr lang="en-US" dirty="0" smtClean="0"/>
              <a:t>We will now go through how to import a user-defined </a:t>
            </a:r>
            <a:r>
              <a:rPr lang="en-US" dirty="0" smtClean="0"/>
              <a:t>function.</a:t>
            </a:r>
            <a:endParaRPr lang="en-US" dirty="0"/>
          </a:p>
        </p:txBody>
      </p:sp>
    </p:spTree>
    <p:extLst>
      <p:ext uri="{BB962C8B-B14F-4D97-AF65-F5344CB8AC3E}">
        <p14:creationId xmlns:p14="http://schemas.microsoft.com/office/powerpoint/2010/main" val="674891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a:t>
            </a:r>
            <a:endParaRPr lang="en-US" dirty="0"/>
          </a:p>
        </p:txBody>
      </p:sp>
      <p:sp>
        <p:nvSpPr>
          <p:cNvPr id="3" name="Content Placeholder 2"/>
          <p:cNvSpPr>
            <a:spLocks noGrp="1"/>
          </p:cNvSpPr>
          <p:nvPr>
            <p:ph idx="1"/>
          </p:nvPr>
        </p:nvSpPr>
        <p:spPr/>
        <p:txBody>
          <a:bodyPr/>
          <a:lstStyle/>
          <a:p>
            <a:r>
              <a:rPr lang="en-US" dirty="0" smtClean="0"/>
              <a:t>Take exercise 2 and modify the code to create a function with two parameters. The first parameter should be an input list. The second parameter should </a:t>
            </a:r>
            <a:r>
              <a:rPr lang="en-US" dirty="0" smtClean="0"/>
              <a:t>be the projection code.</a:t>
            </a:r>
            <a:endParaRPr lang="en-US" dirty="0" smtClean="0"/>
          </a:p>
          <a:p>
            <a:r>
              <a:rPr lang="en-US" dirty="0" smtClean="0"/>
              <a:t>Call the function</a:t>
            </a:r>
          </a:p>
          <a:p>
            <a:pPr lvl="1"/>
            <a:r>
              <a:rPr lang="en-US" dirty="0" smtClean="0"/>
              <a:t>Bonus points if you write the files to a different </a:t>
            </a:r>
            <a:r>
              <a:rPr lang="en-US" dirty="0" smtClean="0"/>
              <a:t>workspace.</a:t>
            </a:r>
            <a:endParaRPr lang="en-US" dirty="0"/>
          </a:p>
        </p:txBody>
      </p:sp>
    </p:spTree>
    <p:extLst>
      <p:ext uri="{BB962C8B-B14F-4D97-AF65-F5344CB8AC3E}">
        <p14:creationId xmlns:p14="http://schemas.microsoft.com/office/powerpoint/2010/main" val="3074213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answer</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9800" y="1600200"/>
            <a:ext cx="4871370" cy="5028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8389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Simply a logical grouping of data and functions (the latter of which are frequently referred to as "methods" when defined within a class</a:t>
            </a:r>
            <a:r>
              <a:rPr lang="en-US" dirty="0" smtClean="0"/>
              <a:t>).</a:t>
            </a:r>
            <a:endParaRPr lang="en-US" dirty="0" smtClean="0"/>
          </a:p>
          <a:p>
            <a:r>
              <a:rPr lang="en-US" dirty="0" smtClean="0"/>
              <a:t>Classes allow one to create their own data containers and model the real </a:t>
            </a:r>
            <a:r>
              <a:rPr lang="en-US" dirty="0" smtClean="0"/>
              <a:t>world.</a:t>
            </a:r>
            <a:endParaRPr lang="en-US" dirty="0" smtClean="0"/>
          </a:p>
          <a:p>
            <a:r>
              <a:rPr lang="en-US" dirty="0" smtClean="0"/>
              <a:t>Vehicles (SUV, sedan, truck, and bike) or bank accounts. With vehicles each type has special </a:t>
            </a:r>
            <a:r>
              <a:rPr lang="en-US" dirty="0" smtClean="0"/>
              <a:t>attributes.</a:t>
            </a:r>
            <a:endParaRPr lang="en-US" dirty="0" smtClean="0"/>
          </a:p>
          <a:p>
            <a:r>
              <a:rPr lang="en-US" dirty="0"/>
              <a:t>Classes can be thought of as blueprints for creating </a:t>
            </a:r>
            <a:r>
              <a:rPr lang="en-US" dirty="0" smtClean="0"/>
              <a:t>objects </a:t>
            </a:r>
          </a:p>
          <a:p>
            <a:r>
              <a:rPr lang="en-US" dirty="0">
                <a:hlinkClick r:id="rId2"/>
              </a:rPr>
              <a:t>http://</a:t>
            </a:r>
            <a:r>
              <a:rPr lang="en-US" dirty="0" smtClean="0">
                <a:hlinkClick r:id="rId2"/>
              </a:rPr>
              <a:t>www.python-course.eu/python3_multiple_inheritance.php</a:t>
            </a:r>
            <a:endParaRPr lang="en-US" dirty="0" smtClean="0"/>
          </a:p>
          <a:p>
            <a:pPr marL="137160" indent="0">
              <a:buNone/>
            </a:pPr>
            <a:endParaRPr lang="en-US" dirty="0"/>
          </a:p>
        </p:txBody>
      </p:sp>
    </p:spTree>
    <p:extLst>
      <p:ext uri="{BB962C8B-B14F-4D97-AF65-F5344CB8AC3E}">
        <p14:creationId xmlns:p14="http://schemas.microsoft.com/office/powerpoint/2010/main" val="28694132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package</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arcpy.mapping</a:t>
            </a:r>
            <a:r>
              <a:rPr lang="en-US" dirty="0" smtClean="0"/>
              <a:t> package is a way to programmatically modify </a:t>
            </a:r>
            <a:r>
              <a:rPr lang="en-US" dirty="0" err="1" smtClean="0"/>
              <a:t>mxd</a:t>
            </a:r>
            <a:r>
              <a:rPr lang="en-US" dirty="0" smtClean="0"/>
              <a:t> files</a:t>
            </a:r>
          </a:p>
          <a:p>
            <a:endParaRPr lang="en-US" dirty="0"/>
          </a:p>
        </p:txBody>
      </p:sp>
      <p:pic>
        <p:nvPicPr>
          <p:cNvPr id="4" name="Picture 3"/>
          <p:cNvPicPr>
            <a:picLocks noChangeAspect="1"/>
          </p:cNvPicPr>
          <p:nvPr/>
        </p:nvPicPr>
        <p:blipFill>
          <a:blip r:embed="rId2"/>
          <a:stretch>
            <a:fillRect/>
          </a:stretch>
        </p:blipFill>
        <p:spPr>
          <a:xfrm>
            <a:off x="1933905" y="2819400"/>
            <a:ext cx="5276190" cy="1847619"/>
          </a:xfrm>
          <a:prstGeom prst="rect">
            <a:avLst/>
          </a:prstGeom>
        </p:spPr>
      </p:pic>
    </p:spTree>
    <p:extLst>
      <p:ext uri="{BB962C8B-B14F-4D97-AF65-F5344CB8AC3E}">
        <p14:creationId xmlns:p14="http://schemas.microsoft.com/office/powerpoint/2010/main" val="4733770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Programing is like anything else it takes </a:t>
            </a:r>
            <a:r>
              <a:rPr lang="en-US" dirty="0"/>
              <a:t>time and p</a:t>
            </a:r>
            <a:r>
              <a:rPr lang="en-US" dirty="0" smtClean="0"/>
              <a:t>atience</a:t>
            </a:r>
            <a:r>
              <a:rPr lang="en-US" dirty="0"/>
              <a:t>. </a:t>
            </a:r>
            <a:r>
              <a:rPr lang="en-US" dirty="0" smtClean="0"/>
              <a:t>I challenge each one of you to program at least 1 hour a week</a:t>
            </a:r>
          </a:p>
          <a:p>
            <a:r>
              <a:rPr lang="en-US" dirty="0" smtClean="0"/>
              <a:t>Research has shown it takes about </a:t>
            </a:r>
            <a:r>
              <a:rPr lang="en-US" dirty="0"/>
              <a:t>ten years to develop expertise in any of a wide variety of </a:t>
            </a:r>
            <a:r>
              <a:rPr lang="en-US" dirty="0" smtClean="0"/>
              <a:t>areas </a:t>
            </a:r>
            <a:r>
              <a:rPr lang="en-US" dirty="0" smtClean="0"/>
              <a:t>.</a:t>
            </a:r>
            <a:endParaRPr lang="en-US" dirty="0" smtClean="0"/>
          </a:p>
          <a:p>
            <a:r>
              <a:rPr lang="en-US" dirty="0" smtClean="0"/>
              <a:t>Everyone has taken this class for a reason, take what you have learned today and build on it</a:t>
            </a:r>
          </a:p>
          <a:p>
            <a:r>
              <a:rPr lang="en-US" dirty="0" smtClean="0"/>
              <a:t>If you don’t have any programming problem to solve then look at </a:t>
            </a:r>
            <a:r>
              <a:rPr lang="en-US" dirty="0" err="1" smtClean="0"/>
              <a:t>Esri</a:t>
            </a:r>
            <a:r>
              <a:rPr lang="en-US" dirty="0" smtClean="0"/>
              <a:t> cursors, unit conversion, </a:t>
            </a:r>
            <a:r>
              <a:rPr lang="en-US" dirty="0" err="1" smtClean="0"/>
              <a:t>os</a:t>
            </a:r>
            <a:r>
              <a:rPr lang="en-US" dirty="0" smtClean="0"/>
              <a:t> module and sys </a:t>
            </a:r>
            <a:r>
              <a:rPr lang="en-US" smtClean="0"/>
              <a:t>module.</a:t>
            </a:r>
          </a:p>
          <a:p>
            <a:r>
              <a:rPr lang="en-US" smtClean="0"/>
              <a:t> </a:t>
            </a:r>
            <a:r>
              <a:rPr lang="en-US" dirty="0" smtClean="0"/>
              <a:t>Look at functions and classes more. </a:t>
            </a:r>
            <a:endParaRPr lang="en-US" dirty="0"/>
          </a:p>
        </p:txBody>
      </p:sp>
    </p:spTree>
    <p:extLst>
      <p:ext uri="{BB962C8B-B14F-4D97-AF65-F5344CB8AC3E}">
        <p14:creationId xmlns:p14="http://schemas.microsoft.com/office/powerpoint/2010/main" val="71298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basics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Python is case sensitive</a:t>
            </a:r>
          </a:p>
          <a:p>
            <a:r>
              <a:rPr lang="en-US" dirty="0" smtClean="0"/>
              <a:t>Python </a:t>
            </a:r>
            <a:r>
              <a:rPr lang="en-US" dirty="0"/>
              <a:t>is white space insensitive. Python will skip comment </a:t>
            </a:r>
            <a:r>
              <a:rPr lang="en-US" dirty="0" smtClean="0"/>
              <a:t>lines.</a:t>
            </a:r>
          </a:p>
          <a:p>
            <a:r>
              <a:rPr lang="en-US" dirty="0" smtClean="0"/>
              <a:t>Python </a:t>
            </a:r>
            <a:r>
              <a:rPr lang="en-US" dirty="0"/>
              <a:t>uses indention to form blocks of code. Other programming languages use </a:t>
            </a:r>
            <a:r>
              <a:rPr lang="en-US" dirty="0" smtClean="0"/>
              <a:t>braces like Java.</a:t>
            </a:r>
          </a:p>
          <a:p>
            <a:r>
              <a:rPr lang="en-US" dirty="0" smtClean="0"/>
              <a:t>One should not </a:t>
            </a:r>
            <a:r>
              <a:rPr lang="en-US" dirty="0"/>
              <a:t>go over 80 </a:t>
            </a:r>
            <a:r>
              <a:rPr lang="en-US" dirty="0" smtClean="0"/>
              <a:t>characters when writing python code. This is for readability.</a:t>
            </a:r>
          </a:p>
          <a:p>
            <a:r>
              <a:rPr lang="en-US" dirty="0" smtClean="0"/>
              <a:t>Test </a:t>
            </a:r>
            <a:r>
              <a:rPr lang="en-US" dirty="0"/>
              <a:t>code as you go. Do not wait until you are done to debug code. Test code often. One of the best ways to debug code is to add print </a:t>
            </a:r>
            <a:r>
              <a:rPr lang="en-US" dirty="0" smtClean="0"/>
              <a:t>statements. </a:t>
            </a:r>
          </a:p>
          <a:p>
            <a:r>
              <a:rPr lang="en-US" dirty="0" smtClean="0"/>
              <a:t>Do </a:t>
            </a:r>
            <a:r>
              <a:rPr lang="en-US" dirty="0"/>
              <a:t>not be afraid to make mistakes. This is how we </a:t>
            </a:r>
            <a:r>
              <a:rPr lang="en-US" dirty="0" smtClean="0"/>
              <a:t>learn. Never assume the black box is coded correctly. </a:t>
            </a:r>
            <a:endParaRPr lang="en-US" dirty="0"/>
          </a:p>
          <a:p>
            <a:endParaRPr lang="en-US" dirty="0" smtClean="0"/>
          </a:p>
        </p:txBody>
      </p:sp>
    </p:spTree>
    <p:extLst>
      <p:ext uri="{BB962C8B-B14F-4D97-AF65-F5344CB8AC3E}">
        <p14:creationId xmlns:p14="http://schemas.microsoft.com/office/powerpoint/2010/main" val="2205672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a feature class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How can we update a an attribute value in a feature class? I can think of at least 4 methods to update a value in a feature class. Can you come up with the methods? </a:t>
            </a:r>
          </a:p>
          <a:p>
            <a:r>
              <a:rPr lang="en-US" dirty="0"/>
              <a:t>Curiosity is critical to programming. </a:t>
            </a:r>
            <a:r>
              <a:rPr lang="en-US" dirty="0" smtClean="0"/>
              <a:t>Always </a:t>
            </a:r>
            <a:r>
              <a:rPr lang="en-US" dirty="0"/>
              <a:t>try to understand how the code works. </a:t>
            </a:r>
            <a:endParaRPr lang="en-US" dirty="0" smtClean="0"/>
          </a:p>
          <a:p>
            <a:r>
              <a:rPr lang="en-US" dirty="0" smtClean="0"/>
              <a:t>In programing there are many different methods to solve the problem. It is important to understand those methods and choose a solution.</a:t>
            </a:r>
          </a:p>
          <a:p>
            <a:r>
              <a:rPr lang="en-US" dirty="0" err="1" smtClean="0"/>
              <a:t>os.walk</a:t>
            </a:r>
            <a:r>
              <a:rPr lang="en-US" dirty="0" smtClean="0"/>
              <a:t> and </a:t>
            </a:r>
            <a:r>
              <a:rPr lang="en-US" dirty="0" err="1" smtClean="0"/>
              <a:t>os.listdir</a:t>
            </a:r>
            <a:r>
              <a:rPr lang="en-US" dirty="0" smtClean="0"/>
              <a:t> can be used to solve the same problem.  There are many different ways to solve the problem. Never be afraid to test different solutions.  </a:t>
            </a:r>
            <a:endParaRPr lang="en-US" dirty="0"/>
          </a:p>
        </p:txBody>
      </p:sp>
    </p:spTree>
    <p:extLst>
      <p:ext uri="{BB962C8B-B14F-4D97-AF65-F5344CB8AC3E}">
        <p14:creationId xmlns:p14="http://schemas.microsoft.com/office/powerpoint/2010/main" val="2140910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keep in mind</a:t>
            </a:r>
            <a:endParaRPr lang="en-US" dirty="0"/>
          </a:p>
        </p:txBody>
      </p:sp>
      <p:sp>
        <p:nvSpPr>
          <p:cNvPr id="3" name="Content Placeholder 2"/>
          <p:cNvSpPr>
            <a:spLocks noGrp="1"/>
          </p:cNvSpPr>
          <p:nvPr>
            <p:ph idx="1"/>
          </p:nvPr>
        </p:nvSpPr>
        <p:spPr/>
        <p:txBody>
          <a:bodyPr>
            <a:normAutofit fontScale="77500" lnSpcReduction="20000"/>
          </a:bodyPr>
          <a:lstStyle/>
          <a:p>
            <a:r>
              <a:rPr lang="en-US" dirty="0"/>
              <a:t>A</a:t>
            </a:r>
            <a:r>
              <a:rPr lang="en-US" dirty="0" smtClean="0"/>
              <a:t>lways understand the problem one is trying to solve. Have a plan!!</a:t>
            </a:r>
          </a:p>
          <a:p>
            <a:pPr lvl="1"/>
            <a:r>
              <a:rPr lang="en-US" dirty="0" smtClean="0"/>
              <a:t>One would be surprised at how many times people lose sight of the original problem one set out to solve. </a:t>
            </a:r>
          </a:p>
          <a:p>
            <a:pPr lvl="1"/>
            <a:r>
              <a:rPr lang="en-US" dirty="0" smtClean="0"/>
              <a:t>It is okay to change the plan because </a:t>
            </a:r>
            <a:r>
              <a:rPr lang="en-US" dirty="0"/>
              <a:t>one </a:t>
            </a:r>
            <a:r>
              <a:rPr lang="en-US" dirty="0" smtClean="0"/>
              <a:t>realizes they have over looked some logic that now has to be added, but you have to have a plan in order to change the plan.</a:t>
            </a:r>
          </a:p>
          <a:p>
            <a:r>
              <a:rPr lang="en-US" dirty="0"/>
              <a:t>Always create </a:t>
            </a:r>
            <a:r>
              <a:rPr lang="en-US" dirty="0" smtClean="0"/>
              <a:t>pseudocode and test the steps manually before starting coding. Test the workflow logic before starting coding and make sure the workflow actually answers the question.</a:t>
            </a:r>
          </a:p>
          <a:p>
            <a:pPr lvl="1"/>
            <a:r>
              <a:rPr lang="en-US" dirty="0" smtClean="0"/>
              <a:t>Ensures that the code is efficiently written</a:t>
            </a:r>
          </a:p>
          <a:p>
            <a:r>
              <a:rPr lang="en-US" dirty="0" smtClean="0"/>
              <a:t>Writing good clean code the first time is always faster than having to rewrite code later.</a:t>
            </a:r>
          </a:p>
          <a:p>
            <a:r>
              <a:rPr lang="en-US" dirty="0" smtClean="0"/>
              <a:t>When coding avoid hardcoding</a:t>
            </a:r>
          </a:p>
          <a:p>
            <a:pPr lvl="1"/>
            <a:r>
              <a:rPr lang="en-US" dirty="0" smtClean="0"/>
              <a:t>Field names change, filenames change </a:t>
            </a:r>
          </a:p>
          <a:p>
            <a:pPr marL="137160" indent="0">
              <a:buNone/>
            </a:pPr>
            <a:endParaRPr lang="en-US" dirty="0"/>
          </a:p>
        </p:txBody>
      </p:sp>
    </p:spTree>
    <p:extLst>
      <p:ext uri="{BB962C8B-B14F-4D97-AF65-F5344CB8AC3E}">
        <p14:creationId xmlns:p14="http://schemas.microsoft.com/office/powerpoint/2010/main" val="3155616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keep in mind</a:t>
            </a:r>
            <a:endParaRPr lang="en-US" dirty="0"/>
          </a:p>
        </p:txBody>
      </p:sp>
      <p:sp>
        <p:nvSpPr>
          <p:cNvPr id="3" name="Content Placeholder 2"/>
          <p:cNvSpPr>
            <a:spLocks noGrp="1"/>
          </p:cNvSpPr>
          <p:nvPr>
            <p:ph idx="1"/>
          </p:nvPr>
        </p:nvSpPr>
        <p:spPr/>
        <p:txBody>
          <a:bodyPr/>
          <a:lstStyle/>
          <a:p>
            <a:r>
              <a:rPr lang="en-US" dirty="0" smtClean="0"/>
              <a:t>“It </a:t>
            </a:r>
            <a:r>
              <a:rPr lang="en-US" dirty="0" err="1" smtClean="0"/>
              <a:t>ain’t</a:t>
            </a:r>
            <a:r>
              <a:rPr lang="en-US" dirty="0" smtClean="0"/>
              <a:t> so much the things we don’t know that get us in trouble. It’s the things we know that </a:t>
            </a:r>
            <a:r>
              <a:rPr lang="en-US" dirty="0" err="1" smtClean="0"/>
              <a:t>ain’t</a:t>
            </a:r>
            <a:r>
              <a:rPr lang="en-US" dirty="0" smtClean="0"/>
              <a:t> so.” (</a:t>
            </a:r>
            <a:r>
              <a:rPr lang="en-US" dirty="0" err="1" smtClean="0"/>
              <a:t>Artemus</a:t>
            </a:r>
            <a:r>
              <a:rPr lang="en-US" dirty="0" smtClean="0"/>
              <a:t> Ward)</a:t>
            </a:r>
          </a:p>
          <a:p>
            <a:r>
              <a:rPr lang="en-US" dirty="0" smtClean="0"/>
              <a:t>How many sides does a raster cell have?</a:t>
            </a:r>
          </a:p>
          <a:p>
            <a:r>
              <a:rPr lang="en-US" dirty="0" smtClean="0"/>
              <a:t>Which map would show more area a large scale map or a small scale map? </a:t>
            </a:r>
          </a:p>
        </p:txBody>
      </p:sp>
    </p:spTree>
    <p:extLst>
      <p:ext uri="{BB962C8B-B14F-4D97-AF65-F5344CB8AC3E}">
        <p14:creationId xmlns:p14="http://schemas.microsoft.com/office/powerpoint/2010/main" val="372846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 code and test</a:t>
            </a:r>
            <a:endParaRPr lang="en-US" dirty="0"/>
          </a:p>
        </p:txBody>
      </p:sp>
      <p:sp>
        <p:nvSpPr>
          <p:cNvPr id="3" name="Content Placeholder 2"/>
          <p:cNvSpPr>
            <a:spLocks noGrp="1"/>
          </p:cNvSpPr>
          <p:nvPr>
            <p:ph idx="1"/>
          </p:nvPr>
        </p:nvSpPr>
        <p:spPr/>
        <p:txBody>
          <a:bodyPr/>
          <a:lstStyle/>
          <a:p>
            <a:r>
              <a:rPr lang="en-US" dirty="0" smtClean="0"/>
              <a:t>Always comment code. Code is not complete unless it is commented. Use </a:t>
            </a:r>
            <a:r>
              <a:rPr lang="en-US" dirty="0" err="1" smtClean="0"/>
              <a:t>docstrings</a:t>
            </a:r>
            <a:r>
              <a:rPr lang="en-US" dirty="0" smtClean="0"/>
              <a:t> and inline comments</a:t>
            </a:r>
          </a:p>
          <a:p>
            <a:pPr lvl="1"/>
            <a:r>
              <a:rPr lang="en-US" dirty="0" smtClean="0"/>
              <a:t>When coding in Python 90 percent of your time will be spent reading code and 10 percent of your time will be spent writing code. That is why documenting your code is so important</a:t>
            </a:r>
          </a:p>
          <a:p>
            <a:pPr lvl="1"/>
            <a:r>
              <a:rPr lang="en-US" dirty="0" smtClean="0"/>
              <a:t>Commenting as you code is faster and easier then commenting at the end</a:t>
            </a:r>
            <a:endParaRPr lang="en-US" dirty="0"/>
          </a:p>
          <a:p>
            <a:pPr lvl="1"/>
            <a:r>
              <a:rPr lang="en-US" dirty="0" smtClean="0"/>
              <a:t>Documenting code is a way of telling other programmers what you did and why </a:t>
            </a:r>
          </a:p>
          <a:p>
            <a:pPr marL="137160" indent="0">
              <a:buNone/>
            </a:pPr>
            <a:endParaRPr lang="en-US" dirty="0"/>
          </a:p>
        </p:txBody>
      </p:sp>
    </p:spTree>
    <p:extLst>
      <p:ext uri="{BB962C8B-B14F-4D97-AF65-F5344CB8AC3E}">
        <p14:creationId xmlns:p14="http://schemas.microsoft.com/office/powerpoint/2010/main" val="22855042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 not ever duplicate code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Don't </a:t>
            </a:r>
            <a:r>
              <a:rPr lang="en-US" dirty="0"/>
              <a:t>repeat </a:t>
            </a:r>
            <a:r>
              <a:rPr lang="en-US" dirty="0" smtClean="0"/>
              <a:t>yourself (DRY)</a:t>
            </a:r>
            <a:endParaRPr lang="en-US" dirty="0"/>
          </a:p>
          <a:p>
            <a:r>
              <a:rPr lang="en-US" dirty="0" smtClean="0"/>
              <a:t>“The </a:t>
            </a:r>
            <a:r>
              <a:rPr lang="en-US" dirty="0"/>
              <a:t>computing scientist’s main challenge is not to get confused by the complexities of his own </a:t>
            </a:r>
            <a:r>
              <a:rPr lang="en-US" dirty="0" smtClean="0"/>
              <a:t>making”(E</a:t>
            </a:r>
            <a:r>
              <a:rPr lang="en-US" dirty="0"/>
              <a:t>. W. </a:t>
            </a:r>
            <a:r>
              <a:rPr lang="en-US" dirty="0" smtClean="0"/>
              <a:t>Dijkstra)</a:t>
            </a:r>
            <a:endParaRPr lang="en-US" dirty="0"/>
          </a:p>
          <a:p>
            <a:r>
              <a:rPr lang="en-US" dirty="0" smtClean="0"/>
              <a:t>“One </a:t>
            </a:r>
            <a:r>
              <a:rPr lang="en-US" dirty="0"/>
              <a:t>of my most productive days was throwing away 1000 lines of </a:t>
            </a:r>
            <a:r>
              <a:rPr lang="en-US" dirty="0" smtClean="0"/>
              <a:t>code” (Ken Thompson)</a:t>
            </a:r>
            <a:endParaRPr lang="en-US" dirty="0"/>
          </a:p>
          <a:p>
            <a:r>
              <a:rPr lang="en-US" dirty="0" smtClean="0"/>
              <a:t>“Deleted </a:t>
            </a:r>
            <a:r>
              <a:rPr lang="en-US" dirty="0"/>
              <a:t>code is debugged </a:t>
            </a:r>
            <a:r>
              <a:rPr lang="en-US" dirty="0" smtClean="0"/>
              <a:t>code” (Jeff </a:t>
            </a:r>
            <a:r>
              <a:rPr lang="en-US" dirty="0" err="1" smtClean="0"/>
              <a:t>Sickel</a:t>
            </a:r>
            <a:r>
              <a:rPr lang="en-US" dirty="0" smtClean="0"/>
              <a:t>)</a:t>
            </a:r>
            <a:endParaRPr lang="en-US" dirty="0"/>
          </a:p>
          <a:p>
            <a:r>
              <a:rPr lang="en-US" dirty="0" smtClean="0"/>
              <a:t>“Every </a:t>
            </a:r>
            <a:r>
              <a:rPr lang="en-US" dirty="0"/>
              <a:t>methodology I’ve come across has, at its kernel, a very small section labelled “do magic here</a:t>
            </a:r>
            <a:r>
              <a:rPr lang="en-US" dirty="0" smtClean="0"/>
              <a:t>” (Katie)</a:t>
            </a:r>
          </a:p>
          <a:p>
            <a:r>
              <a:rPr lang="en-US" dirty="0"/>
              <a:t>“Everything should be made as simple as possible, but no simpler.” or “Make things as simple as possible, but not </a:t>
            </a:r>
            <a:r>
              <a:rPr lang="en-US" dirty="0" smtClean="0"/>
              <a:t>simpler”(Albert Einstein)</a:t>
            </a:r>
            <a:endParaRPr lang="en-US" dirty="0"/>
          </a:p>
        </p:txBody>
      </p:sp>
    </p:spTree>
    <p:extLst>
      <p:ext uri="{BB962C8B-B14F-4D97-AF65-F5344CB8AC3E}">
        <p14:creationId xmlns:p14="http://schemas.microsoft.com/office/powerpoint/2010/main" val="22074263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2675</TotalTime>
  <Words>2239</Words>
  <Application>Microsoft Office PowerPoint</Application>
  <PresentationFormat>On-screen Show (4:3)</PresentationFormat>
  <Paragraphs>287</Paragraphs>
  <Slides>37</Slides>
  <Notes>8</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Apex</vt:lpstr>
      <vt:lpstr>introduction to python</vt:lpstr>
      <vt:lpstr>Useful links and resources</vt:lpstr>
      <vt:lpstr>Introduction </vt:lpstr>
      <vt:lpstr>Python basics</vt:lpstr>
      <vt:lpstr>Update a feature class</vt:lpstr>
      <vt:lpstr>Things to keep in mind</vt:lpstr>
      <vt:lpstr>Things to keep in mind</vt:lpstr>
      <vt:lpstr>Comment code and test</vt:lpstr>
      <vt:lpstr>Do not ever duplicate code</vt:lpstr>
      <vt:lpstr>Python data types overview</vt:lpstr>
      <vt:lpstr>Python reserved words </vt:lpstr>
      <vt:lpstr>Numbers</vt:lpstr>
      <vt:lpstr>Python Operators</vt:lpstr>
      <vt:lpstr>String</vt:lpstr>
      <vt:lpstr>Lists</vt:lpstr>
      <vt:lpstr>Tuple</vt:lpstr>
      <vt:lpstr>Dictionary</vt:lpstr>
      <vt:lpstr>Truth Table </vt:lpstr>
      <vt:lpstr>If else Boolean logic Control flow</vt:lpstr>
      <vt:lpstr>Error Handling</vt:lpstr>
      <vt:lpstr>Exercise 1</vt:lpstr>
      <vt:lpstr>Exercise 1</vt:lpstr>
      <vt:lpstr>Exercise 1 Answer</vt:lpstr>
      <vt:lpstr>File path locations </vt:lpstr>
      <vt:lpstr>Loops</vt:lpstr>
      <vt:lpstr>Loops: For else</vt:lpstr>
      <vt:lpstr>Continue </vt:lpstr>
      <vt:lpstr>Exercise 2</vt:lpstr>
      <vt:lpstr>Exercise 2 </vt:lpstr>
      <vt:lpstr>Exercise 2 Answer </vt:lpstr>
      <vt:lpstr>Functions</vt:lpstr>
      <vt:lpstr>Functions </vt:lpstr>
      <vt:lpstr>Exercise 3</vt:lpstr>
      <vt:lpstr>Function answer</vt:lpstr>
      <vt:lpstr>Classes</vt:lpstr>
      <vt:lpstr>Mapping package</vt:lpstr>
      <vt:lpstr>Homework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LucasKaim</dc:creator>
  <cp:lastModifiedBy>LucasKaim</cp:lastModifiedBy>
  <cp:revision>109</cp:revision>
  <dcterms:created xsi:type="dcterms:W3CDTF">2015-11-29T20:51:57Z</dcterms:created>
  <dcterms:modified xsi:type="dcterms:W3CDTF">2016-04-22T03:29:37Z</dcterms:modified>
</cp:coreProperties>
</file>