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60" r:id="rId3"/>
    <p:sldId id="257" r:id="rId4"/>
    <p:sldId id="263" r:id="rId5"/>
    <p:sldId id="281" r:id="rId6"/>
    <p:sldId id="258" r:id="rId7"/>
    <p:sldId id="266" r:id="rId8"/>
    <p:sldId id="259" r:id="rId9"/>
    <p:sldId id="262" r:id="rId10"/>
    <p:sldId id="261" r:id="rId11"/>
    <p:sldId id="264" r:id="rId12"/>
    <p:sldId id="272" r:id="rId13"/>
    <p:sldId id="288" r:id="rId14"/>
    <p:sldId id="273" r:id="rId15"/>
    <p:sldId id="274" r:id="rId16"/>
    <p:sldId id="277" r:id="rId17"/>
    <p:sldId id="278" r:id="rId18"/>
    <p:sldId id="269" r:id="rId19"/>
    <p:sldId id="268" r:id="rId20"/>
    <p:sldId id="292" r:id="rId21"/>
    <p:sldId id="279" r:id="rId22"/>
    <p:sldId id="280" r:id="rId23"/>
    <p:sldId id="270" r:id="rId24"/>
    <p:sldId id="289" r:id="rId25"/>
    <p:sldId id="267" r:id="rId26"/>
    <p:sldId id="282" r:id="rId27"/>
    <p:sldId id="290" r:id="rId28"/>
    <p:sldId id="275" r:id="rId29"/>
    <p:sldId id="291" r:id="rId30"/>
    <p:sldId id="276" r:id="rId31"/>
    <p:sldId id="283" r:id="rId32"/>
    <p:sldId id="284" r:id="rId33"/>
    <p:sldId id="285" r:id="rId34"/>
    <p:sldId id="293" r:id="rId35"/>
    <p:sldId id="287" r:id="rId36"/>
    <p:sldId id="286" r:id="rId37"/>
    <p:sldId id="26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43" autoAdjust="0"/>
  </p:normalViewPr>
  <p:slideViewPr>
    <p:cSldViewPr>
      <p:cViewPr varScale="1">
        <p:scale>
          <a:sx n="98" d="100"/>
          <a:sy n="98" d="100"/>
        </p:scale>
        <p:origin x="197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1389F4-8C7F-4118-9384-A80B74CB90FA}" type="datetimeFigureOut">
              <a:rPr lang="en-US" smtClean="0"/>
              <a:t>12/7/2016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1EEE32-4F84-485E-B1B7-980E0A876B73}" type="slidenum">
              <a:rPr lang="en-US" smtClean="0"/>
              <a:t>‹#›</a:t>
            </a:fld>
            <a:endParaRPr lang="en-US"/>
          </a:p>
        </p:txBody>
      </p:sp>
    </p:spTree>
    <p:extLst>
      <p:ext uri="{BB962C8B-B14F-4D97-AF65-F5344CB8AC3E}">
        <p14:creationId xmlns:p14="http://schemas.microsoft.com/office/powerpoint/2010/main" val="254612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a:t>
            </a:r>
            <a:r>
              <a:rPr lang="en-US" dirty="0"/>
              <a:t>Manually</a:t>
            </a:r>
          </a:p>
          <a:p>
            <a:r>
              <a:rPr lang="en-US" dirty="0"/>
              <a:t>2. Export</a:t>
            </a:r>
            <a:r>
              <a:rPr lang="en-US" baseline="0" dirty="0"/>
              <a:t> to excel and update the dbf</a:t>
            </a:r>
          </a:p>
          <a:p>
            <a:r>
              <a:rPr lang="en-US" baseline="0" dirty="0"/>
              <a:t>3. Select and field calculator </a:t>
            </a:r>
          </a:p>
          <a:p>
            <a:r>
              <a:rPr lang="en-US" baseline="0" dirty="0"/>
              <a:t>4. </a:t>
            </a:r>
            <a:r>
              <a:rPr lang="en-US" baseline="0" dirty="0" err="1"/>
              <a:t>updatecursor</a:t>
            </a:r>
            <a:r>
              <a:rPr lang="en-US" baseline="0" dirty="0"/>
              <a:t>.</a:t>
            </a:r>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5</a:t>
            </a:fld>
            <a:endParaRPr lang="en-US"/>
          </a:p>
        </p:txBody>
      </p:sp>
    </p:spTree>
    <p:extLst>
      <p:ext uri="{BB962C8B-B14F-4D97-AF65-F5344CB8AC3E}">
        <p14:creationId xmlns:p14="http://schemas.microsoft.com/office/powerpoint/2010/main" val="2410655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Variable substitution.</a:t>
            </a:r>
          </a:p>
          <a:p>
            <a:r>
              <a:rPr lang="en-US" dirty="0" err="1"/>
              <a:t>i</a:t>
            </a:r>
            <a:r>
              <a:rPr lang="en-US" dirty="0"/>
              <a:t> = 100</a:t>
            </a:r>
          </a:p>
          <a:p>
            <a:r>
              <a:rPr lang="en-US" dirty="0"/>
              <a:t>print(</a:t>
            </a:r>
            <a:r>
              <a:rPr lang="en-US" dirty="0" err="1"/>
              <a:t>i</a:t>
            </a:r>
            <a:r>
              <a:rPr lang="en-US" dirty="0"/>
              <a:t>)</a:t>
            </a:r>
          </a:p>
          <a:p>
            <a:endParaRPr lang="en-US" dirty="0"/>
          </a:p>
          <a:p>
            <a:r>
              <a:rPr lang="en-US" dirty="0"/>
              <a:t># Variable substitution.</a:t>
            </a:r>
          </a:p>
          <a:p>
            <a:r>
              <a:rPr lang="en-US" dirty="0" err="1"/>
              <a:t>i</a:t>
            </a:r>
            <a:r>
              <a:rPr lang="en-US" dirty="0"/>
              <a:t> = 2</a:t>
            </a:r>
          </a:p>
          <a:p>
            <a:r>
              <a:rPr lang="en-US" dirty="0"/>
              <a:t>print(</a:t>
            </a:r>
            <a:r>
              <a:rPr lang="en-US" dirty="0" err="1"/>
              <a:t>i</a:t>
            </a:r>
            <a:r>
              <a:rPr lang="en-US" dirty="0"/>
              <a:t>)</a:t>
            </a:r>
          </a:p>
          <a:p>
            <a:endParaRPr lang="en-US" dirty="0"/>
          </a:p>
          <a:p>
            <a:r>
              <a:rPr lang="en-US" dirty="0"/>
              <a:t># Multiple Assignment.</a:t>
            </a:r>
          </a:p>
          <a:p>
            <a:r>
              <a:rPr lang="en-US" dirty="0"/>
              <a:t>a = b = c = d = 5</a:t>
            </a:r>
          </a:p>
          <a:p>
            <a:r>
              <a:rPr lang="en-US" dirty="0"/>
              <a:t>print(d)</a:t>
            </a:r>
          </a:p>
          <a:p>
            <a:endParaRPr lang="en-US" dirty="0"/>
          </a:p>
          <a:p>
            <a:r>
              <a:rPr lang="en-US" dirty="0"/>
              <a:t># Type case a float to int.</a:t>
            </a:r>
          </a:p>
          <a:p>
            <a:r>
              <a:rPr lang="en-US" dirty="0"/>
              <a:t>w = 5.0</a:t>
            </a:r>
          </a:p>
          <a:p>
            <a:r>
              <a:rPr lang="en-US" dirty="0"/>
              <a:t>print </a:t>
            </a:r>
            <a:r>
              <a:rPr lang="en-US" dirty="0" err="1"/>
              <a:t>int</a:t>
            </a:r>
            <a:r>
              <a:rPr lang="en-US" dirty="0"/>
              <a:t>(w)</a:t>
            </a:r>
          </a:p>
          <a:p>
            <a:endParaRPr lang="en-US" dirty="0"/>
          </a:p>
          <a:p>
            <a:r>
              <a:rPr lang="en-US" dirty="0"/>
              <a:t># Addition</a:t>
            </a:r>
          </a:p>
          <a:p>
            <a:r>
              <a:rPr lang="en-US" dirty="0"/>
              <a:t>c = 5 + 10</a:t>
            </a:r>
          </a:p>
          <a:p>
            <a:r>
              <a:rPr lang="en-US" dirty="0"/>
              <a:t>print(c)</a:t>
            </a:r>
          </a:p>
          <a:p>
            <a:endParaRPr lang="en-US" dirty="0"/>
          </a:p>
          <a:p>
            <a:r>
              <a:rPr lang="en-US" dirty="0"/>
              <a:t># Subtraction.</a:t>
            </a:r>
          </a:p>
          <a:p>
            <a:r>
              <a:rPr lang="en-US" dirty="0"/>
              <a:t>d = 5 - 3</a:t>
            </a:r>
          </a:p>
          <a:p>
            <a:r>
              <a:rPr lang="en-US" dirty="0"/>
              <a:t>print(d)</a:t>
            </a:r>
          </a:p>
          <a:p>
            <a:endParaRPr lang="en-US" dirty="0"/>
          </a:p>
          <a:p>
            <a:r>
              <a:rPr lang="en-US" dirty="0"/>
              <a:t># Multiplication</a:t>
            </a:r>
          </a:p>
          <a:p>
            <a:r>
              <a:rPr lang="en-US" dirty="0"/>
              <a:t>a = 5 * 5</a:t>
            </a:r>
          </a:p>
          <a:p>
            <a:endParaRPr lang="en-US" dirty="0"/>
          </a:p>
          <a:p>
            <a:r>
              <a:rPr lang="en-US" dirty="0"/>
              <a:t># Division.</a:t>
            </a:r>
          </a:p>
          <a:p>
            <a:r>
              <a:rPr lang="en-US" dirty="0"/>
              <a:t>a = 5/3</a:t>
            </a:r>
          </a:p>
          <a:p>
            <a:r>
              <a:rPr lang="en-US" dirty="0"/>
              <a:t>print(a)</a:t>
            </a:r>
          </a:p>
          <a:p>
            <a:endParaRPr lang="en-US" dirty="0"/>
          </a:p>
          <a:p>
            <a:r>
              <a:rPr lang="en-US" dirty="0"/>
              <a:t>b = 5/3.0</a:t>
            </a:r>
          </a:p>
          <a:p>
            <a:r>
              <a:rPr lang="en-US" dirty="0"/>
              <a:t>print(b)</a:t>
            </a:r>
          </a:p>
          <a:p>
            <a:endParaRPr lang="en-US" dirty="0"/>
          </a:p>
          <a:p>
            <a:r>
              <a:rPr lang="en-US" dirty="0"/>
              <a:t>c = float(5)/3</a:t>
            </a:r>
          </a:p>
          <a:p>
            <a:r>
              <a:rPr lang="en-US" dirty="0"/>
              <a:t>print(c)</a:t>
            </a:r>
          </a:p>
          <a:p>
            <a:endParaRPr lang="en-US" dirty="0"/>
          </a:p>
          <a:p>
            <a:r>
              <a:rPr lang="en-US" dirty="0"/>
              <a:t># Floor division divides one number by another and then rounds the results to</a:t>
            </a:r>
          </a:p>
          <a:p>
            <a:r>
              <a:rPr lang="en-US" dirty="0"/>
              <a:t># the closest integer that is smaller.</a:t>
            </a:r>
          </a:p>
          <a:p>
            <a:r>
              <a:rPr lang="en-US" dirty="0"/>
              <a:t>10//3</a:t>
            </a:r>
          </a:p>
          <a:p>
            <a:endParaRPr lang="en-US" dirty="0"/>
          </a:p>
          <a:p>
            <a:r>
              <a:rPr lang="en-US" dirty="0"/>
              <a:t># Modulus. Returns remainder.</a:t>
            </a:r>
          </a:p>
          <a:p>
            <a:r>
              <a:rPr lang="en-US" dirty="0"/>
              <a:t>c = 14%3</a:t>
            </a:r>
          </a:p>
          <a:p>
            <a:r>
              <a:rPr lang="en-US" dirty="0"/>
              <a:t>print c</a:t>
            </a:r>
          </a:p>
          <a:p>
            <a:endParaRPr lang="en-US" dirty="0"/>
          </a:p>
          <a:p>
            <a:r>
              <a:rPr lang="en-US" dirty="0"/>
              <a:t># Exponent</a:t>
            </a:r>
          </a:p>
          <a:p>
            <a:r>
              <a:rPr lang="en-US" dirty="0"/>
              <a:t>b = 2**2</a:t>
            </a:r>
          </a:p>
          <a:p>
            <a:r>
              <a:rPr lang="en-US" dirty="0"/>
              <a:t>print(b)</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12</a:t>
            </a:fld>
            <a:endParaRPr lang="en-US"/>
          </a:p>
        </p:txBody>
      </p:sp>
    </p:spTree>
    <p:extLst>
      <p:ext uri="{BB962C8B-B14F-4D97-AF65-F5344CB8AC3E}">
        <p14:creationId xmlns:p14="http://schemas.microsoft.com/office/powerpoint/2010/main" val="139329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Strings</a:t>
            </a:r>
          </a:p>
          <a:p>
            <a:r>
              <a:rPr lang="en-US" dirty="0"/>
              <a:t>a = "foo"</a:t>
            </a:r>
          </a:p>
          <a:p>
            <a:r>
              <a:rPr lang="en-US" dirty="0"/>
              <a:t>b = "bat"</a:t>
            </a:r>
          </a:p>
          <a:p>
            <a:endParaRPr lang="en-US" dirty="0"/>
          </a:p>
          <a:p>
            <a:r>
              <a:rPr lang="en-US" dirty="0"/>
              <a:t># String concatenation produces a new string.</a:t>
            </a:r>
          </a:p>
          <a:p>
            <a:r>
              <a:rPr lang="en-US" dirty="0"/>
              <a:t>c = a + b</a:t>
            </a:r>
          </a:p>
          <a:p>
            <a:r>
              <a:rPr lang="en-US" dirty="0"/>
              <a:t>print c</a:t>
            </a:r>
          </a:p>
          <a:p>
            <a:endParaRPr lang="en-US" dirty="0"/>
          </a:p>
          <a:p>
            <a:endParaRPr lang="en-US" dirty="0"/>
          </a:p>
          <a:p>
            <a:r>
              <a:rPr lang="en-US" dirty="0"/>
              <a:t># Length function.</a:t>
            </a:r>
          </a:p>
          <a:p>
            <a:r>
              <a:rPr lang="en-US" dirty="0"/>
              <a:t>a = "</a:t>
            </a:r>
            <a:r>
              <a:rPr lang="en-US" dirty="0" err="1"/>
              <a:t>Fooo</a:t>
            </a:r>
            <a:r>
              <a:rPr lang="en-US" dirty="0"/>
              <a:t>"</a:t>
            </a:r>
          </a:p>
          <a:p>
            <a:r>
              <a:rPr lang="en-US" dirty="0"/>
              <a:t>print </a:t>
            </a:r>
            <a:r>
              <a:rPr lang="en-US" dirty="0" err="1"/>
              <a:t>len</a:t>
            </a:r>
            <a:r>
              <a:rPr lang="en-US" dirty="0"/>
              <a:t>(a)</a:t>
            </a:r>
          </a:p>
          <a:p>
            <a:endParaRPr lang="en-US" dirty="0"/>
          </a:p>
          <a:p>
            <a:r>
              <a:rPr lang="en-US" dirty="0"/>
              <a:t># Join function.</a:t>
            </a:r>
          </a:p>
          <a:p>
            <a:r>
              <a:rPr lang="en-US" dirty="0"/>
              <a:t>c = ("A", "B", "C")</a:t>
            </a:r>
          </a:p>
          <a:p>
            <a:r>
              <a:rPr lang="en-US" dirty="0"/>
              <a:t>print "-".join(c)</a:t>
            </a:r>
          </a:p>
          <a:p>
            <a:endParaRPr lang="en-US" dirty="0"/>
          </a:p>
          <a:p>
            <a:r>
              <a:rPr lang="en-US" dirty="0"/>
              <a:t>#print a[5]</a:t>
            </a:r>
          </a:p>
          <a:p>
            <a:r>
              <a:rPr lang="en-US" dirty="0"/>
              <a:t>print a[2]</a:t>
            </a:r>
          </a:p>
          <a:p>
            <a:endParaRPr lang="en-US" dirty="0"/>
          </a:p>
          <a:p>
            <a:r>
              <a:rPr lang="en-US" dirty="0"/>
              <a:t># Replace function.</a:t>
            </a:r>
          </a:p>
          <a:p>
            <a:r>
              <a:rPr lang="en-US" dirty="0"/>
              <a:t>b = </a:t>
            </a:r>
            <a:r>
              <a:rPr lang="en-US" dirty="0" err="1"/>
              <a:t>a.replace</a:t>
            </a:r>
            <a:r>
              <a:rPr lang="en-US" dirty="0"/>
              <a:t>("foo", "too")</a:t>
            </a:r>
          </a:p>
          <a:p>
            <a:r>
              <a:rPr lang="en-US" dirty="0"/>
              <a:t>print b</a:t>
            </a:r>
          </a:p>
          <a:p>
            <a:endParaRPr lang="en-US" dirty="0"/>
          </a:p>
          <a:p>
            <a:r>
              <a:rPr lang="en-US" dirty="0"/>
              <a:t># find function.</a:t>
            </a:r>
          </a:p>
          <a:p>
            <a:r>
              <a:rPr lang="en-US" dirty="0"/>
              <a:t>print </a:t>
            </a:r>
            <a:r>
              <a:rPr lang="en-US" dirty="0" err="1"/>
              <a:t>a.find</a:t>
            </a:r>
            <a:r>
              <a:rPr lang="en-US" dirty="0"/>
              <a:t>("</a:t>
            </a:r>
            <a:r>
              <a:rPr lang="en-US" dirty="0" err="1"/>
              <a:t>fo</a:t>
            </a:r>
            <a:r>
              <a:rPr lang="en-US" dirty="0"/>
              <a:t>")</a:t>
            </a:r>
          </a:p>
          <a:p>
            <a:r>
              <a:rPr lang="en-US" dirty="0"/>
              <a:t># evaluate if </a:t>
            </a:r>
            <a:r>
              <a:rPr lang="en-US" dirty="0" err="1"/>
              <a:t>fo</a:t>
            </a:r>
            <a:r>
              <a:rPr lang="en-US" dirty="0"/>
              <a:t> is in a.</a:t>
            </a:r>
          </a:p>
          <a:p>
            <a:r>
              <a:rPr lang="en-US" dirty="0"/>
              <a:t>print "</a:t>
            </a:r>
            <a:r>
              <a:rPr lang="en-US" dirty="0" err="1"/>
              <a:t>fo</a:t>
            </a:r>
            <a:r>
              <a:rPr lang="en-US" dirty="0"/>
              <a:t>" in a</a:t>
            </a:r>
          </a:p>
          <a:p>
            <a:endParaRPr lang="en-US" dirty="0"/>
          </a:p>
          <a:p>
            <a:endParaRPr lang="en-US" dirty="0"/>
          </a:p>
          <a:p>
            <a:r>
              <a:rPr lang="en-US" dirty="0"/>
              <a:t># Python slicing. Slice start, stop, step</a:t>
            </a:r>
          </a:p>
          <a:p>
            <a:r>
              <a:rPr lang="en-US" dirty="0"/>
              <a:t># slicing is very powerful and can be used on strings, lists or tuples.</a:t>
            </a:r>
          </a:p>
          <a:p>
            <a:r>
              <a:rPr lang="en-US" dirty="0"/>
              <a:t># Index starts at 0.</a:t>
            </a:r>
          </a:p>
          <a:p>
            <a:r>
              <a:rPr lang="en-US" dirty="0"/>
              <a:t>w = "</a:t>
            </a:r>
            <a:r>
              <a:rPr lang="en-US" dirty="0" err="1"/>
              <a:t>yadf;lkbdfmbdfklmbmbkm</a:t>
            </a:r>
            <a:r>
              <a:rPr lang="en-US" dirty="0"/>
              <a:t>"</a:t>
            </a:r>
          </a:p>
          <a:p>
            <a:r>
              <a:rPr lang="en-US" dirty="0"/>
              <a:t># Can start at the end of the string, list or tuple.</a:t>
            </a:r>
          </a:p>
          <a:p>
            <a:r>
              <a:rPr lang="en-US" dirty="0"/>
              <a:t>print w[0:-1]</a:t>
            </a:r>
          </a:p>
          <a:p>
            <a:r>
              <a:rPr lang="en-US" dirty="0"/>
              <a:t>print w[0:21]</a:t>
            </a:r>
          </a:p>
          <a:p>
            <a:r>
              <a:rPr lang="en-US" dirty="0"/>
              <a:t>print w[:21]</a:t>
            </a:r>
          </a:p>
          <a:p>
            <a:r>
              <a:rPr lang="en-US" dirty="0"/>
              <a:t>print w[0:6]</a:t>
            </a:r>
          </a:p>
          <a:p>
            <a:endParaRPr lang="en-US" dirty="0"/>
          </a:p>
          <a:p>
            <a:r>
              <a:rPr lang="en-US" dirty="0"/>
              <a:t># Reverse order of string. This works on lists as well.</a:t>
            </a:r>
          </a:p>
          <a:p>
            <a:r>
              <a:rPr lang="en-US" dirty="0"/>
              <a:t># This can be useful when deleting elements out of a list because one needs</a:t>
            </a:r>
          </a:p>
          <a:p>
            <a:r>
              <a:rPr lang="en-US" dirty="0"/>
              <a:t># to start at the end of the list first .</a:t>
            </a:r>
          </a:p>
          <a:p>
            <a:r>
              <a:rPr lang="en-US" dirty="0"/>
              <a:t>print w[21:0:-1]</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14</a:t>
            </a:fld>
            <a:endParaRPr lang="en-US"/>
          </a:p>
        </p:txBody>
      </p:sp>
    </p:spTree>
    <p:extLst>
      <p:ext uri="{BB962C8B-B14F-4D97-AF65-F5344CB8AC3E}">
        <p14:creationId xmlns:p14="http://schemas.microsoft.com/office/powerpoint/2010/main" val="322021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List</a:t>
            </a:r>
          </a:p>
          <a:p>
            <a:r>
              <a:rPr lang="en-US" dirty="0"/>
              <a:t>a = ["apple", "Microsoft", "Samsung"]</a:t>
            </a:r>
          </a:p>
          <a:p>
            <a:r>
              <a:rPr lang="en-US" dirty="0"/>
              <a:t># Length function.</a:t>
            </a:r>
          </a:p>
          <a:p>
            <a:r>
              <a:rPr lang="en-US" dirty="0"/>
              <a:t>print </a:t>
            </a:r>
            <a:r>
              <a:rPr lang="en-US" dirty="0" err="1"/>
              <a:t>len</a:t>
            </a:r>
            <a:r>
              <a:rPr lang="en-US" dirty="0"/>
              <a:t>(a)</a:t>
            </a:r>
          </a:p>
          <a:p>
            <a:r>
              <a:rPr lang="en-US" dirty="0"/>
              <a:t># Append function. Adds items at the end of the list.</a:t>
            </a:r>
          </a:p>
          <a:p>
            <a:r>
              <a:rPr lang="en-US" dirty="0" err="1"/>
              <a:t>a.append</a:t>
            </a:r>
            <a:r>
              <a:rPr lang="en-US" dirty="0"/>
              <a:t>("</a:t>
            </a:r>
            <a:r>
              <a:rPr lang="en-US" dirty="0" err="1"/>
              <a:t>lenovo</a:t>
            </a:r>
            <a:r>
              <a:rPr lang="en-US" dirty="0"/>
              <a:t>")</a:t>
            </a:r>
          </a:p>
          <a:p>
            <a:r>
              <a:rPr lang="en-US" dirty="0"/>
              <a:t>print a</a:t>
            </a:r>
          </a:p>
          <a:p>
            <a:r>
              <a:rPr lang="en-US" dirty="0"/>
              <a:t># Extend the list by appending all items in a given list.</a:t>
            </a:r>
          </a:p>
          <a:p>
            <a:r>
              <a:rPr lang="en-US" dirty="0" err="1"/>
              <a:t>a.extend</a:t>
            </a:r>
            <a:r>
              <a:rPr lang="en-US" dirty="0"/>
              <a:t>("foo")</a:t>
            </a:r>
          </a:p>
          <a:p>
            <a:r>
              <a:rPr lang="en-US" dirty="0"/>
              <a:t>print a</a:t>
            </a:r>
          </a:p>
          <a:p>
            <a:r>
              <a:rPr lang="en-US" dirty="0"/>
              <a:t># Remove item in list.</a:t>
            </a:r>
          </a:p>
          <a:p>
            <a:r>
              <a:rPr lang="en-US" dirty="0" err="1"/>
              <a:t>a.pop</a:t>
            </a:r>
            <a:r>
              <a:rPr lang="en-US" dirty="0"/>
              <a:t>(</a:t>
            </a:r>
            <a:r>
              <a:rPr lang="en-US" dirty="0" err="1"/>
              <a:t>a.index</a:t>
            </a:r>
            <a:r>
              <a:rPr lang="en-US" dirty="0"/>
              <a:t>("Samsung"))</a:t>
            </a:r>
          </a:p>
          <a:p>
            <a:r>
              <a:rPr lang="en-US" dirty="0"/>
              <a:t>print a</a:t>
            </a:r>
          </a:p>
          <a:p>
            <a:r>
              <a:rPr lang="en-US" dirty="0"/>
              <a:t># Get index of item in list.</a:t>
            </a:r>
          </a:p>
          <a:p>
            <a:r>
              <a:rPr lang="en-US" dirty="0"/>
              <a:t>print </a:t>
            </a:r>
            <a:r>
              <a:rPr lang="en-US" dirty="0" err="1"/>
              <a:t>a.index</a:t>
            </a:r>
            <a:r>
              <a:rPr lang="en-US" dirty="0"/>
              <a:t>("apple")</a:t>
            </a:r>
          </a:p>
          <a:p>
            <a:endParaRPr lang="en-US" dirty="0"/>
          </a:p>
          <a:p>
            <a:r>
              <a:rPr lang="en-US" dirty="0"/>
              <a:t>a = ["apple", "Microsoft", "Samsung"]</a:t>
            </a:r>
          </a:p>
          <a:p>
            <a:r>
              <a:rPr lang="en-US" dirty="0"/>
              <a:t># List reverse function. This can also be done using slicing.</a:t>
            </a:r>
          </a:p>
          <a:p>
            <a:r>
              <a:rPr lang="en-US" dirty="0" err="1"/>
              <a:t>a.reverse</a:t>
            </a:r>
            <a:r>
              <a:rPr lang="en-US" dirty="0"/>
              <a:t>()</a:t>
            </a:r>
          </a:p>
          <a:p>
            <a:r>
              <a:rPr lang="en-US" dirty="0"/>
              <a:t>print a</a:t>
            </a:r>
          </a:p>
          <a:p>
            <a:r>
              <a:rPr lang="en-US" dirty="0"/>
              <a:t># Nested list</a:t>
            </a:r>
          </a:p>
          <a:p>
            <a:r>
              <a:rPr lang="en-US" dirty="0"/>
              <a:t>a = [["john", "smith", "GIS programmer", 60,000],</a:t>
            </a:r>
          </a:p>
          <a:p>
            <a:r>
              <a:rPr lang="en-US" dirty="0"/>
              <a:t>    ["Will", "Smith", "Actor", 1000000]]</a:t>
            </a:r>
          </a:p>
          <a:p>
            <a:endParaRPr lang="en-US" dirty="0"/>
          </a:p>
          <a:p>
            <a:r>
              <a:rPr lang="en-US" dirty="0"/>
              <a:t># Create a list from a comma delimited string.</a:t>
            </a:r>
          </a:p>
          <a:p>
            <a:r>
              <a:rPr lang="en-US" dirty="0"/>
              <a:t>string = "John, Smith, GIS programmer"</a:t>
            </a:r>
          </a:p>
          <a:p>
            <a:r>
              <a:rPr lang="en-US" dirty="0"/>
              <a:t>w = </a:t>
            </a:r>
            <a:r>
              <a:rPr lang="en-US" dirty="0" err="1"/>
              <a:t>string.split</a:t>
            </a:r>
            <a:r>
              <a:rPr lang="en-US" dirty="0"/>
              <a:t>(",")</a:t>
            </a:r>
          </a:p>
          <a:p>
            <a:r>
              <a:rPr lang="en-US" dirty="0"/>
              <a:t>print w</a:t>
            </a:r>
          </a:p>
        </p:txBody>
      </p:sp>
      <p:sp>
        <p:nvSpPr>
          <p:cNvPr id="4" name="Slide Number Placeholder 3"/>
          <p:cNvSpPr>
            <a:spLocks noGrp="1"/>
          </p:cNvSpPr>
          <p:nvPr>
            <p:ph type="sldNum" sz="quarter" idx="10"/>
          </p:nvPr>
        </p:nvSpPr>
        <p:spPr/>
        <p:txBody>
          <a:bodyPr/>
          <a:lstStyle/>
          <a:p>
            <a:fld id="{F21EEE32-4F84-485E-B1B7-980E0A876B73}" type="slidenum">
              <a:rPr lang="en-US" smtClean="0"/>
              <a:t>15</a:t>
            </a:fld>
            <a:endParaRPr lang="en-US"/>
          </a:p>
        </p:txBody>
      </p:sp>
    </p:spTree>
    <p:extLst>
      <p:ext uri="{BB962C8B-B14F-4D97-AF65-F5344CB8AC3E}">
        <p14:creationId xmlns:p14="http://schemas.microsoft.com/office/powerpoint/2010/main" val="906097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http://www.python-course.eu/exception_handling.php</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20</a:t>
            </a:fld>
            <a:endParaRPr lang="en-US"/>
          </a:p>
        </p:txBody>
      </p:sp>
    </p:spTree>
    <p:extLst>
      <p:ext uri="{BB962C8B-B14F-4D97-AF65-F5344CB8AC3E}">
        <p14:creationId xmlns:p14="http://schemas.microsoft.com/office/powerpoint/2010/main" val="2330886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http://psung.blogspot.com/2007/12/for-else-in-python.html</a:t>
            </a:r>
          </a:p>
        </p:txBody>
      </p:sp>
      <p:sp>
        <p:nvSpPr>
          <p:cNvPr id="4" name="Slide Number Placeholder 3"/>
          <p:cNvSpPr>
            <a:spLocks noGrp="1"/>
          </p:cNvSpPr>
          <p:nvPr>
            <p:ph type="sldNum" sz="quarter" idx="10"/>
          </p:nvPr>
        </p:nvSpPr>
        <p:spPr/>
        <p:txBody>
          <a:bodyPr/>
          <a:lstStyle/>
          <a:p>
            <a:fld id="{F21EEE32-4F84-485E-B1B7-980E0A876B73}" type="slidenum">
              <a:rPr lang="en-US" smtClean="0"/>
              <a:t>25</a:t>
            </a:fld>
            <a:endParaRPr lang="en-US"/>
          </a:p>
        </p:txBody>
      </p:sp>
    </p:spTree>
    <p:extLst>
      <p:ext uri="{BB962C8B-B14F-4D97-AF65-F5344CB8AC3E}">
        <p14:creationId xmlns:p14="http://schemas.microsoft.com/office/powerpoint/2010/main" val="4252036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https://desktop.arcgis.com/en/desktop/latest/tools/analysis-toolbox/buffer.htm</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28</a:t>
            </a:fld>
            <a:endParaRPr lang="en-US"/>
          </a:p>
        </p:txBody>
      </p:sp>
    </p:spTree>
    <p:extLst>
      <p:ext uri="{BB962C8B-B14F-4D97-AF65-F5344CB8AC3E}">
        <p14:creationId xmlns:p14="http://schemas.microsoft.com/office/powerpoint/2010/main" val="11097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http://www.python-course.eu/object_oriented_programming.php</a:t>
            </a:r>
          </a:p>
        </p:txBody>
      </p:sp>
      <p:sp>
        <p:nvSpPr>
          <p:cNvPr id="4" name="Slide Number Placeholder 3"/>
          <p:cNvSpPr>
            <a:spLocks noGrp="1"/>
          </p:cNvSpPr>
          <p:nvPr>
            <p:ph type="sldNum" sz="quarter" idx="10"/>
          </p:nvPr>
        </p:nvSpPr>
        <p:spPr/>
        <p:txBody>
          <a:bodyPr/>
          <a:lstStyle/>
          <a:p>
            <a:fld id="{F21EEE32-4F84-485E-B1B7-980E0A876B73}" type="slidenum">
              <a:rPr lang="en-US" smtClean="0"/>
              <a:t>31</a:t>
            </a:fld>
            <a:endParaRPr lang="en-US"/>
          </a:p>
        </p:txBody>
      </p:sp>
    </p:spTree>
    <p:extLst>
      <p:ext uri="{BB962C8B-B14F-4D97-AF65-F5344CB8AC3E}">
        <p14:creationId xmlns:p14="http://schemas.microsoft.com/office/powerpoint/2010/main" val="360012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9508567B-B8CC-4477-AED9-11BA2E0DD480}" type="datetimeFigureOut">
              <a:rPr lang="en-US" smtClean="0"/>
              <a:t>12/7/2016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CFEF648-E7DC-43B2-BE78-36596431D074}"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CCFEF648-E7DC-43B2-BE78-36596431D07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508567B-B8CC-4477-AED9-11BA2E0DD480}"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508567B-B8CC-4477-AED9-11BA2E0DD480}"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508567B-B8CC-4477-AED9-11BA2E0DD480}"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8567B-B8CC-4477-AED9-11BA2E0DD480}" type="datetimeFigureOut">
              <a:rPr lang="en-US" smtClean="0"/>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508567B-B8CC-4477-AED9-11BA2E0DD480}"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508567B-B8CC-4477-AED9-11BA2E0DD480}"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508567B-B8CC-4477-AED9-11BA2E0DD480}" type="datetimeFigureOut">
              <a:rPr lang="en-US" smtClean="0"/>
              <a:t>12/7/2016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CFEF648-E7DC-43B2-BE78-36596431D07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2/library/stdtypes.html#string-method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www.dotnetperls.com/slice-pytho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2/tutorial/datastructure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tutorialspoint.com/python/python_tuples.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python.org/2/library/stdtypes.html#typesmapp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www.meetup.com/Geospatial-Amateurs-Denver/" TargetMode="External"/><Relationship Id="rId3" Type="http://schemas.openxmlformats.org/officeDocument/2006/relationships/hyperlink" Target="http://www.python.org/" TargetMode="External"/><Relationship Id="rId7" Type="http://schemas.openxmlformats.org/officeDocument/2006/relationships/hyperlink" Target="http://stackoverflow.com/" TargetMode="External"/><Relationship Id="rId2" Type="http://schemas.openxmlformats.org/officeDocument/2006/relationships/hyperlink" Target="https://www.e-education.psu.edu/geog485/node/91" TargetMode="External"/><Relationship Id="rId1" Type="http://schemas.openxmlformats.org/officeDocument/2006/relationships/slideLayout" Target="../slideLayouts/slideLayout2.xml"/><Relationship Id="rId6" Type="http://schemas.openxmlformats.org/officeDocument/2006/relationships/hyperlink" Target="https://geonet.esri.com/community/discussions-lobby/overview" TargetMode="External"/><Relationship Id="rId5" Type="http://schemas.openxmlformats.org/officeDocument/2006/relationships/hyperlink" Target="http://www.tutorialspoint.com/python/" TargetMode="External"/><Relationship Id="rId4" Type="http://schemas.openxmlformats.org/officeDocument/2006/relationships/hyperlink" Target="http://learnpythonthehardway.org/" TargetMode="External"/><Relationship Id="rId9" Type="http://schemas.openxmlformats.org/officeDocument/2006/relationships/hyperlink" Target="http://www.diveintopython.net/toc/index.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resources.arcgis.com/EN/HELP/MAIN/10.1/index.html#/FeatureClass_properties/018v0000001100000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esktop.arcgis.com/en/desktop/latest/tools/analysis-toolbox/buffer.ht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python-course.eu/python3_multiple_inheritance.php"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python</a:t>
            </a:r>
          </a:p>
        </p:txBody>
      </p:sp>
      <p:sp>
        <p:nvSpPr>
          <p:cNvPr id="3" name="Subtitle 2"/>
          <p:cNvSpPr>
            <a:spLocks noGrp="1"/>
          </p:cNvSpPr>
          <p:nvPr>
            <p:ph type="subTitle" idx="1"/>
          </p:nvPr>
        </p:nvSpPr>
        <p:spPr/>
        <p:txBody>
          <a:bodyPr/>
          <a:lstStyle/>
          <a:p>
            <a:r>
              <a:rPr lang="en-US" dirty="0"/>
              <a:t>RM-URISA </a:t>
            </a:r>
          </a:p>
          <a:p>
            <a:r>
              <a:rPr lang="en-US" dirty="0"/>
              <a:t>By Luke </a:t>
            </a:r>
            <a:r>
              <a:rPr lang="en-US" dirty="0" err="1"/>
              <a:t>Kaim</a:t>
            </a:r>
            <a:endParaRPr lang="en-US" dirty="0"/>
          </a:p>
          <a:p>
            <a:r>
              <a:rPr lang="en-US"/>
              <a:t>12/09/2016</a:t>
            </a:r>
            <a:endParaRPr lang="en-US" dirty="0"/>
          </a:p>
          <a:p>
            <a:endParaRPr lang="en-US" dirty="0"/>
          </a:p>
        </p:txBody>
      </p:sp>
    </p:spTree>
    <p:extLst>
      <p:ext uri="{BB962C8B-B14F-4D97-AF65-F5344CB8AC3E}">
        <p14:creationId xmlns:p14="http://schemas.microsoft.com/office/powerpoint/2010/main" val="2978629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data types overview</a:t>
            </a:r>
          </a:p>
        </p:txBody>
      </p:sp>
      <p:sp>
        <p:nvSpPr>
          <p:cNvPr id="3" name="Content Placeholder 2"/>
          <p:cNvSpPr>
            <a:spLocks noGrp="1"/>
          </p:cNvSpPr>
          <p:nvPr>
            <p:ph idx="1"/>
          </p:nvPr>
        </p:nvSpPr>
        <p:spPr/>
        <p:txBody>
          <a:bodyPr>
            <a:normAutofit fontScale="92500" lnSpcReduction="10000"/>
          </a:bodyPr>
          <a:lstStyle/>
          <a:p>
            <a:r>
              <a:rPr lang="en-US" dirty="0"/>
              <a:t>Numbers (</a:t>
            </a:r>
            <a:r>
              <a:rPr lang="en-US" dirty="0" err="1"/>
              <a:t>int</a:t>
            </a:r>
            <a:r>
              <a:rPr lang="en-US" dirty="0"/>
              <a:t>, float, double, long)</a:t>
            </a:r>
          </a:p>
          <a:p>
            <a:r>
              <a:rPr lang="en-US" dirty="0"/>
              <a:t>String - are text defined between quotes either single or double quotes </a:t>
            </a:r>
          </a:p>
          <a:p>
            <a:r>
              <a:rPr lang="en-US" dirty="0"/>
              <a:t>List is a comma-separated values between brackets</a:t>
            </a:r>
          </a:p>
          <a:p>
            <a:pPr marL="137160" indent="0">
              <a:buNone/>
            </a:pPr>
            <a:r>
              <a:rPr lang="en-US" dirty="0"/>
              <a:t> </a:t>
            </a:r>
          </a:p>
          <a:p>
            <a:r>
              <a:rPr lang="en-US" dirty="0"/>
              <a:t>Tuple is a sequence of immutable python objects </a:t>
            </a:r>
          </a:p>
          <a:p>
            <a:pPr marL="137160" indent="0">
              <a:buNone/>
            </a:pPr>
            <a:endParaRPr lang="en-US" dirty="0"/>
          </a:p>
          <a:p>
            <a:r>
              <a:rPr lang="en-US" dirty="0"/>
              <a:t>Sets is a collection of unique elements </a:t>
            </a:r>
          </a:p>
          <a:p>
            <a:r>
              <a:rPr lang="en-US" dirty="0"/>
              <a:t>Dictionary stores keys and values. Values can be looked up using the key. Think of the key as a primary key in a database. Keys have to be unique </a:t>
            </a:r>
          </a:p>
        </p:txBody>
      </p:sp>
      <p:pic>
        <p:nvPicPr>
          <p:cNvPr id="5" name="Picture 4"/>
          <p:cNvPicPr>
            <a:picLocks noChangeAspect="1"/>
          </p:cNvPicPr>
          <p:nvPr/>
        </p:nvPicPr>
        <p:blipFill>
          <a:blip r:embed="rId2"/>
          <a:stretch>
            <a:fillRect/>
          </a:stretch>
        </p:blipFill>
        <p:spPr>
          <a:xfrm>
            <a:off x="4739805" y="2489205"/>
            <a:ext cx="1371429" cy="228571"/>
          </a:xfrm>
          <a:prstGeom prst="rect">
            <a:avLst/>
          </a:prstGeom>
        </p:spPr>
      </p:pic>
      <p:pic>
        <p:nvPicPr>
          <p:cNvPr id="6" name="Picture 5"/>
          <p:cNvPicPr>
            <a:picLocks noChangeAspect="1"/>
          </p:cNvPicPr>
          <p:nvPr/>
        </p:nvPicPr>
        <p:blipFill>
          <a:blip r:embed="rId3"/>
          <a:stretch>
            <a:fillRect/>
          </a:stretch>
        </p:blipFill>
        <p:spPr>
          <a:xfrm>
            <a:off x="2592186" y="3324285"/>
            <a:ext cx="4295238" cy="323810"/>
          </a:xfrm>
          <a:prstGeom prst="rect">
            <a:avLst/>
          </a:prstGeom>
        </p:spPr>
      </p:pic>
      <p:pic>
        <p:nvPicPr>
          <p:cNvPr id="7" name="Picture 6"/>
          <p:cNvPicPr>
            <a:picLocks noChangeAspect="1"/>
          </p:cNvPicPr>
          <p:nvPr/>
        </p:nvPicPr>
        <p:blipFill>
          <a:blip r:embed="rId4"/>
          <a:stretch>
            <a:fillRect/>
          </a:stretch>
        </p:blipFill>
        <p:spPr>
          <a:xfrm>
            <a:off x="6791919" y="4648323"/>
            <a:ext cx="1114286" cy="285714"/>
          </a:xfrm>
          <a:prstGeom prst="rect">
            <a:avLst/>
          </a:prstGeom>
        </p:spPr>
      </p:pic>
      <p:pic>
        <p:nvPicPr>
          <p:cNvPr id="8" name="Picture 7"/>
          <p:cNvPicPr>
            <a:picLocks noChangeAspect="1"/>
          </p:cNvPicPr>
          <p:nvPr/>
        </p:nvPicPr>
        <p:blipFill>
          <a:blip r:embed="rId5"/>
          <a:stretch>
            <a:fillRect/>
          </a:stretch>
        </p:blipFill>
        <p:spPr>
          <a:xfrm>
            <a:off x="3943428" y="4199958"/>
            <a:ext cx="1257143" cy="228571"/>
          </a:xfrm>
          <a:prstGeom prst="rect">
            <a:avLst/>
          </a:prstGeom>
        </p:spPr>
      </p:pic>
      <p:pic>
        <p:nvPicPr>
          <p:cNvPr id="9" name="Picture 8"/>
          <p:cNvPicPr>
            <a:picLocks noChangeAspect="1"/>
          </p:cNvPicPr>
          <p:nvPr/>
        </p:nvPicPr>
        <p:blipFill>
          <a:blip r:embed="rId6"/>
          <a:stretch>
            <a:fillRect/>
          </a:stretch>
        </p:blipFill>
        <p:spPr>
          <a:xfrm>
            <a:off x="3581400" y="6095646"/>
            <a:ext cx="2038095" cy="190476"/>
          </a:xfrm>
          <a:prstGeom prst="rect">
            <a:avLst/>
          </a:prstGeom>
        </p:spPr>
      </p:pic>
      <p:pic>
        <p:nvPicPr>
          <p:cNvPr id="10" name="Picture 9"/>
          <p:cNvPicPr>
            <a:picLocks noChangeAspect="1"/>
          </p:cNvPicPr>
          <p:nvPr/>
        </p:nvPicPr>
        <p:blipFill>
          <a:blip r:embed="rId7"/>
          <a:stretch>
            <a:fillRect/>
          </a:stretch>
        </p:blipFill>
        <p:spPr>
          <a:xfrm>
            <a:off x="2958852" y="6410969"/>
            <a:ext cx="3561905" cy="161905"/>
          </a:xfrm>
          <a:prstGeom prst="rect">
            <a:avLst/>
          </a:prstGeom>
        </p:spPr>
      </p:pic>
    </p:spTree>
    <p:extLst>
      <p:ext uri="{BB962C8B-B14F-4D97-AF65-F5344CB8AC3E}">
        <p14:creationId xmlns:p14="http://schemas.microsoft.com/office/powerpoint/2010/main" val="3418352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reserved words </a:t>
            </a:r>
          </a:p>
        </p:txBody>
      </p:sp>
      <p:sp>
        <p:nvSpPr>
          <p:cNvPr id="3" name="Content Placeholder 2"/>
          <p:cNvSpPr>
            <a:spLocks noGrp="1"/>
          </p:cNvSpPr>
          <p:nvPr>
            <p:ph idx="1"/>
          </p:nvPr>
        </p:nvSpPr>
        <p:spPr/>
        <p:txBody>
          <a:bodyPr/>
          <a:lstStyle/>
          <a:p>
            <a:r>
              <a:rPr lang="en-US" dirty="0"/>
              <a:t>Keywords = [and, del, from, not, while, as, </a:t>
            </a:r>
            <a:r>
              <a:rPr lang="en-US" dirty="0" err="1"/>
              <a:t>elif</a:t>
            </a:r>
            <a:r>
              <a:rPr lang="en-US" dirty="0"/>
              <a:t>, global, or, with, assert, else, if, pass, yield,  break, except, import, print, class, exec, in, raise, continue, finally, is, return, </a:t>
            </a:r>
            <a:r>
              <a:rPr lang="en-US" dirty="0" err="1"/>
              <a:t>def</a:t>
            </a:r>
            <a:r>
              <a:rPr lang="en-US" dirty="0"/>
              <a:t>, for, lambda, try]</a:t>
            </a:r>
          </a:p>
          <a:p>
            <a:pPr marL="137160" indent="0">
              <a:buNone/>
            </a:pPr>
            <a:endParaRPr lang="en-US" dirty="0"/>
          </a:p>
          <a:p>
            <a:r>
              <a:rPr lang="en-US" dirty="0"/>
              <a:t>Backslash allows one to escape.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30086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1295400"/>
            <a:ext cx="1933333" cy="4704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331716"/>
            <a:ext cx="6088317" cy="4688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51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Operators</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1204366"/>
            <a:ext cx="4318296" cy="5636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8873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a:xfrm>
            <a:off x="457200" y="1143000"/>
            <a:ext cx="8229600" cy="4709160"/>
          </a:xfrm>
        </p:spPr>
        <p:txBody>
          <a:bodyPr/>
          <a:lstStyle/>
          <a:p>
            <a:r>
              <a:rPr lang="en-US" dirty="0">
                <a:hlinkClick r:id="rId3"/>
              </a:rPr>
              <a:t>https://docs.python.org/2/library/stdtypes.html#string-methods</a:t>
            </a:r>
            <a:endParaRPr lang="en-US" dirty="0"/>
          </a:p>
          <a:p>
            <a:r>
              <a:rPr lang="en-US" dirty="0">
                <a:hlinkClick r:id="rId4"/>
              </a:rPr>
              <a:t>http://www.dotnetperls.com/slice-python</a:t>
            </a:r>
            <a:endParaRPr lang="en-US" dirty="0"/>
          </a:p>
          <a:p>
            <a:endParaRPr lang="en-US" dirty="0"/>
          </a:p>
          <a:p>
            <a:pPr marL="137160" indent="0">
              <a:buNone/>
            </a:pPr>
            <a:endParaRPr lang="en-US" dirty="0"/>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575714"/>
            <a:ext cx="3566609" cy="4272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2129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p:txBody>
          <a:bodyPr/>
          <a:lstStyle/>
          <a:p>
            <a:r>
              <a:rPr lang="en-US" dirty="0">
                <a:hlinkClick r:id="rId3"/>
              </a:rPr>
              <a:t>https://docs.python.org/2/tutorial/datastructures.html</a:t>
            </a:r>
            <a:endParaRPr lang="en-US" dirty="0"/>
          </a:p>
          <a:p>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133600"/>
            <a:ext cx="3829050" cy="4633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4588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a:t>
            </a:r>
          </a:p>
        </p:txBody>
      </p:sp>
      <p:sp>
        <p:nvSpPr>
          <p:cNvPr id="3" name="Content Placeholder 2"/>
          <p:cNvSpPr>
            <a:spLocks noGrp="1"/>
          </p:cNvSpPr>
          <p:nvPr>
            <p:ph idx="1"/>
          </p:nvPr>
        </p:nvSpPr>
        <p:spPr/>
        <p:txBody>
          <a:bodyPr/>
          <a:lstStyle/>
          <a:p>
            <a:r>
              <a:rPr lang="en-US" dirty="0">
                <a:hlinkClick r:id="rId2"/>
              </a:rPr>
              <a:t>http://www.tutorialspoint.com/python/python_tuples.htm</a:t>
            </a:r>
            <a:endParaRPr lang="en-US" dirty="0"/>
          </a:p>
          <a:p>
            <a:pPr marL="137160" indent="0">
              <a:buNone/>
            </a:pP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124200"/>
            <a:ext cx="513397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3094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a:t>
            </a:r>
          </a:p>
        </p:txBody>
      </p:sp>
      <p:sp>
        <p:nvSpPr>
          <p:cNvPr id="3" name="Content Placeholder 2"/>
          <p:cNvSpPr>
            <a:spLocks noGrp="1"/>
          </p:cNvSpPr>
          <p:nvPr>
            <p:ph idx="1"/>
          </p:nvPr>
        </p:nvSpPr>
        <p:spPr/>
        <p:txBody>
          <a:bodyPr/>
          <a:lstStyle/>
          <a:p>
            <a:r>
              <a:rPr lang="en-US" dirty="0">
                <a:hlinkClick r:id="rId2"/>
              </a:rPr>
              <a:t>https://docs.python.org/2/library/stdtypes.html#typesmapping</a:t>
            </a:r>
            <a:endParaRPr lang="en-US" dirty="0"/>
          </a:p>
          <a:p>
            <a:r>
              <a:rPr lang="en-US" dirty="0"/>
              <a:t>Order does not matter in a dictionary</a:t>
            </a:r>
          </a:p>
          <a:p>
            <a:pPr marL="137160" indent="0">
              <a:buNone/>
            </a:pPr>
            <a:endParaRPr lang="en-US" dirty="0"/>
          </a:p>
          <a:p>
            <a:pPr marL="137160" indent="0">
              <a:buNone/>
            </a:pP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724275"/>
            <a:ext cx="50577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7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Table </a:t>
            </a:r>
          </a:p>
        </p:txBody>
      </p:sp>
      <p:pic>
        <p:nvPicPr>
          <p:cNvPr id="4" name="Content Placeholder 3"/>
          <p:cNvPicPr>
            <a:picLocks noGrp="1" noChangeAspect="1"/>
          </p:cNvPicPr>
          <p:nvPr>
            <p:ph idx="1"/>
          </p:nvPr>
        </p:nvPicPr>
        <p:blipFill>
          <a:blip r:embed="rId2"/>
          <a:stretch>
            <a:fillRect/>
          </a:stretch>
        </p:blipFill>
        <p:spPr>
          <a:xfrm>
            <a:off x="1447800" y="1400053"/>
            <a:ext cx="6536447" cy="3840162"/>
          </a:xfrm>
          <a:prstGeom prst="rect">
            <a:avLst/>
          </a:prstGeom>
        </p:spPr>
      </p:pic>
    </p:spTree>
    <p:extLst>
      <p:ext uri="{BB962C8B-B14F-4D97-AF65-F5344CB8AC3E}">
        <p14:creationId xmlns:p14="http://schemas.microsoft.com/office/powerpoint/2010/main" val="1554690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If else Boolean logic</a:t>
            </a:r>
            <a:br>
              <a:rPr lang="en-US" dirty="0"/>
            </a:br>
            <a:r>
              <a:rPr lang="en-US" dirty="0"/>
              <a:t>Control flow</a:t>
            </a:r>
          </a:p>
        </p:txBody>
      </p:sp>
      <p:sp>
        <p:nvSpPr>
          <p:cNvPr id="3" name="Content Placeholder 2"/>
          <p:cNvSpPr>
            <a:spLocks noGrp="1"/>
          </p:cNvSpPr>
          <p:nvPr>
            <p:ph idx="1"/>
          </p:nvPr>
        </p:nvSpPr>
        <p:spPr>
          <a:xfrm>
            <a:off x="457200" y="1444677"/>
            <a:ext cx="8229600" cy="4709160"/>
          </a:xfrm>
        </p:spPr>
        <p:txBody>
          <a:bodyPr/>
          <a:lstStyle/>
          <a:p>
            <a:r>
              <a:rPr lang="en-US" dirty="0"/>
              <a:t>Boolean logic using if else logic is a way of making decisions with code</a:t>
            </a:r>
          </a:p>
          <a:p>
            <a:endParaRPr lang="en-US" dirty="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20" y="2357406"/>
            <a:ext cx="3508128" cy="4271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425" y="2357405"/>
            <a:ext cx="4171950" cy="4281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913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Useful links and resources</a:t>
            </a:r>
          </a:p>
        </p:txBody>
      </p:sp>
      <p:sp>
        <p:nvSpPr>
          <p:cNvPr id="3" name="Content Placeholder 2"/>
          <p:cNvSpPr>
            <a:spLocks noGrp="1"/>
          </p:cNvSpPr>
          <p:nvPr>
            <p:ph idx="1"/>
          </p:nvPr>
        </p:nvSpPr>
        <p:spPr/>
        <p:txBody>
          <a:bodyPr>
            <a:normAutofit fontScale="55000" lnSpcReduction="20000"/>
          </a:bodyPr>
          <a:lstStyle/>
          <a:p>
            <a:pPr marL="137160" indent="0">
              <a:buNone/>
            </a:pPr>
            <a:endParaRPr lang="en-US" dirty="0">
              <a:hlinkClick r:id="rId2"/>
            </a:endParaRPr>
          </a:p>
          <a:p>
            <a:r>
              <a:rPr lang="en-US" dirty="0">
                <a:hlinkClick r:id="rId3"/>
              </a:rPr>
              <a:t>Python</a:t>
            </a:r>
            <a:endParaRPr lang="en-US" dirty="0">
              <a:hlinkClick r:id="rId2"/>
            </a:endParaRPr>
          </a:p>
          <a:p>
            <a:r>
              <a:rPr lang="en-US" dirty="0" err="1">
                <a:hlinkClick r:id="rId2"/>
              </a:rPr>
              <a:t>PennState</a:t>
            </a:r>
            <a:r>
              <a:rPr lang="en-US" dirty="0">
                <a:hlinkClick r:id="rId2"/>
              </a:rPr>
              <a:t> GEOG 485 - GIS Programming and Automation</a:t>
            </a:r>
            <a:endParaRPr lang="en-US" dirty="0"/>
          </a:p>
          <a:p>
            <a:r>
              <a:rPr lang="en-US" dirty="0">
                <a:hlinkClick r:id="rId4"/>
              </a:rPr>
              <a:t>Learning Python the Hard Way</a:t>
            </a:r>
            <a:endParaRPr lang="en-US" dirty="0"/>
          </a:p>
          <a:p>
            <a:r>
              <a:rPr lang="en-US" dirty="0">
                <a:hlinkClick r:id="rId5"/>
              </a:rPr>
              <a:t>tutorials point</a:t>
            </a:r>
            <a:endParaRPr lang="en-US" dirty="0"/>
          </a:p>
          <a:p>
            <a:r>
              <a:rPr lang="en-US" dirty="0">
                <a:hlinkClick r:id="rId6"/>
              </a:rPr>
              <a:t>https://geonet.esri.com/community/discussions-lobby/overview</a:t>
            </a:r>
            <a:endParaRPr lang="en-US" dirty="0"/>
          </a:p>
          <a:p>
            <a:r>
              <a:rPr lang="en-US" dirty="0"/>
              <a:t>GIS Colorado listserv (list@giscolorado.org )</a:t>
            </a:r>
          </a:p>
          <a:p>
            <a:r>
              <a:rPr lang="en-US" dirty="0"/>
              <a:t>Stack Exchange </a:t>
            </a:r>
            <a:r>
              <a:rPr lang="en-US" dirty="0">
                <a:hlinkClick r:id="rId7"/>
              </a:rPr>
              <a:t>http://stackoverflow.com/</a:t>
            </a:r>
            <a:endParaRPr lang="en-US" dirty="0"/>
          </a:p>
          <a:p>
            <a:r>
              <a:rPr lang="en-US" dirty="0">
                <a:hlinkClick r:id="rId8"/>
              </a:rPr>
              <a:t>http://www.meetup.com/Geospatial-Amateurs-Denver/</a:t>
            </a:r>
            <a:endParaRPr lang="en-US" dirty="0"/>
          </a:p>
          <a:p>
            <a:r>
              <a:rPr lang="en-US" dirty="0">
                <a:hlinkClick r:id="rId9"/>
              </a:rPr>
              <a:t>http://www.diveintopython.net/toc/index.html</a:t>
            </a:r>
            <a:endParaRPr lang="en-US" dirty="0"/>
          </a:p>
          <a:p>
            <a:r>
              <a:rPr lang="en-US" dirty="0"/>
              <a:t>Google</a:t>
            </a:r>
          </a:p>
          <a:p>
            <a:r>
              <a:rPr lang="en-US" dirty="0"/>
              <a:t>Use your network. “How do you get people to help you? You can’t get there alone. People have to help you and I do believe in karma. I believe in paybacks. You get people to help you by telling the </a:t>
            </a:r>
            <a:r>
              <a:rPr lang="en-US" i="1" dirty="0"/>
              <a:t>truth</a:t>
            </a:r>
            <a:r>
              <a:rPr lang="en-US" dirty="0"/>
              <a:t>. Being earnest. I’ll take an earnest person over a hip person any day, because hip is short term. Earnest is long term.” (Randy </a:t>
            </a:r>
            <a:r>
              <a:rPr lang="en-US" dirty="0" err="1"/>
              <a:t>Pausch</a:t>
            </a:r>
            <a:r>
              <a:rPr lang="en-US" dirty="0"/>
              <a:t>)</a:t>
            </a:r>
          </a:p>
          <a:p>
            <a:pPr marL="137160" indent="0">
              <a:buNone/>
            </a:pPr>
            <a:endParaRPr lang="en-US" dirty="0"/>
          </a:p>
          <a:p>
            <a:pPr marL="137160" indent="0">
              <a:buNone/>
            </a:pPr>
            <a:br>
              <a:rPr lang="en-US" dirty="0"/>
            </a:br>
            <a:endParaRPr lang="en-US" dirty="0"/>
          </a:p>
          <a:p>
            <a:endParaRPr lang="en-US" dirty="0"/>
          </a:p>
        </p:txBody>
      </p:sp>
    </p:spTree>
    <p:extLst>
      <p:ext uri="{BB962C8B-B14F-4D97-AF65-F5344CB8AC3E}">
        <p14:creationId xmlns:p14="http://schemas.microsoft.com/office/powerpoint/2010/main" val="181917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a:t>
            </a:r>
          </a:p>
        </p:txBody>
      </p:sp>
      <p:sp>
        <p:nvSpPr>
          <p:cNvPr id="3" name="Content Placeholder 2"/>
          <p:cNvSpPr>
            <a:spLocks noGrp="1"/>
          </p:cNvSpPr>
          <p:nvPr>
            <p:ph idx="1"/>
          </p:nvPr>
        </p:nvSpPr>
        <p:spPr/>
        <p:txBody>
          <a:bodyPr/>
          <a:lstStyle/>
          <a:p>
            <a:r>
              <a:rPr lang="en-US" dirty="0"/>
              <a:t>An exception is an error that happens during the execution of a program.</a:t>
            </a:r>
            <a:br>
              <a:rPr lang="en-US" dirty="0"/>
            </a:br>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90800"/>
            <a:ext cx="6737350" cy="3997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8846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a:xfrm>
            <a:off x="457200" y="1417638"/>
            <a:ext cx="8229600" cy="4419600"/>
          </a:xfrm>
        </p:spPr>
        <p:txBody>
          <a:bodyPr>
            <a:normAutofit fontScale="92500" lnSpcReduction="10000"/>
          </a:bodyPr>
          <a:lstStyle/>
          <a:p>
            <a:pPr marL="137160" indent="0">
              <a:buNone/>
            </a:pPr>
            <a:endParaRPr lang="en-US" dirty="0"/>
          </a:p>
          <a:p>
            <a:r>
              <a:rPr lang="en-US" dirty="0"/>
              <a:t>Create code to test if a feature class exists or not. </a:t>
            </a:r>
          </a:p>
          <a:p>
            <a:r>
              <a:rPr lang="en-US" dirty="0"/>
              <a:t>If the file exists then test the features shape type. If the shape type is not a point, line or polygon, then print message stating the user must select new file. If the shape type is point, line or polygon, then print the shape type. </a:t>
            </a:r>
          </a:p>
          <a:p>
            <a:r>
              <a:rPr lang="en-US" dirty="0"/>
              <a:t>If the file does not exist then print message.</a:t>
            </a:r>
          </a:p>
          <a:p>
            <a:r>
              <a:rPr lang="en-US" dirty="0">
                <a:hlinkClick r:id="rId2"/>
              </a:rPr>
              <a:t>http://resources.arcgis.com/EN/HELP/MAIN/10.1/index.html#/FeatureClass_properties/018v00000011000000/</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818206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a:xfrm>
            <a:off x="472611" y="1219200"/>
            <a:ext cx="8229600" cy="4709160"/>
          </a:xfrm>
        </p:spPr>
        <p:txBody>
          <a:bodyPr/>
          <a:lstStyle/>
          <a:p>
            <a:r>
              <a:rPr lang="en-US" dirty="0"/>
              <a:t>Expand the logic to handle if a feature class exists and test the shape type of a feature class.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00313"/>
            <a:ext cx="7333127" cy="311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3601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Answer</a:t>
            </a:r>
          </a:p>
        </p:txBody>
      </p:sp>
      <p:sp>
        <p:nvSpPr>
          <p:cNvPr id="3" name="Content Placeholder 2"/>
          <p:cNvSpPr>
            <a:spLocks noGrp="1"/>
          </p:cNvSpPr>
          <p:nvPr>
            <p:ph idx="1"/>
          </p:nvPr>
        </p:nvSpPr>
        <p:spPr>
          <a:xfrm>
            <a:off x="457200" y="1600200"/>
            <a:ext cx="8229600" cy="3124200"/>
          </a:xfrm>
        </p:spPr>
        <p:txBody>
          <a:bodyPr/>
          <a:lstStyle/>
          <a:p>
            <a:pPr lvl="0"/>
            <a:r>
              <a:rPr lang="en-US" dirty="0">
                <a:solidFill>
                  <a:prstClr val="white"/>
                </a:solidFill>
              </a:rPr>
              <a:t>Both answers are technically correct. Why is one answer better then another?</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90800"/>
            <a:ext cx="513397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5" y="5353051"/>
            <a:ext cx="515302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6606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path locations </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676400"/>
            <a:ext cx="6249721" cy="3639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894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a:xfrm>
            <a:off x="457200" y="1219200"/>
            <a:ext cx="8229600" cy="4709160"/>
          </a:xfrm>
        </p:spPr>
        <p:txBody>
          <a:bodyPr/>
          <a:lstStyle/>
          <a:p>
            <a:r>
              <a:rPr lang="en-US" dirty="0"/>
              <a:t>Loops allow one to iterate over a group of statements multiple times</a:t>
            </a:r>
          </a:p>
          <a:p>
            <a:r>
              <a:rPr lang="en-US" dirty="0"/>
              <a:t>For loop</a:t>
            </a:r>
          </a:p>
          <a:p>
            <a:endParaRPr lang="en-US" dirty="0"/>
          </a:p>
          <a:p>
            <a:r>
              <a:rPr lang="en-US" dirty="0"/>
              <a:t>While loop </a:t>
            </a:r>
            <a:br>
              <a:rPr lang="en-US" dirty="0"/>
            </a:b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647815"/>
            <a:ext cx="3581400" cy="3067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924" y="2123815"/>
            <a:ext cx="51720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198" y="5029199"/>
            <a:ext cx="381952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8040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 For else</a:t>
            </a:r>
          </a:p>
        </p:txBody>
      </p:sp>
      <p:sp>
        <p:nvSpPr>
          <p:cNvPr id="3" name="Content Placeholder 2"/>
          <p:cNvSpPr>
            <a:spLocks noGrp="1"/>
          </p:cNvSpPr>
          <p:nvPr>
            <p:ph idx="1"/>
          </p:nvPr>
        </p:nvSpPr>
        <p:spPr/>
        <p:txBody>
          <a:bodyPr/>
          <a:lstStyle/>
          <a:p>
            <a:r>
              <a:rPr lang="en-US" dirty="0"/>
              <a:t>For else tests if the loop finishes. This can be useful because sometimes one wants to know if the loop finishes.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3200400"/>
            <a:ext cx="4772025"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059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828800"/>
            <a:ext cx="5390477" cy="2392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3491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a:t>
            </a:r>
          </a:p>
        </p:txBody>
      </p:sp>
      <p:sp>
        <p:nvSpPr>
          <p:cNvPr id="3" name="Content Placeholder 2"/>
          <p:cNvSpPr>
            <a:spLocks noGrp="1"/>
          </p:cNvSpPr>
          <p:nvPr>
            <p:ph idx="1"/>
          </p:nvPr>
        </p:nvSpPr>
        <p:spPr/>
        <p:txBody>
          <a:bodyPr>
            <a:normAutofit fontScale="70000" lnSpcReduction="20000"/>
          </a:bodyPr>
          <a:lstStyle/>
          <a:p>
            <a:r>
              <a:rPr lang="en-US" dirty="0"/>
              <a:t>Use a for loop or while loop to iterate over a list</a:t>
            </a:r>
          </a:p>
          <a:p>
            <a:r>
              <a:rPr lang="en-US" dirty="0"/>
              <a:t>Project the data to State plane north</a:t>
            </a:r>
          </a:p>
          <a:p>
            <a:r>
              <a:rPr lang="en-US" dirty="0"/>
              <a:t>Test if the feature class exists</a:t>
            </a:r>
          </a:p>
          <a:p>
            <a:r>
              <a:rPr lang="en-US" dirty="0"/>
              <a:t>If the feature class is a point feature class, then buffer each point by 50 meters</a:t>
            </a:r>
          </a:p>
          <a:p>
            <a:r>
              <a:rPr lang="en-US" dirty="0"/>
              <a:t>If the feature class is a line shapefile, then buffer the line by 100 feet</a:t>
            </a:r>
          </a:p>
          <a:p>
            <a:r>
              <a:rPr lang="en-US" dirty="0"/>
              <a:t>If the feature class is a polygon shapefile, then buffer the polygon by 200 feet</a:t>
            </a:r>
          </a:p>
          <a:p>
            <a:r>
              <a:rPr lang="en-US" dirty="0"/>
              <a:t>Code must be commented. </a:t>
            </a:r>
          </a:p>
          <a:p>
            <a:r>
              <a:rPr lang="en-US" dirty="0"/>
              <a:t>Hint combine the code from exercise 1.</a:t>
            </a:r>
          </a:p>
          <a:p>
            <a:pPr lvl="1"/>
            <a:r>
              <a:rPr lang="en-US" dirty="0" err="1"/>
              <a:t>arcpy.Buffer_analysis</a:t>
            </a:r>
            <a:r>
              <a:rPr lang="en-US" dirty="0"/>
              <a:t>(</a:t>
            </a:r>
            <a:r>
              <a:rPr lang="en-US" dirty="0" err="1"/>
              <a:t>in_features</a:t>
            </a:r>
            <a:r>
              <a:rPr lang="en-US" dirty="0"/>
              <a:t>="roads", </a:t>
            </a:r>
            <a:r>
              <a:rPr lang="en-US" dirty="0" err="1"/>
              <a:t>out_feature_class</a:t>
            </a:r>
            <a:r>
              <a:rPr lang="en-US" dirty="0"/>
              <a:t>="C:/output/majorrdsBuffered", </a:t>
            </a:r>
            <a:r>
              <a:rPr lang="en-US" dirty="0" err="1"/>
              <a:t>buffer_distance_or_field</a:t>
            </a:r>
            <a:r>
              <a:rPr lang="en-US" dirty="0"/>
              <a:t>="100 Feet", </a:t>
            </a:r>
            <a:r>
              <a:rPr lang="en-US" dirty="0" err="1"/>
              <a:t>line_side</a:t>
            </a:r>
            <a:r>
              <a:rPr lang="en-US" dirty="0"/>
              <a:t>="FULL", </a:t>
            </a:r>
            <a:r>
              <a:rPr lang="en-US" dirty="0" err="1"/>
              <a:t>line_end_type</a:t>
            </a:r>
            <a:r>
              <a:rPr lang="en-US" dirty="0"/>
              <a:t>="ROUND", </a:t>
            </a:r>
            <a:r>
              <a:rPr lang="en-US" dirty="0" err="1"/>
              <a:t>dissolve_option</a:t>
            </a:r>
            <a:r>
              <a:rPr lang="en-US" dirty="0"/>
              <a:t>="LIST", </a:t>
            </a:r>
            <a:r>
              <a:rPr lang="en-US" dirty="0" err="1"/>
              <a:t>dissolve_field</a:t>
            </a:r>
            <a:r>
              <a:rPr lang="en-US" dirty="0"/>
              <a:t>="Distance", method=None)</a:t>
            </a:r>
          </a:p>
          <a:p>
            <a:pPr lvl="1"/>
            <a:r>
              <a:rPr lang="en-US" dirty="0">
                <a:hlinkClick r:id="rId3"/>
              </a:rPr>
              <a:t>buffer tool</a:t>
            </a:r>
            <a:endParaRPr lang="en-US" dirty="0"/>
          </a:p>
          <a:p>
            <a:pPr lvl="1"/>
            <a:endParaRPr lang="en-US" dirty="0"/>
          </a:p>
          <a:p>
            <a:pPr lvl="1"/>
            <a:endParaRPr lang="en-US" dirty="0"/>
          </a:p>
        </p:txBody>
      </p:sp>
    </p:spTree>
    <p:extLst>
      <p:ext uri="{BB962C8B-B14F-4D97-AF65-F5344CB8AC3E}">
        <p14:creationId xmlns:p14="http://schemas.microsoft.com/office/powerpoint/2010/main" val="3444955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2286000"/>
            <a:ext cx="6548143" cy="1363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149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lstStyle/>
          <a:p>
            <a:r>
              <a:rPr lang="en-US" dirty="0"/>
              <a:t>Python is an Object-oriented programming language. </a:t>
            </a:r>
          </a:p>
          <a:p>
            <a:r>
              <a:rPr lang="en-US" dirty="0"/>
              <a:t>Everything is an object.</a:t>
            </a:r>
          </a:p>
          <a:p>
            <a:r>
              <a:rPr lang="en-US" dirty="0"/>
              <a:t>Python is very flexible because of this fact.  </a:t>
            </a:r>
          </a:p>
        </p:txBody>
      </p:sp>
    </p:spTree>
    <p:extLst>
      <p:ext uri="{BB962C8B-B14F-4D97-AF65-F5344CB8AC3E}">
        <p14:creationId xmlns:p14="http://schemas.microsoft.com/office/powerpoint/2010/main" val="838247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Answer </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00200"/>
            <a:ext cx="4438559" cy="470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600200"/>
            <a:ext cx="4657725"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7381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92500" lnSpcReduction="10000"/>
          </a:bodyPr>
          <a:lstStyle/>
          <a:p>
            <a:r>
              <a:rPr lang="en-US" dirty="0"/>
              <a:t>Functions are organized blocks of code that are used to preform a single action. Functions allow code to be reused. We have already called functions. Now we will learn more about functions and how to create user-defined functions.</a:t>
            </a:r>
          </a:p>
          <a:p>
            <a:r>
              <a:rPr lang="en-US" dirty="0"/>
              <a:t>When dealing with function variable scope is very important. Variables within functions are local. Variable outside of functions are global. This is a very important concept because one does not want another function to be able to modify that variable.</a:t>
            </a:r>
          </a:p>
          <a:p>
            <a:pPr lvl="1"/>
            <a:r>
              <a:rPr lang="en-US" dirty="0"/>
              <a:t>This is known as encapsulation. Generally speaking encapsulation is the mechanism for restricting the access to some of an object's components.</a:t>
            </a:r>
          </a:p>
        </p:txBody>
      </p:sp>
    </p:spTree>
    <p:extLst>
      <p:ext uri="{BB962C8B-B14F-4D97-AF65-F5344CB8AC3E}">
        <p14:creationId xmlns:p14="http://schemas.microsoft.com/office/powerpoint/2010/main" val="2395134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p>
        </p:txBody>
      </p:sp>
      <p:sp>
        <p:nvSpPr>
          <p:cNvPr id="3" name="Content Placeholder 2"/>
          <p:cNvSpPr>
            <a:spLocks noGrp="1"/>
          </p:cNvSpPr>
          <p:nvPr>
            <p:ph idx="1"/>
          </p:nvPr>
        </p:nvSpPr>
        <p:spPr/>
        <p:txBody>
          <a:bodyPr/>
          <a:lstStyle/>
          <a:p>
            <a:r>
              <a:rPr lang="en-US" dirty="0"/>
              <a:t>Functions can be imported into other scripts. This prevents having the same logic in every script. If we had an error function and we had that function in every script that would be bad because if that function ever changes, then one would have to update it in every script</a:t>
            </a:r>
          </a:p>
          <a:p>
            <a:r>
              <a:rPr lang="en-US" dirty="0"/>
              <a:t>We will now go through how to import a user-defined function.</a:t>
            </a:r>
          </a:p>
        </p:txBody>
      </p:sp>
    </p:spTree>
    <p:extLst>
      <p:ext uri="{BB962C8B-B14F-4D97-AF65-F5344CB8AC3E}">
        <p14:creationId xmlns:p14="http://schemas.microsoft.com/office/powerpoint/2010/main" val="674891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sp>
        <p:nvSpPr>
          <p:cNvPr id="3" name="Content Placeholder 2"/>
          <p:cNvSpPr>
            <a:spLocks noGrp="1"/>
          </p:cNvSpPr>
          <p:nvPr>
            <p:ph idx="1"/>
          </p:nvPr>
        </p:nvSpPr>
        <p:spPr/>
        <p:txBody>
          <a:bodyPr/>
          <a:lstStyle/>
          <a:p>
            <a:r>
              <a:rPr lang="en-US" dirty="0"/>
              <a:t>Take exercise 2 and modify the code to create a function with two parameters. The first parameter should be an input list. The second parameter should be the projection code.</a:t>
            </a:r>
          </a:p>
          <a:p>
            <a:r>
              <a:rPr lang="en-US" dirty="0"/>
              <a:t>Call the function</a:t>
            </a:r>
          </a:p>
          <a:p>
            <a:pPr lvl="1"/>
            <a:r>
              <a:rPr lang="en-US" dirty="0"/>
              <a:t>Bonus points if you write the files to a different workspace.</a:t>
            </a:r>
          </a:p>
        </p:txBody>
      </p:sp>
    </p:spTree>
    <p:extLst>
      <p:ext uri="{BB962C8B-B14F-4D97-AF65-F5344CB8AC3E}">
        <p14:creationId xmlns:p14="http://schemas.microsoft.com/office/powerpoint/2010/main" val="3074213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answer</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1600200"/>
            <a:ext cx="4871370" cy="5028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8389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normAutofit fontScale="92500" lnSpcReduction="10000"/>
          </a:bodyPr>
          <a:lstStyle/>
          <a:p>
            <a:r>
              <a:rPr lang="en-US" dirty="0"/>
              <a:t>Simply a logical grouping of data and functions (the latter of which are frequently referred to as "methods" when defined within a class).</a:t>
            </a:r>
          </a:p>
          <a:p>
            <a:r>
              <a:rPr lang="en-US" dirty="0"/>
              <a:t>Classes allow one to create their own data containers and model the real world.</a:t>
            </a:r>
          </a:p>
          <a:p>
            <a:r>
              <a:rPr lang="en-US" dirty="0"/>
              <a:t>Vehicles (SUV, sedan, truck, and bike) or bank accounts. With vehicles each type has special attributes.</a:t>
            </a:r>
          </a:p>
          <a:p>
            <a:r>
              <a:rPr lang="en-US" dirty="0"/>
              <a:t>Classes can be thought of as blueprints for creating objects </a:t>
            </a:r>
          </a:p>
          <a:p>
            <a:r>
              <a:rPr lang="en-US" dirty="0">
                <a:hlinkClick r:id="rId2"/>
              </a:rPr>
              <a:t>http://www.python-course.eu/python3_multiple_inheritance.php</a:t>
            </a:r>
            <a:endParaRPr lang="en-US" dirty="0"/>
          </a:p>
          <a:p>
            <a:pPr marL="137160" indent="0">
              <a:buNone/>
            </a:pPr>
            <a:endParaRPr lang="en-US" dirty="0"/>
          </a:p>
        </p:txBody>
      </p:sp>
    </p:spTree>
    <p:extLst>
      <p:ext uri="{BB962C8B-B14F-4D97-AF65-F5344CB8AC3E}">
        <p14:creationId xmlns:p14="http://schemas.microsoft.com/office/powerpoint/2010/main" val="2869413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package</a:t>
            </a:r>
          </a:p>
        </p:txBody>
      </p:sp>
      <p:sp>
        <p:nvSpPr>
          <p:cNvPr id="3" name="Content Placeholder 2"/>
          <p:cNvSpPr>
            <a:spLocks noGrp="1"/>
          </p:cNvSpPr>
          <p:nvPr>
            <p:ph idx="1"/>
          </p:nvPr>
        </p:nvSpPr>
        <p:spPr/>
        <p:txBody>
          <a:bodyPr/>
          <a:lstStyle/>
          <a:p>
            <a:r>
              <a:rPr lang="en-US" dirty="0"/>
              <a:t>The </a:t>
            </a:r>
            <a:r>
              <a:rPr lang="en-US" dirty="0" err="1"/>
              <a:t>arcpy.mapping</a:t>
            </a:r>
            <a:r>
              <a:rPr lang="en-US" dirty="0"/>
              <a:t> package is a way to programmatically modify </a:t>
            </a:r>
            <a:r>
              <a:rPr lang="en-US" dirty="0" err="1"/>
              <a:t>mxd</a:t>
            </a:r>
            <a:r>
              <a:rPr lang="en-US" dirty="0"/>
              <a:t> files</a:t>
            </a:r>
          </a:p>
          <a:p>
            <a:endParaRPr lang="en-US" dirty="0"/>
          </a:p>
        </p:txBody>
      </p:sp>
      <p:pic>
        <p:nvPicPr>
          <p:cNvPr id="4" name="Picture 3"/>
          <p:cNvPicPr>
            <a:picLocks noChangeAspect="1"/>
          </p:cNvPicPr>
          <p:nvPr/>
        </p:nvPicPr>
        <p:blipFill>
          <a:blip r:embed="rId2"/>
          <a:stretch>
            <a:fillRect/>
          </a:stretch>
        </p:blipFill>
        <p:spPr>
          <a:xfrm>
            <a:off x="1933905" y="2819400"/>
            <a:ext cx="5276190" cy="1847619"/>
          </a:xfrm>
          <a:prstGeom prst="rect">
            <a:avLst/>
          </a:prstGeom>
        </p:spPr>
      </p:pic>
    </p:spTree>
    <p:extLst>
      <p:ext uri="{BB962C8B-B14F-4D97-AF65-F5344CB8AC3E}">
        <p14:creationId xmlns:p14="http://schemas.microsoft.com/office/powerpoint/2010/main" val="4733770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normAutofit fontScale="92500" lnSpcReduction="10000"/>
          </a:bodyPr>
          <a:lstStyle/>
          <a:p>
            <a:r>
              <a:rPr lang="en-US" dirty="0"/>
              <a:t>Programing is like anything else it takes time and patience. I challenge each one of you to program at least 1 hour a week</a:t>
            </a:r>
          </a:p>
          <a:p>
            <a:r>
              <a:rPr lang="en-US" dirty="0"/>
              <a:t>Research has shown it takes about ten years to develop expertise in any of a wide variety of areas .</a:t>
            </a:r>
          </a:p>
          <a:p>
            <a:r>
              <a:rPr lang="en-US" dirty="0"/>
              <a:t>Everyone has taken this class for a reason, take what you have learned today and build on it</a:t>
            </a:r>
          </a:p>
          <a:p>
            <a:r>
              <a:rPr lang="en-US" dirty="0"/>
              <a:t>If you don’t have any programming problem to solve then look at </a:t>
            </a:r>
            <a:r>
              <a:rPr lang="en-US" dirty="0" err="1"/>
              <a:t>Esri</a:t>
            </a:r>
            <a:r>
              <a:rPr lang="en-US" dirty="0"/>
              <a:t> cursors, unit conversion, </a:t>
            </a:r>
            <a:r>
              <a:rPr lang="en-US" dirty="0" err="1"/>
              <a:t>os</a:t>
            </a:r>
            <a:r>
              <a:rPr lang="en-US" dirty="0"/>
              <a:t> module and sys </a:t>
            </a:r>
            <a:r>
              <a:rPr lang="en-US"/>
              <a:t>module.</a:t>
            </a:r>
          </a:p>
          <a:p>
            <a:r>
              <a:rPr lang="en-US"/>
              <a:t> </a:t>
            </a:r>
            <a:r>
              <a:rPr lang="en-US" dirty="0"/>
              <a:t>Look at functions and classes more. </a:t>
            </a:r>
          </a:p>
        </p:txBody>
      </p:sp>
    </p:spTree>
    <p:extLst>
      <p:ext uri="{BB962C8B-B14F-4D97-AF65-F5344CB8AC3E}">
        <p14:creationId xmlns:p14="http://schemas.microsoft.com/office/powerpoint/2010/main" val="71298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basics</a:t>
            </a:r>
          </a:p>
        </p:txBody>
      </p:sp>
      <p:sp>
        <p:nvSpPr>
          <p:cNvPr id="3" name="Content Placeholder 2"/>
          <p:cNvSpPr>
            <a:spLocks noGrp="1"/>
          </p:cNvSpPr>
          <p:nvPr>
            <p:ph idx="1"/>
          </p:nvPr>
        </p:nvSpPr>
        <p:spPr/>
        <p:txBody>
          <a:bodyPr>
            <a:normAutofit fontScale="85000" lnSpcReduction="10000"/>
          </a:bodyPr>
          <a:lstStyle/>
          <a:p>
            <a:r>
              <a:rPr lang="en-US" dirty="0"/>
              <a:t>Python is case sensitive</a:t>
            </a:r>
          </a:p>
          <a:p>
            <a:r>
              <a:rPr lang="en-US" dirty="0"/>
              <a:t>Python is white space insensitive. Python will skip comment lines.</a:t>
            </a:r>
          </a:p>
          <a:p>
            <a:r>
              <a:rPr lang="en-US" dirty="0"/>
              <a:t>Python uses indention to form blocks of code. Other programming languages use braces like Java.</a:t>
            </a:r>
          </a:p>
          <a:p>
            <a:r>
              <a:rPr lang="en-US" dirty="0"/>
              <a:t>One should not go over 80 characters when writing python code. This is for readability.</a:t>
            </a:r>
          </a:p>
          <a:p>
            <a:r>
              <a:rPr lang="en-US" dirty="0"/>
              <a:t>Test code as you go. Do not wait until you are done to debug code. Test code often. One of the best ways to debug code is to add print statements. </a:t>
            </a:r>
          </a:p>
          <a:p>
            <a:r>
              <a:rPr lang="en-US" dirty="0"/>
              <a:t>Do not be afraid to make mistakes. This is how we learn. Never assume the black box is coded correctly. </a:t>
            </a:r>
          </a:p>
          <a:p>
            <a:endParaRPr lang="en-US" dirty="0"/>
          </a:p>
        </p:txBody>
      </p:sp>
    </p:spTree>
    <p:extLst>
      <p:ext uri="{BB962C8B-B14F-4D97-AF65-F5344CB8AC3E}">
        <p14:creationId xmlns:p14="http://schemas.microsoft.com/office/powerpoint/2010/main" val="2205672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a feature class</a:t>
            </a:r>
          </a:p>
        </p:txBody>
      </p:sp>
      <p:sp>
        <p:nvSpPr>
          <p:cNvPr id="3" name="Content Placeholder 2"/>
          <p:cNvSpPr>
            <a:spLocks noGrp="1"/>
          </p:cNvSpPr>
          <p:nvPr>
            <p:ph idx="1"/>
          </p:nvPr>
        </p:nvSpPr>
        <p:spPr/>
        <p:txBody>
          <a:bodyPr>
            <a:normAutofit fontScale="92500" lnSpcReduction="20000"/>
          </a:bodyPr>
          <a:lstStyle/>
          <a:p>
            <a:r>
              <a:rPr lang="en-US" dirty="0"/>
              <a:t>How can we update a an attribute value in a feature class? I can think of at least 4 methods to update a value in a feature class. Can you come up with the methods? </a:t>
            </a:r>
          </a:p>
          <a:p>
            <a:r>
              <a:rPr lang="en-US" dirty="0"/>
              <a:t>Curiosity is critical to programming. Always try to understand how the code works. </a:t>
            </a:r>
          </a:p>
          <a:p>
            <a:r>
              <a:rPr lang="en-US" dirty="0"/>
              <a:t>In programing there are many different methods to solve the problem. It is important to understand those methods and choose a solution.</a:t>
            </a:r>
          </a:p>
          <a:p>
            <a:r>
              <a:rPr lang="en-US" dirty="0" err="1"/>
              <a:t>os.walk</a:t>
            </a:r>
            <a:r>
              <a:rPr lang="en-US" dirty="0"/>
              <a:t> and </a:t>
            </a:r>
            <a:r>
              <a:rPr lang="en-US" dirty="0" err="1"/>
              <a:t>os.listdir</a:t>
            </a:r>
            <a:r>
              <a:rPr lang="en-US" dirty="0"/>
              <a:t> can be used to solve the same problem.  There are many different ways to solve the problem. Never be afraid to test different solutions.  </a:t>
            </a:r>
          </a:p>
        </p:txBody>
      </p:sp>
    </p:spTree>
    <p:extLst>
      <p:ext uri="{BB962C8B-B14F-4D97-AF65-F5344CB8AC3E}">
        <p14:creationId xmlns:p14="http://schemas.microsoft.com/office/powerpoint/2010/main" val="214091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keep in mind</a:t>
            </a:r>
          </a:p>
        </p:txBody>
      </p:sp>
      <p:sp>
        <p:nvSpPr>
          <p:cNvPr id="3" name="Content Placeholder 2"/>
          <p:cNvSpPr>
            <a:spLocks noGrp="1"/>
          </p:cNvSpPr>
          <p:nvPr>
            <p:ph idx="1"/>
          </p:nvPr>
        </p:nvSpPr>
        <p:spPr/>
        <p:txBody>
          <a:bodyPr>
            <a:normAutofit fontScale="77500" lnSpcReduction="20000"/>
          </a:bodyPr>
          <a:lstStyle/>
          <a:p>
            <a:r>
              <a:rPr lang="en-US" dirty="0"/>
              <a:t>Always understand the problem one is trying to solve. Have a plan!!</a:t>
            </a:r>
          </a:p>
          <a:p>
            <a:pPr lvl="1"/>
            <a:r>
              <a:rPr lang="en-US" dirty="0"/>
              <a:t>One would be surprised at how many times people lose sight of the original problem one set out to solve. </a:t>
            </a:r>
          </a:p>
          <a:p>
            <a:pPr lvl="1"/>
            <a:r>
              <a:rPr lang="en-US" dirty="0"/>
              <a:t>It is okay to change the plan because one realizes they have over looked some logic that now has to be added, but you have to have a plan in order to change the plan.</a:t>
            </a:r>
          </a:p>
          <a:p>
            <a:r>
              <a:rPr lang="en-US" dirty="0"/>
              <a:t>Always create pseudocode and test the steps manually before starting coding. Test the workflow logic before starting coding and make sure the workflow actually answers the question.</a:t>
            </a:r>
          </a:p>
          <a:p>
            <a:pPr lvl="1"/>
            <a:r>
              <a:rPr lang="en-US" dirty="0"/>
              <a:t>Ensures that the code is efficiently written</a:t>
            </a:r>
          </a:p>
          <a:p>
            <a:r>
              <a:rPr lang="en-US" dirty="0"/>
              <a:t>Writing good clean code the first time is always faster than having to rewrite code later.</a:t>
            </a:r>
          </a:p>
          <a:p>
            <a:r>
              <a:rPr lang="en-US" dirty="0"/>
              <a:t>When coding avoid hardcoding</a:t>
            </a:r>
          </a:p>
          <a:p>
            <a:pPr lvl="1"/>
            <a:r>
              <a:rPr lang="en-US" dirty="0"/>
              <a:t>Field names change, filenames change </a:t>
            </a:r>
          </a:p>
          <a:p>
            <a:pPr marL="137160" indent="0">
              <a:buNone/>
            </a:pPr>
            <a:endParaRPr lang="en-US" dirty="0"/>
          </a:p>
        </p:txBody>
      </p:sp>
    </p:spTree>
    <p:extLst>
      <p:ext uri="{BB962C8B-B14F-4D97-AF65-F5344CB8AC3E}">
        <p14:creationId xmlns:p14="http://schemas.microsoft.com/office/powerpoint/2010/main" val="315561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keep in mind</a:t>
            </a:r>
          </a:p>
        </p:txBody>
      </p:sp>
      <p:sp>
        <p:nvSpPr>
          <p:cNvPr id="3" name="Content Placeholder 2"/>
          <p:cNvSpPr>
            <a:spLocks noGrp="1"/>
          </p:cNvSpPr>
          <p:nvPr>
            <p:ph idx="1"/>
          </p:nvPr>
        </p:nvSpPr>
        <p:spPr/>
        <p:txBody>
          <a:bodyPr/>
          <a:lstStyle/>
          <a:p>
            <a:r>
              <a:rPr lang="en-US" dirty="0"/>
              <a:t>“It </a:t>
            </a:r>
            <a:r>
              <a:rPr lang="en-US" dirty="0" err="1"/>
              <a:t>ain’t</a:t>
            </a:r>
            <a:r>
              <a:rPr lang="en-US" dirty="0"/>
              <a:t> so much the things we don’t know that get us in trouble. It’s the things we know that </a:t>
            </a:r>
            <a:r>
              <a:rPr lang="en-US" dirty="0" err="1"/>
              <a:t>ain’t</a:t>
            </a:r>
            <a:r>
              <a:rPr lang="en-US" dirty="0"/>
              <a:t> so.” (</a:t>
            </a:r>
            <a:r>
              <a:rPr lang="en-US" dirty="0" err="1"/>
              <a:t>Artemus</a:t>
            </a:r>
            <a:r>
              <a:rPr lang="en-US" dirty="0"/>
              <a:t> Ward)</a:t>
            </a:r>
          </a:p>
          <a:p>
            <a:r>
              <a:rPr lang="en-US" dirty="0"/>
              <a:t>How many sides does a raster cell have?</a:t>
            </a:r>
          </a:p>
          <a:p>
            <a:r>
              <a:rPr lang="en-US" dirty="0"/>
              <a:t>Which map would show more area a large scale map or a small scale map? </a:t>
            </a:r>
          </a:p>
        </p:txBody>
      </p:sp>
    </p:spTree>
    <p:extLst>
      <p:ext uri="{BB962C8B-B14F-4D97-AF65-F5344CB8AC3E}">
        <p14:creationId xmlns:p14="http://schemas.microsoft.com/office/powerpoint/2010/main" val="37284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code and test</a:t>
            </a:r>
          </a:p>
        </p:txBody>
      </p:sp>
      <p:sp>
        <p:nvSpPr>
          <p:cNvPr id="3" name="Content Placeholder 2"/>
          <p:cNvSpPr>
            <a:spLocks noGrp="1"/>
          </p:cNvSpPr>
          <p:nvPr>
            <p:ph idx="1"/>
          </p:nvPr>
        </p:nvSpPr>
        <p:spPr/>
        <p:txBody>
          <a:bodyPr/>
          <a:lstStyle/>
          <a:p>
            <a:r>
              <a:rPr lang="en-US" dirty="0"/>
              <a:t>Always comment code. Code is not complete unless it is commented. Use </a:t>
            </a:r>
            <a:r>
              <a:rPr lang="en-US" dirty="0" err="1"/>
              <a:t>docstrings</a:t>
            </a:r>
            <a:r>
              <a:rPr lang="en-US" dirty="0"/>
              <a:t> and inline comments</a:t>
            </a:r>
          </a:p>
          <a:p>
            <a:pPr lvl="1"/>
            <a:r>
              <a:rPr lang="en-US" dirty="0"/>
              <a:t>When coding in Python 90 percent of your time will be spent reading code and 10 percent of your time will be spent writing code. That is why documenting your code is so important</a:t>
            </a:r>
          </a:p>
          <a:p>
            <a:pPr lvl="1"/>
            <a:r>
              <a:rPr lang="en-US" dirty="0"/>
              <a:t>Commenting as you code is faster and easier then commenting at the end</a:t>
            </a:r>
          </a:p>
          <a:p>
            <a:pPr lvl="1"/>
            <a:r>
              <a:rPr lang="en-US" dirty="0"/>
              <a:t>Documenting code is a way of telling other programmers what you did and why </a:t>
            </a:r>
          </a:p>
          <a:p>
            <a:pPr marL="137160" indent="0">
              <a:buNone/>
            </a:pPr>
            <a:endParaRPr lang="en-US" dirty="0"/>
          </a:p>
        </p:txBody>
      </p:sp>
    </p:spTree>
    <p:extLst>
      <p:ext uri="{BB962C8B-B14F-4D97-AF65-F5344CB8AC3E}">
        <p14:creationId xmlns:p14="http://schemas.microsoft.com/office/powerpoint/2010/main" val="228550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 not ever duplicate code</a:t>
            </a:r>
          </a:p>
        </p:txBody>
      </p:sp>
      <p:sp>
        <p:nvSpPr>
          <p:cNvPr id="3" name="Content Placeholder 2"/>
          <p:cNvSpPr>
            <a:spLocks noGrp="1"/>
          </p:cNvSpPr>
          <p:nvPr>
            <p:ph idx="1"/>
          </p:nvPr>
        </p:nvSpPr>
        <p:spPr/>
        <p:txBody>
          <a:bodyPr>
            <a:normAutofit fontScale="92500" lnSpcReduction="20000"/>
          </a:bodyPr>
          <a:lstStyle/>
          <a:p>
            <a:r>
              <a:rPr lang="en-US" dirty="0"/>
              <a:t>Don't repeat yourself (DRY)</a:t>
            </a:r>
          </a:p>
          <a:p>
            <a:r>
              <a:rPr lang="en-US" dirty="0"/>
              <a:t>“The computing scientist’s main challenge is not to get confused by the complexities of his own making”(E. W. Dijkstra)</a:t>
            </a:r>
          </a:p>
          <a:p>
            <a:r>
              <a:rPr lang="en-US" dirty="0"/>
              <a:t>“One of my most productive days was throwing away 1000 lines of code” (Ken Thompson)</a:t>
            </a:r>
          </a:p>
          <a:p>
            <a:r>
              <a:rPr lang="en-US" dirty="0"/>
              <a:t>“Deleted code is debugged code” (Jeff </a:t>
            </a:r>
            <a:r>
              <a:rPr lang="en-US" dirty="0" err="1"/>
              <a:t>Sickel</a:t>
            </a:r>
            <a:r>
              <a:rPr lang="en-US" dirty="0"/>
              <a:t>)</a:t>
            </a:r>
          </a:p>
          <a:p>
            <a:r>
              <a:rPr lang="en-US" dirty="0"/>
              <a:t>“Every methodology I’ve come across has, at its kernel, a very small section labelled “do magic here” (Katie)</a:t>
            </a:r>
          </a:p>
          <a:p>
            <a:r>
              <a:rPr lang="en-US" dirty="0"/>
              <a:t>“Everything should be made as simple as possible, but no simpler.” or “Make things as simple as possible, but not simpler”(Albert Einstein)</a:t>
            </a:r>
          </a:p>
        </p:txBody>
      </p:sp>
    </p:spTree>
    <p:extLst>
      <p:ext uri="{BB962C8B-B14F-4D97-AF65-F5344CB8AC3E}">
        <p14:creationId xmlns:p14="http://schemas.microsoft.com/office/powerpoint/2010/main" val="2207426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2675</TotalTime>
  <Words>2239</Words>
  <Application>Microsoft Office PowerPoint</Application>
  <PresentationFormat>On-screen Show (4:3)</PresentationFormat>
  <Paragraphs>287</Paragraphs>
  <Slides>37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Book Antiqua</vt:lpstr>
      <vt:lpstr>Calibri</vt:lpstr>
      <vt:lpstr>Lucida Sans</vt:lpstr>
      <vt:lpstr>Wingdings</vt:lpstr>
      <vt:lpstr>Wingdings 2</vt:lpstr>
      <vt:lpstr>Wingdings 3</vt:lpstr>
      <vt:lpstr>Apex</vt:lpstr>
      <vt:lpstr>introduction to python</vt:lpstr>
      <vt:lpstr>Useful links and resources</vt:lpstr>
      <vt:lpstr>Introduction </vt:lpstr>
      <vt:lpstr>Python basics</vt:lpstr>
      <vt:lpstr>Update a feature class</vt:lpstr>
      <vt:lpstr>Things to keep in mind</vt:lpstr>
      <vt:lpstr>Things to keep in mind</vt:lpstr>
      <vt:lpstr>Comment code and test</vt:lpstr>
      <vt:lpstr>Do not ever duplicate code</vt:lpstr>
      <vt:lpstr>Python data types overview</vt:lpstr>
      <vt:lpstr>Python reserved words </vt:lpstr>
      <vt:lpstr>Numbers</vt:lpstr>
      <vt:lpstr>Python Operators</vt:lpstr>
      <vt:lpstr>String</vt:lpstr>
      <vt:lpstr>Lists</vt:lpstr>
      <vt:lpstr>Tuple</vt:lpstr>
      <vt:lpstr>Dictionary</vt:lpstr>
      <vt:lpstr>Truth Table </vt:lpstr>
      <vt:lpstr>If else Boolean logic Control flow</vt:lpstr>
      <vt:lpstr>Error Handling</vt:lpstr>
      <vt:lpstr>Exercise 1</vt:lpstr>
      <vt:lpstr>Exercise 1</vt:lpstr>
      <vt:lpstr>Exercise 1 Answer</vt:lpstr>
      <vt:lpstr>File path locations </vt:lpstr>
      <vt:lpstr>Loops</vt:lpstr>
      <vt:lpstr>Loops: For else</vt:lpstr>
      <vt:lpstr>Continue </vt:lpstr>
      <vt:lpstr>Exercise 2</vt:lpstr>
      <vt:lpstr>Exercise 2 </vt:lpstr>
      <vt:lpstr>Exercise 2 Answer </vt:lpstr>
      <vt:lpstr>Functions</vt:lpstr>
      <vt:lpstr>Functions </vt:lpstr>
      <vt:lpstr>Exercise 3</vt:lpstr>
      <vt:lpstr>Function answer</vt:lpstr>
      <vt:lpstr>Classes</vt:lpstr>
      <vt:lpstr>Mapping package</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LucasKaim</dc:creator>
  <cp:lastModifiedBy>Lucas Kaim</cp:lastModifiedBy>
  <cp:revision>110</cp:revision>
  <dcterms:created xsi:type="dcterms:W3CDTF">2015-11-29T20:51:57Z</dcterms:created>
  <dcterms:modified xsi:type="dcterms:W3CDTF">2016-12-07T14:17:38Z</dcterms:modified>
</cp:coreProperties>
</file>