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73" r:id="rId14"/>
    <p:sldId id="274" r:id="rId15"/>
    <p:sldId id="277" r:id="rId16"/>
    <p:sldId id="278" r:id="rId17"/>
    <p:sldId id="269" r:id="rId18"/>
    <p:sldId id="268" r:id="rId19"/>
    <p:sldId id="279" r:id="rId20"/>
    <p:sldId id="280" r:id="rId21"/>
    <p:sldId id="270" r:id="rId22"/>
    <p:sldId id="267" r:id="rId23"/>
    <p:sldId id="282" r:id="rId24"/>
    <p:sldId id="275" r:id="rId25"/>
    <p:sldId id="276" r:id="rId26"/>
    <p:sldId id="283" r:id="rId27"/>
    <p:sldId id="284" r:id="rId28"/>
    <p:sldId id="285" r:id="rId29"/>
    <p:sldId id="287" r:id="rId30"/>
    <p:sldId id="286"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60" autoAdjust="0"/>
  </p:normalViewPr>
  <p:slideViewPr>
    <p:cSldViewPr>
      <p:cViewPr varScale="1">
        <p:scale>
          <a:sx n="97" d="100"/>
          <a:sy n="97" d="100"/>
        </p:scale>
        <p:origin x="-20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4/12/2016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Variable substitution.</a:t>
            </a:r>
          </a:p>
          <a:p>
            <a:r>
              <a:rPr lang="en-US" dirty="0" err="1" smtClean="0"/>
              <a:t>i</a:t>
            </a:r>
            <a:r>
              <a:rPr lang="en-US" dirty="0" smtClean="0"/>
              <a:t> = 100</a:t>
            </a:r>
          </a:p>
          <a:p>
            <a:r>
              <a:rPr lang="en-US" dirty="0" smtClean="0"/>
              <a:t>print(</a:t>
            </a:r>
            <a:r>
              <a:rPr lang="en-US" dirty="0" err="1" smtClean="0"/>
              <a:t>i</a:t>
            </a:r>
            <a:r>
              <a:rPr lang="en-US" dirty="0" smtClean="0"/>
              <a:t>)</a:t>
            </a:r>
          </a:p>
          <a:p>
            <a:endParaRPr lang="en-US" dirty="0" smtClean="0"/>
          </a:p>
          <a:p>
            <a:r>
              <a:rPr lang="en-US" dirty="0" smtClean="0"/>
              <a:t># Variable substitution.</a:t>
            </a:r>
          </a:p>
          <a:p>
            <a:r>
              <a:rPr lang="en-US" dirty="0" err="1" smtClean="0"/>
              <a:t>i</a:t>
            </a:r>
            <a:r>
              <a:rPr lang="en-US" dirty="0" smtClean="0"/>
              <a:t> = 2</a:t>
            </a:r>
          </a:p>
          <a:p>
            <a:r>
              <a:rPr lang="en-US" dirty="0" smtClean="0"/>
              <a:t>print(</a:t>
            </a:r>
            <a:r>
              <a:rPr lang="en-US" dirty="0" err="1" smtClean="0"/>
              <a:t>i</a:t>
            </a:r>
            <a:r>
              <a:rPr lang="en-US" dirty="0" smtClean="0"/>
              <a:t>)</a:t>
            </a:r>
          </a:p>
          <a:p>
            <a:endParaRPr lang="en-US" dirty="0" smtClean="0"/>
          </a:p>
          <a:p>
            <a:r>
              <a:rPr lang="en-US" dirty="0" smtClean="0"/>
              <a:t># Multiple Assignment.</a:t>
            </a:r>
          </a:p>
          <a:p>
            <a:r>
              <a:rPr lang="en-US" dirty="0" smtClean="0"/>
              <a:t>a = b = c = d = 5</a:t>
            </a:r>
          </a:p>
          <a:p>
            <a:r>
              <a:rPr lang="en-US" dirty="0" smtClean="0"/>
              <a:t>print(d)</a:t>
            </a:r>
          </a:p>
          <a:p>
            <a:endParaRPr lang="en-US" dirty="0" smtClean="0"/>
          </a:p>
          <a:p>
            <a:r>
              <a:rPr lang="en-US" dirty="0" smtClean="0"/>
              <a:t># Type case a float to int.</a:t>
            </a:r>
          </a:p>
          <a:p>
            <a:r>
              <a:rPr lang="en-US" dirty="0" smtClean="0"/>
              <a:t>w = 5.0</a:t>
            </a:r>
          </a:p>
          <a:p>
            <a:r>
              <a:rPr lang="en-US" dirty="0" smtClean="0"/>
              <a:t>print </a:t>
            </a:r>
            <a:r>
              <a:rPr lang="en-US" dirty="0" err="1" smtClean="0"/>
              <a:t>int</a:t>
            </a:r>
            <a:r>
              <a:rPr lang="en-US" dirty="0" smtClean="0"/>
              <a:t>(w)</a:t>
            </a:r>
          </a:p>
          <a:p>
            <a:endParaRPr lang="en-US" dirty="0" smtClean="0"/>
          </a:p>
          <a:p>
            <a:r>
              <a:rPr lang="en-US" dirty="0" smtClean="0"/>
              <a:t># Addition</a:t>
            </a:r>
          </a:p>
          <a:p>
            <a:r>
              <a:rPr lang="en-US" dirty="0" smtClean="0"/>
              <a:t>c = 5 + 10</a:t>
            </a:r>
          </a:p>
          <a:p>
            <a:r>
              <a:rPr lang="en-US" dirty="0" smtClean="0"/>
              <a:t>print(c)</a:t>
            </a:r>
          </a:p>
          <a:p>
            <a:endParaRPr lang="en-US" dirty="0" smtClean="0"/>
          </a:p>
          <a:p>
            <a:r>
              <a:rPr lang="en-US" dirty="0" smtClean="0"/>
              <a:t># Subtraction.</a:t>
            </a:r>
          </a:p>
          <a:p>
            <a:r>
              <a:rPr lang="en-US" dirty="0" smtClean="0"/>
              <a:t>d = 5 - 3</a:t>
            </a:r>
          </a:p>
          <a:p>
            <a:r>
              <a:rPr lang="en-US" dirty="0" smtClean="0"/>
              <a:t>print(d)</a:t>
            </a:r>
          </a:p>
          <a:p>
            <a:endParaRPr lang="en-US" dirty="0" smtClean="0"/>
          </a:p>
          <a:p>
            <a:r>
              <a:rPr lang="en-US" dirty="0" smtClean="0"/>
              <a:t># Multiplication</a:t>
            </a:r>
          </a:p>
          <a:p>
            <a:r>
              <a:rPr lang="en-US" dirty="0" smtClean="0"/>
              <a:t>a = 5 * 5</a:t>
            </a:r>
          </a:p>
          <a:p>
            <a:endParaRPr lang="en-US" dirty="0" smtClean="0"/>
          </a:p>
          <a:p>
            <a:r>
              <a:rPr lang="en-US" dirty="0" smtClean="0"/>
              <a:t># Division.</a:t>
            </a:r>
          </a:p>
          <a:p>
            <a:r>
              <a:rPr lang="en-US" dirty="0" smtClean="0"/>
              <a:t>a = 5/3</a:t>
            </a:r>
          </a:p>
          <a:p>
            <a:r>
              <a:rPr lang="en-US" dirty="0" smtClean="0"/>
              <a:t>print(a)</a:t>
            </a:r>
          </a:p>
          <a:p>
            <a:endParaRPr lang="en-US" dirty="0" smtClean="0"/>
          </a:p>
          <a:p>
            <a:r>
              <a:rPr lang="en-US" dirty="0" smtClean="0"/>
              <a:t>b = 5/3.0</a:t>
            </a:r>
          </a:p>
          <a:p>
            <a:r>
              <a:rPr lang="en-US" dirty="0" smtClean="0"/>
              <a:t>print(b)</a:t>
            </a:r>
          </a:p>
          <a:p>
            <a:endParaRPr lang="en-US" dirty="0" smtClean="0"/>
          </a:p>
          <a:p>
            <a:r>
              <a:rPr lang="en-US" dirty="0" smtClean="0"/>
              <a:t>c = float(5)/3</a:t>
            </a:r>
          </a:p>
          <a:p>
            <a:r>
              <a:rPr lang="en-US" dirty="0" smtClean="0"/>
              <a:t>print(c)</a:t>
            </a:r>
          </a:p>
          <a:p>
            <a:endParaRPr lang="en-US" dirty="0" smtClean="0"/>
          </a:p>
          <a:p>
            <a:r>
              <a:rPr lang="en-US" dirty="0" smtClean="0"/>
              <a:t># Floor division divides one number by another and then rounds the results to</a:t>
            </a:r>
          </a:p>
          <a:p>
            <a:r>
              <a:rPr lang="en-US" dirty="0" smtClean="0"/>
              <a:t># the closest integer that is smaller.</a:t>
            </a:r>
          </a:p>
          <a:p>
            <a:r>
              <a:rPr lang="en-US" dirty="0" smtClean="0"/>
              <a:t>10//3</a:t>
            </a:r>
          </a:p>
          <a:p>
            <a:endParaRPr lang="en-US" dirty="0" smtClean="0"/>
          </a:p>
          <a:p>
            <a:r>
              <a:rPr lang="en-US" dirty="0" smtClean="0"/>
              <a:t># Modulus. Returns remainder.</a:t>
            </a:r>
          </a:p>
          <a:p>
            <a:r>
              <a:rPr lang="en-US" dirty="0" smtClean="0"/>
              <a:t>c = 14%3</a:t>
            </a:r>
          </a:p>
          <a:p>
            <a:r>
              <a:rPr lang="en-US" dirty="0" smtClean="0"/>
              <a:t>print c</a:t>
            </a:r>
          </a:p>
          <a:p>
            <a:endParaRPr lang="en-US" dirty="0" smtClean="0"/>
          </a:p>
          <a:p>
            <a:r>
              <a:rPr lang="en-US" dirty="0" smtClean="0"/>
              <a:t># Exponent</a:t>
            </a:r>
          </a:p>
          <a:p>
            <a:r>
              <a:rPr lang="en-US" dirty="0" smtClean="0"/>
              <a:t>b = 2**2</a:t>
            </a:r>
          </a:p>
          <a:p>
            <a:r>
              <a:rPr lang="en-US" dirty="0" smtClean="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Strings</a:t>
            </a:r>
          </a:p>
          <a:p>
            <a:r>
              <a:rPr lang="en-US" dirty="0" smtClean="0"/>
              <a:t>a = "foo"</a:t>
            </a:r>
          </a:p>
          <a:p>
            <a:r>
              <a:rPr lang="en-US" dirty="0" smtClean="0"/>
              <a:t>b = "bat"</a:t>
            </a:r>
          </a:p>
          <a:p>
            <a:endParaRPr lang="en-US" dirty="0" smtClean="0"/>
          </a:p>
          <a:p>
            <a:r>
              <a:rPr lang="en-US" dirty="0" smtClean="0"/>
              <a:t># String concatenation produces a new string.</a:t>
            </a:r>
          </a:p>
          <a:p>
            <a:r>
              <a:rPr lang="en-US" dirty="0" smtClean="0"/>
              <a:t>c = a + b</a:t>
            </a:r>
          </a:p>
          <a:p>
            <a:r>
              <a:rPr lang="en-US" dirty="0" smtClean="0"/>
              <a:t>print c</a:t>
            </a:r>
          </a:p>
          <a:p>
            <a:endParaRPr lang="en-US" dirty="0" smtClean="0"/>
          </a:p>
          <a:p>
            <a:endParaRPr lang="en-US" dirty="0" smtClean="0"/>
          </a:p>
          <a:p>
            <a:r>
              <a:rPr lang="en-US" dirty="0" smtClean="0"/>
              <a:t># Length function.</a:t>
            </a:r>
          </a:p>
          <a:p>
            <a:r>
              <a:rPr lang="en-US" dirty="0" smtClean="0"/>
              <a:t>a = "</a:t>
            </a:r>
            <a:r>
              <a:rPr lang="en-US" dirty="0" err="1" smtClean="0"/>
              <a:t>Fooo</a:t>
            </a:r>
            <a:r>
              <a:rPr lang="en-US" dirty="0" smtClean="0"/>
              <a:t>"</a:t>
            </a:r>
          </a:p>
          <a:p>
            <a:r>
              <a:rPr lang="en-US" dirty="0" smtClean="0"/>
              <a:t>print </a:t>
            </a:r>
            <a:r>
              <a:rPr lang="en-US" dirty="0" err="1" smtClean="0"/>
              <a:t>len</a:t>
            </a:r>
            <a:r>
              <a:rPr lang="en-US" dirty="0" smtClean="0"/>
              <a:t>(a)</a:t>
            </a:r>
          </a:p>
          <a:p>
            <a:endParaRPr lang="en-US" dirty="0" smtClean="0"/>
          </a:p>
          <a:p>
            <a:r>
              <a:rPr lang="en-US" dirty="0" smtClean="0"/>
              <a:t># Join function.</a:t>
            </a:r>
          </a:p>
          <a:p>
            <a:r>
              <a:rPr lang="en-US" dirty="0" smtClean="0"/>
              <a:t>c = ("A", "B", "C")</a:t>
            </a:r>
          </a:p>
          <a:p>
            <a:r>
              <a:rPr lang="en-US" dirty="0" smtClean="0"/>
              <a:t>print "-".join(c)</a:t>
            </a:r>
          </a:p>
          <a:p>
            <a:endParaRPr lang="en-US" dirty="0" smtClean="0"/>
          </a:p>
          <a:p>
            <a:r>
              <a:rPr lang="en-US" dirty="0" smtClean="0"/>
              <a:t>#print a[5]</a:t>
            </a:r>
          </a:p>
          <a:p>
            <a:r>
              <a:rPr lang="en-US" dirty="0" smtClean="0"/>
              <a:t>print a[2]</a:t>
            </a:r>
          </a:p>
          <a:p>
            <a:endParaRPr lang="en-US" dirty="0" smtClean="0"/>
          </a:p>
          <a:p>
            <a:r>
              <a:rPr lang="en-US" dirty="0" smtClean="0"/>
              <a:t># Replace function.</a:t>
            </a:r>
          </a:p>
          <a:p>
            <a:r>
              <a:rPr lang="en-US" dirty="0" smtClean="0"/>
              <a:t>b = </a:t>
            </a:r>
            <a:r>
              <a:rPr lang="en-US" dirty="0" err="1" smtClean="0"/>
              <a:t>a.replace</a:t>
            </a:r>
            <a:r>
              <a:rPr lang="en-US" dirty="0" smtClean="0"/>
              <a:t>("foo", "too")</a:t>
            </a:r>
          </a:p>
          <a:p>
            <a:r>
              <a:rPr lang="en-US" dirty="0" smtClean="0"/>
              <a:t>print b</a:t>
            </a:r>
          </a:p>
          <a:p>
            <a:endParaRPr lang="en-US" dirty="0" smtClean="0"/>
          </a:p>
          <a:p>
            <a:r>
              <a:rPr lang="en-US" dirty="0" smtClean="0"/>
              <a:t># find function.</a:t>
            </a:r>
          </a:p>
          <a:p>
            <a:r>
              <a:rPr lang="en-US" dirty="0" smtClean="0"/>
              <a:t>print </a:t>
            </a:r>
            <a:r>
              <a:rPr lang="en-US" dirty="0" err="1" smtClean="0"/>
              <a:t>a.find</a:t>
            </a:r>
            <a:r>
              <a:rPr lang="en-US" dirty="0" smtClean="0"/>
              <a:t>("</a:t>
            </a:r>
            <a:r>
              <a:rPr lang="en-US" dirty="0" err="1" smtClean="0"/>
              <a:t>fo</a:t>
            </a:r>
            <a:r>
              <a:rPr lang="en-US" dirty="0" smtClean="0"/>
              <a:t>")</a:t>
            </a:r>
          </a:p>
          <a:p>
            <a:r>
              <a:rPr lang="en-US" dirty="0" smtClean="0"/>
              <a:t># evaluate if </a:t>
            </a:r>
            <a:r>
              <a:rPr lang="en-US" dirty="0" err="1" smtClean="0"/>
              <a:t>fo</a:t>
            </a:r>
            <a:r>
              <a:rPr lang="en-US" dirty="0" smtClean="0"/>
              <a:t> is in a.</a:t>
            </a:r>
          </a:p>
          <a:p>
            <a:r>
              <a:rPr lang="en-US" dirty="0" smtClean="0"/>
              <a:t>print "</a:t>
            </a:r>
            <a:r>
              <a:rPr lang="en-US" dirty="0" err="1" smtClean="0"/>
              <a:t>fo</a:t>
            </a:r>
            <a:r>
              <a:rPr lang="en-US" dirty="0" smtClean="0"/>
              <a:t>" in a</a:t>
            </a:r>
          </a:p>
          <a:p>
            <a:endParaRPr lang="en-US" dirty="0" smtClean="0"/>
          </a:p>
          <a:p>
            <a:endParaRPr lang="en-US" dirty="0" smtClean="0"/>
          </a:p>
          <a:p>
            <a:r>
              <a:rPr lang="en-US" dirty="0" smtClean="0"/>
              <a:t># Python slicing. Slice start, stop, step</a:t>
            </a:r>
          </a:p>
          <a:p>
            <a:r>
              <a:rPr lang="en-US" dirty="0" smtClean="0"/>
              <a:t># slicing is very powerful and can be used on strings, lists or tuples.</a:t>
            </a:r>
          </a:p>
          <a:p>
            <a:r>
              <a:rPr lang="en-US" dirty="0" smtClean="0"/>
              <a:t># Index starts at 0.</a:t>
            </a:r>
          </a:p>
          <a:p>
            <a:r>
              <a:rPr lang="en-US" dirty="0" smtClean="0"/>
              <a:t>w = "</a:t>
            </a:r>
            <a:r>
              <a:rPr lang="en-US" dirty="0" err="1" smtClean="0"/>
              <a:t>yadf;lkbdfmbdfklmbmbkm</a:t>
            </a:r>
            <a:r>
              <a:rPr lang="en-US" dirty="0" smtClean="0"/>
              <a:t>"</a:t>
            </a:r>
          </a:p>
          <a:p>
            <a:r>
              <a:rPr lang="en-US" dirty="0" smtClean="0"/>
              <a:t># Can start at the end of the string, list or tuple.</a:t>
            </a:r>
          </a:p>
          <a:p>
            <a:r>
              <a:rPr lang="en-US" dirty="0" smtClean="0"/>
              <a:t>print w[0:-1]</a:t>
            </a:r>
          </a:p>
          <a:p>
            <a:r>
              <a:rPr lang="en-US" dirty="0" smtClean="0"/>
              <a:t>print w[0:21]</a:t>
            </a:r>
          </a:p>
          <a:p>
            <a:r>
              <a:rPr lang="en-US" dirty="0" smtClean="0"/>
              <a:t>print w[:21]</a:t>
            </a:r>
          </a:p>
          <a:p>
            <a:r>
              <a:rPr lang="en-US" dirty="0" smtClean="0"/>
              <a:t>print w[0:6]</a:t>
            </a:r>
          </a:p>
          <a:p>
            <a:endParaRPr lang="en-US" dirty="0" smtClean="0"/>
          </a:p>
          <a:p>
            <a:r>
              <a:rPr lang="en-US" dirty="0" smtClean="0"/>
              <a:t># Reverse order of string. This works on lists as well.</a:t>
            </a:r>
          </a:p>
          <a:p>
            <a:r>
              <a:rPr lang="en-US" dirty="0" smtClean="0"/>
              <a:t># This can be useful when deleting elements out of a list because one needs</a:t>
            </a:r>
          </a:p>
          <a:p>
            <a:r>
              <a:rPr lang="en-US" dirty="0" smtClean="0"/>
              <a:t># to start at the end of the list first .</a:t>
            </a:r>
          </a:p>
          <a:p>
            <a:r>
              <a:rPr lang="en-US" dirty="0" smtClean="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13</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List</a:t>
            </a:r>
          </a:p>
          <a:p>
            <a:r>
              <a:rPr lang="en-US" dirty="0" smtClean="0"/>
              <a:t>a = ["apple", "Microsoft", "Samsung"]</a:t>
            </a:r>
          </a:p>
          <a:p>
            <a:r>
              <a:rPr lang="en-US" dirty="0" smtClean="0"/>
              <a:t># Length function.</a:t>
            </a:r>
          </a:p>
          <a:p>
            <a:r>
              <a:rPr lang="en-US" dirty="0" smtClean="0"/>
              <a:t>print </a:t>
            </a:r>
            <a:r>
              <a:rPr lang="en-US" dirty="0" err="1" smtClean="0"/>
              <a:t>len</a:t>
            </a:r>
            <a:r>
              <a:rPr lang="en-US" dirty="0" smtClean="0"/>
              <a:t>(a)</a:t>
            </a:r>
          </a:p>
          <a:p>
            <a:r>
              <a:rPr lang="en-US" dirty="0" smtClean="0"/>
              <a:t># Append function. Adds items at the end of the list.</a:t>
            </a:r>
          </a:p>
          <a:p>
            <a:r>
              <a:rPr lang="en-US" dirty="0" err="1" smtClean="0"/>
              <a:t>a.append</a:t>
            </a:r>
            <a:r>
              <a:rPr lang="en-US" dirty="0" smtClean="0"/>
              <a:t>("</a:t>
            </a:r>
            <a:r>
              <a:rPr lang="en-US" dirty="0" err="1" smtClean="0"/>
              <a:t>lenovo</a:t>
            </a:r>
            <a:r>
              <a:rPr lang="en-US" dirty="0" smtClean="0"/>
              <a:t>")</a:t>
            </a:r>
          </a:p>
          <a:p>
            <a:r>
              <a:rPr lang="en-US" dirty="0" smtClean="0"/>
              <a:t>print a</a:t>
            </a:r>
          </a:p>
          <a:p>
            <a:r>
              <a:rPr lang="en-US" dirty="0" smtClean="0"/>
              <a:t># Extend the list by appending all items in a given list.</a:t>
            </a:r>
          </a:p>
          <a:p>
            <a:r>
              <a:rPr lang="en-US" dirty="0" err="1" smtClean="0"/>
              <a:t>a.extend</a:t>
            </a:r>
            <a:r>
              <a:rPr lang="en-US" dirty="0" smtClean="0"/>
              <a:t>("foo")</a:t>
            </a:r>
          </a:p>
          <a:p>
            <a:r>
              <a:rPr lang="en-US" dirty="0" smtClean="0"/>
              <a:t>print a</a:t>
            </a:r>
          </a:p>
          <a:p>
            <a:r>
              <a:rPr lang="en-US" dirty="0" smtClean="0"/>
              <a:t># Remove item in list.</a:t>
            </a:r>
          </a:p>
          <a:p>
            <a:r>
              <a:rPr lang="en-US" dirty="0" err="1" smtClean="0"/>
              <a:t>a.pop</a:t>
            </a:r>
            <a:r>
              <a:rPr lang="en-US" dirty="0" smtClean="0"/>
              <a:t>(</a:t>
            </a:r>
            <a:r>
              <a:rPr lang="en-US" dirty="0" err="1" smtClean="0"/>
              <a:t>a.index</a:t>
            </a:r>
            <a:r>
              <a:rPr lang="en-US" dirty="0" smtClean="0"/>
              <a:t>("Samsung"))</a:t>
            </a:r>
          </a:p>
          <a:p>
            <a:r>
              <a:rPr lang="en-US" dirty="0" smtClean="0"/>
              <a:t>print a</a:t>
            </a:r>
          </a:p>
          <a:p>
            <a:r>
              <a:rPr lang="en-US" dirty="0" smtClean="0"/>
              <a:t># Get index of item in list.</a:t>
            </a:r>
          </a:p>
          <a:p>
            <a:r>
              <a:rPr lang="en-US" dirty="0" smtClean="0"/>
              <a:t>print </a:t>
            </a:r>
            <a:r>
              <a:rPr lang="en-US" dirty="0" err="1" smtClean="0"/>
              <a:t>a.index</a:t>
            </a:r>
            <a:r>
              <a:rPr lang="en-US" dirty="0" smtClean="0"/>
              <a:t>("apple")</a:t>
            </a:r>
          </a:p>
          <a:p>
            <a:endParaRPr lang="en-US" dirty="0" smtClean="0"/>
          </a:p>
          <a:p>
            <a:r>
              <a:rPr lang="en-US" dirty="0" smtClean="0"/>
              <a:t>a = ["apple", "Microsoft", "Samsung"]</a:t>
            </a:r>
          </a:p>
          <a:p>
            <a:r>
              <a:rPr lang="en-US" dirty="0" smtClean="0"/>
              <a:t># List reverse function. This can also be done using slicing.</a:t>
            </a:r>
          </a:p>
          <a:p>
            <a:r>
              <a:rPr lang="en-US" dirty="0" err="1" smtClean="0"/>
              <a:t>a.reverse</a:t>
            </a:r>
            <a:r>
              <a:rPr lang="en-US" dirty="0" smtClean="0"/>
              <a:t>()</a:t>
            </a:r>
          </a:p>
          <a:p>
            <a:r>
              <a:rPr lang="en-US" dirty="0" smtClean="0"/>
              <a:t>print a</a:t>
            </a:r>
          </a:p>
          <a:p>
            <a:r>
              <a:rPr lang="en-US" dirty="0" smtClean="0"/>
              <a:t># Nested list</a:t>
            </a:r>
          </a:p>
          <a:p>
            <a:r>
              <a:rPr lang="en-US" dirty="0" smtClean="0"/>
              <a:t>a = [["john", "smith", "GIS programmer", 60,000],</a:t>
            </a:r>
          </a:p>
          <a:p>
            <a:r>
              <a:rPr lang="en-US" dirty="0" smtClean="0"/>
              <a:t>    ["Will", "Smith", "Actor", 1000000]]</a:t>
            </a:r>
          </a:p>
          <a:p>
            <a:endParaRPr lang="en-US" dirty="0" smtClean="0"/>
          </a:p>
          <a:p>
            <a:r>
              <a:rPr lang="en-US" dirty="0" smtClean="0"/>
              <a:t># Create a list from a comma delimited string.</a:t>
            </a:r>
          </a:p>
          <a:p>
            <a:r>
              <a:rPr lang="en-US" dirty="0" smtClean="0"/>
              <a:t>string = "John, Smith, GIS programmer"</a:t>
            </a:r>
          </a:p>
          <a:p>
            <a:r>
              <a:rPr lang="en-US" dirty="0" smtClean="0"/>
              <a:t>w = </a:t>
            </a:r>
            <a:r>
              <a:rPr lang="en-US" dirty="0" err="1" smtClean="0"/>
              <a:t>string.split</a:t>
            </a:r>
            <a:r>
              <a:rPr lang="en-US" dirty="0" smtClean="0"/>
              <a:t>(",")</a:t>
            </a:r>
          </a:p>
          <a:p>
            <a:r>
              <a:rPr lang="en-US" dirty="0" smtClean="0"/>
              <a:t>print w</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http://psung.blogspot.com/2007/12/for-else-in-python.html</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22</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24</a:t>
            </a:fld>
            <a:endParaRPr lang="en-US"/>
          </a:p>
        </p:txBody>
      </p:sp>
    </p:spTree>
    <p:extLst>
      <p:ext uri="{BB962C8B-B14F-4D97-AF65-F5344CB8AC3E}">
        <p14:creationId xmlns:p14="http://schemas.microsoft.com/office/powerpoint/2010/main" val="1109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508567B-B8CC-4477-AED9-11BA2E0DD480}" type="datetimeFigureOut">
              <a:rPr lang="en-US" smtClean="0"/>
              <a:t>4/12/2016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08567B-B8CC-4477-AED9-11BA2E0DD480}"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4/12/2016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jeffknupp.com/blog/2014/06/18/improve-your-python-python-classes-and-object-oriented-programm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RM-URISA </a:t>
            </a:r>
          </a:p>
          <a:p>
            <a:r>
              <a:rPr lang="en-US" dirty="0" smtClean="0"/>
              <a:t>By Luke </a:t>
            </a:r>
            <a:r>
              <a:rPr lang="en-US" dirty="0" err="1" smtClean="0"/>
              <a:t>Kaim</a:t>
            </a:r>
            <a:endParaRPr lang="en-US" dirty="0" smtClean="0"/>
          </a:p>
          <a:p>
            <a:r>
              <a:rPr lang="en-US" dirty="0" smtClean="0"/>
              <a:t>04/22/2016</a:t>
            </a:r>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Numbers (</a:t>
            </a:r>
            <a:r>
              <a:rPr lang="en-US" dirty="0" err="1" smtClean="0"/>
              <a:t>int</a:t>
            </a:r>
            <a:r>
              <a:rPr lang="en-US" dirty="0" smtClean="0"/>
              <a:t>, float, double, long)</a:t>
            </a:r>
          </a:p>
          <a:p>
            <a:r>
              <a:rPr lang="en-US" dirty="0" smtClean="0"/>
              <a:t>String - are text defined between quotes either single or double </a:t>
            </a:r>
            <a:r>
              <a:rPr lang="en-US" dirty="0" smtClean="0"/>
              <a:t>quotes </a:t>
            </a:r>
            <a:endParaRPr lang="en-US" dirty="0" smtClean="0"/>
          </a:p>
          <a:p>
            <a:r>
              <a:rPr lang="en-US" dirty="0" smtClean="0"/>
              <a:t>List is a comma-separated values between </a:t>
            </a:r>
            <a:r>
              <a:rPr lang="en-US" dirty="0" smtClean="0"/>
              <a:t>brackets</a:t>
            </a:r>
            <a:endParaRPr lang="en-US" dirty="0" smtClean="0"/>
          </a:p>
          <a:p>
            <a:pPr marL="137160" indent="0">
              <a:buNone/>
            </a:pPr>
            <a:r>
              <a:rPr lang="en-US" dirty="0" smtClean="0"/>
              <a:t> </a:t>
            </a:r>
          </a:p>
          <a:p>
            <a:r>
              <a:rPr lang="en-US" dirty="0" smtClean="0"/>
              <a:t>Tuple is a sequence of immutable python </a:t>
            </a:r>
            <a:r>
              <a:rPr lang="en-US" dirty="0" smtClean="0"/>
              <a:t>objects </a:t>
            </a:r>
            <a:endParaRPr lang="en-US" dirty="0" smtClean="0"/>
          </a:p>
          <a:p>
            <a:pPr marL="137160" indent="0">
              <a:buNone/>
            </a:pPr>
            <a:endParaRPr lang="en-US" dirty="0" smtClean="0"/>
          </a:p>
          <a:p>
            <a:r>
              <a:rPr lang="en-US" dirty="0" smtClean="0"/>
              <a:t>Sets is a collection of unique </a:t>
            </a:r>
            <a:r>
              <a:rPr lang="en-US" dirty="0" smtClean="0"/>
              <a:t>elements </a:t>
            </a:r>
            <a:endParaRPr lang="en-US" dirty="0" smtClean="0"/>
          </a:p>
          <a:p>
            <a:r>
              <a:rPr lang="en-US" dirty="0" smtClean="0"/>
              <a:t>Dictionary stores keys and values. Values can be looked up using the key. Think of the key as a primary key in a database. Keys have to be </a:t>
            </a:r>
            <a:r>
              <a:rPr lang="en-US" dirty="0" smtClean="0"/>
              <a:t>unique </a:t>
            </a:r>
            <a:endParaRPr lang="en-US" dirty="0"/>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reserved words </a:t>
            </a:r>
            <a:endParaRPr lang="en-US" dirty="0"/>
          </a:p>
        </p:txBody>
      </p:sp>
      <p:sp>
        <p:nvSpPr>
          <p:cNvPr id="3" name="Content Placeholder 2"/>
          <p:cNvSpPr>
            <a:spLocks noGrp="1"/>
          </p:cNvSpPr>
          <p:nvPr>
            <p:ph idx="1"/>
          </p:nvPr>
        </p:nvSpPr>
        <p:spPr/>
        <p:txBody>
          <a:bodyPr/>
          <a:lstStyle/>
          <a:p>
            <a:r>
              <a:rPr lang="en-US" dirty="0" smtClean="0"/>
              <a:t>Keywords = [and, del, from, not, while, as, </a:t>
            </a:r>
            <a:r>
              <a:rPr lang="en-US" dirty="0" err="1" smtClean="0"/>
              <a:t>elif</a:t>
            </a:r>
            <a:r>
              <a:rPr lang="en-US" dirty="0" smtClean="0"/>
              <a:t>, global, or, with, assert, else, if, pass, yield,  break, except, import, print, class, exec, in, raise, continue, finally, is, return, </a:t>
            </a:r>
            <a:r>
              <a:rPr lang="en-US" dirty="0" err="1" smtClean="0"/>
              <a:t>def</a:t>
            </a:r>
            <a:r>
              <a:rPr lang="en-US" dirty="0" smtClean="0"/>
              <a:t>, for, lambda, try]</a:t>
            </a:r>
          </a:p>
          <a:p>
            <a:pPr marL="137160" indent="0">
              <a:buNone/>
            </a:pPr>
            <a:endParaRPr lang="en-US" dirty="0"/>
          </a:p>
          <a:p>
            <a:r>
              <a:rPr lang="en-US" dirty="0" smtClean="0"/>
              <a:t>Backslash allows one to escape.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6" name="Picture 5"/>
          <p:cNvPicPr>
            <a:picLocks noChangeAspect="1"/>
          </p:cNvPicPr>
          <p:nvPr/>
        </p:nvPicPr>
        <p:blipFill>
          <a:blip r:embed="rId3"/>
          <a:stretch>
            <a:fillRect/>
          </a:stretch>
        </p:blipFill>
        <p:spPr>
          <a:xfrm>
            <a:off x="7174073" y="990600"/>
            <a:ext cx="1952381" cy="5638800"/>
          </a:xfrm>
          <a:prstGeom prst="rect">
            <a:avLst/>
          </a:prstGeom>
        </p:spPr>
      </p:pic>
      <p:sp>
        <p:nvSpPr>
          <p:cNvPr id="13" name="Content Placeholder 12"/>
          <p:cNvSpPr>
            <a:spLocks noGrp="1"/>
          </p:cNvSpPr>
          <p:nvPr>
            <p:ph idx="1"/>
          </p:nvPr>
        </p:nvSpPr>
        <p:spPr/>
        <p:txBody>
          <a:bodyPr/>
          <a:lstStyle/>
          <a:p>
            <a:endParaRPr lang="en-US" dirty="0"/>
          </a:p>
        </p:txBody>
      </p:sp>
      <p:pic>
        <p:nvPicPr>
          <p:cNvPr id="3" name="Picture 2"/>
          <p:cNvPicPr>
            <a:picLocks noChangeAspect="1"/>
          </p:cNvPicPr>
          <p:nvPr/>
        </p:nvPicPr>
        <p:blipFill>
          <a:blip r:embed="rId4"/>
          <a:stretch>
            <a:fillRect/>
          </a:stretch>
        </p:blipFill>
        <p:spPr>
          <a:xfrm>
            <a:off x="48552" y="18836"/>
            <a:ext cx="1847619" cy="4685714"/>
          </a:xfrm>
          <a:prstGeom prst="rect">
            <a:avLst/>
          </a:prstGeom>
        </p:spPr>
      </p:pic>
      <p:pic>
        <p:nvPicPr>
          <p:cNvPr id="8" name="Picture 7"/>
          <p:cNvPicPr>
            <a:picLocks noChangeAspect="1"/>
          </p:cNvPicPr>
          <p:nvPr/>
        </p:nvPicPr>
        <p:blipFill>
          <a:blip r:embed="rId5"/>
          <a:stretch>
            <a:fillRect/>
          </a:stretch>
        </p:blipFill>
        <p:spPr>
          <a:xfrm>
            <a:off x="1897883" y="3181781"/>
            <a:ext cx="5276190" cy="3447619"/>
          </a:xfrm>
          <a:prstGeom prst="rect">
            <a:avLst/>
          </a:prstGeom>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a:t>
            </a:r>
            <a:r>
              <a:rPr lang="en-US" dirty="0" smtClean="0">
                <a:hlinkClick r:id="rId3"/>
              </a:rPr>
              <a:t>docs.python.org/2/library/stdtypes.html#string-methods</a:t>
            </a:r>
            <a:endParaRPr lang="en-US" dirty="0" smtClean="0"/>
          </a:p>
          <a:p>
            <a:r>
              <a:rPr lang="en-US" dirty="0">
                <a:hlinkClick r:id="rId4"/>
              </a:rPr>
              <a:t>http://</a:t>
            </a:r>
            <a:r>
              <a:rPr lang="en-US" dirty="0" smtClean="0">
                <a:hlinkClick r:id="rId4"/>
              </a:rPr>
              <a:t>www.dotnetperls.com/slice-python</a:t>
            </a:r>
            <a:endParaRPr lang="en-US" dirty="0" smtClean="0"/>
          </a:p>
          <a:p>
            <a:endParaRPr lang="en-US" dirty="0" smtClean="0"/>
          </a:p>
          <a:p>
            <a:pPr marL="137160" indent="0">
              <a:buNone/>
            </a:pPr>
            <a:endParaRPr lang="en-US" dirty="0" smtClean="0"/>
          </a:p>
        </p:txBody>
      </p:sp>
      <p:pic>
        <p:nvPicPr>
          <p:cNvPr id="5" name="Picture 4"/>
          <p:cNvPicPr>
            <a:picLocks noChangeAspect="1"/>
          </p:cNvPicPr>
          <p:nvPr/>
        </p:nvPicPr>
        <p:blipFill>
          <a:blip r:embed="rId5"/>
          <a:stretch>
            <a:fillRect/>
          </a:stretch>
        </p:blipFill>
        <p:spPr>
          <a:xfrm>
            <a:off x="2960052" y="2590800"/>
            <a:ext cx="3223895" cy="4235244"/>
          </a:xfrm>
          <a:prstGeom prst="rect">
            <a:avLst/>
          </a:prstGeom>
        </p:spPr>
      </p:pic>
    </p:spTree>
    <p:extLst>
      <p:ext uri="{BB962C8B-B14F-4D97-AF65-F5344CB8AC3E}">
        <p14:creationId xmlns:p14="http://schemas.microsoft.com/office/powerpoint/2010/main" val="16721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docs.python.org/2/tutorial/datastructures.html</a:t>
            </a:r>
            <a:endParaRPr lang="en-US" dirty="0" smtClean="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www.tutorialspoint.com/python/python_tuples.htm</a:t>
            </a:r>
            <a:endParaRPr lang="en-US" dirty="0" smtClean="0"/>
          </a:p>
          <a:p>
            <a:pPr marL="137160" indent="0">
              <a:buNone/>
            </a:pPr>
            <a:endParaRPr lang="en-US" dirty="0"/>
          </a:p>
        </p:txBody>
      </p:sp>
      <p:pic>
        <p:nvPicPr>
          <p:cNvPr id="4" name="Picture 3"/>
          <p:cNvPicPr>
            <a:picLocks noChangeAspect="1"/>
          </p:cNvPicPr>
          <p:nvPr/>
        </p:nvPicPr>
        <p:blipFill>
          <a:blip r:embed="rId3"/>
          <a:stretch>
            <a:fillRect/>
          </a:stretch>
        </p:blipFill>
        <p:spPr>
          <a:xfrm>
            <a:off x="2133600" y="2895600"/>
            <a:ext cx="5123809" cy="2542857"/>
          </a:xfrm>
          <a:prstGeom prst="rect">
            <a:avLst/>
          </a:prstGeom>
        </p:spPr>
      </p:pic>
    </p:spTree>
    <p:extLst>
      <p:ext uri="{BB962C8B-B14F-4D97-AF65-F5344CB8AC3E}">
        <p14:creationId xmlns:p14="http://schemas.microsoft.com/office/powerpoint/2010/main" val="65309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docs.python.org/2/library/stdtypes.html#typesmapping</a:t>
            </a:r>
            <a:endParaRPr lang="en-US" dirty="0" smtClean="0"/>
          </a:p>
          <a:p>
            <a:r>
              <a:rPr lang="en-US" dirty="0" smtClean="0"/>
              <a:t>Order does not matter in a </a:t>
            </a:r>
            <a:r>
              <a:rPr lang="en-US" dirty="0" smtClean="0"/>
              <a:t>dictionary</a:t>
            </a:r>
            <a:endParaRPr lang="en-US" dirty="0" smtClean="0"/>
          </a:p>
          <a:p>
            <a:pPr marL="137160" indent="0">
              <a:buNone/>
            </a:pPr>
            <a:endParaRPr lang="en-US" dirty="0" smtClean="0"/>
          </a:p>
          <a:p>
            <a:pPr marL="137160" indent="0">
              <a:buNone/>
            </a:pPr>
            <a:endParaRPr lang="en-US" dirty="0"/>
          </a:p>
        </p:txBody>
      </p:sp>
      <p:pic>
        <p:nvPicPr>
          <p:cNvPr id="4" name="Picture 3"/>
          <p:cNvPicPr>
            <a:picLocks noChangeAspect="1"/>
          </p:cNvPicPr>
          <p:nvPr/>
        </p:nvPicPr>
        <p:blipFill>
          <a:blip r:embed="rId3"/>
          <a:stretch>
            <a:fillRect/>
          </a:stretch>
        </p:blipFill>
        <p:spPr>
          <a:xfrm>
            <a:off x="1972000" y="3352800"/>
            <a:ext cx="5200000" cy="2257143"/>
          </a:xfrm>
          <a:prstGeom prst="rect">
            <a:avLst/>
          </a:prstGeom>
        </p:spPr>
      </p:pic>
    </p:spTree>
    <p:extLst>
      <p:ext uri="{BB962C8B-B14F-4D97-AF65-F5344CB8AC3E}">
        <p14:creationId xmlns:p14="http://schemas.microsoft.com/office/powerpoint/2010/main" val="19177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a:t>
            </a:r>
            <a:endParaRPr lang="en-US" dirty="0"/>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else Boolean logic</a:t>
            </a:r>
            <a:br>
              <a:rPr lang="en-US" dirty="0" smtClean="0"/>
            </a:br>
            <a:r>
              <a:rPr lang="en-US" dirty="0" smtClean="0"/>
              <a:t>Control flow</a:t>
            </a:r>
            <a:endParaRPr lang="en-US" dirty="0"/>
          </a:p>
        </p:txBody>
      </p:sp>
      <p:sp>
        <p:nvSpPr>
          <p:cNvPr id="3" name="Content Placeholder 2"/>
          <p:cNvSpPr>
            <a:spLocks noGrp="1"/>
          </p:cNvSpPr>
          <p:nvPr>
            <p:ph idx="1"/>
          </p:nvPr>
        </p:nvSpPr>
        <p:spPr>
          <a:xfrm>
            <a:off x="457200" y="1444677"/>
            <a:ext cx="8229600" cy="4709160"/>
          </a:xfrm>
        </p:spPr>
        <p:txBody>
          <a:bodyPr/>
          <a:lstStyle/>
          <a:p>
            <a:r>
              <a:rPr lang="en-US" dirty="0" smtClean="0"/>
              <a:t>Boolean logic using if else logic is a way of making decisions with </a:t>
            </a:r>
            <a:r>
              <a:rPr lang="en-US" dirty="0" smtClean="0"/>
              <a:t>code</a:t>
            </a: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0" y="2371116"/>
            <a:ext cx="3415117" cy="4486884"/>
          </a:xfrm>
          <a:prstGeom prst="rect">
            <a:avLst/>
          </a:prstGeom>
        </p:spPr>
      </p:pic>
      <p:pic>
        <p:nvPicPr>
          <p:cNvPr id="8" name="Picture 7"/>
          <p:cNvPicPr>
            <a:picLocks noChangeAspect="1"/>
          </p:cNvPicPr>
          <p:nvPr/>
        </p:nvPicPr>
        <p:blipFill>
          <a:blip r:embed="rId3"/>
          <a:stretch>
            <a:fillRect/>
          </a:stretch>
        </p:blipFill>
        <p:spPr>
          <a:xfrm>
            <a:off x="5039238" y="3048000"/>
            <a:ext cx="4104762" cy="2933333"/>
          </a:xfrm>
          <a:prstGeom prst="rect">
            <a:avLst/>
          </a:prstGeom>
        </p:spPr>
      </p:pic>
    </p:spTree>
    <p:extLst>
      <p:ext uri="{BB962C8B-B14F-4D97-AF65-F5344CB8AC3E}">
        <p14:creationId xmlns:p14="http://schemas.microsoft.com/office/powerpoint/2010/main" val="364913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smtClean="0"/>
          </a:p>
          <a:p>
            <a:r>
              <a:rPr lang="en-US" dirty="0" smtClean="0"/>
              <a:t>Create code to test if a feature class exists or </a:t>
            </a:r>
            <a:r>
              <a:rPr lang="en-US" dirty="0" smtClean="0"/>
              <a:t>not </a:t>
            </a:r>
          </a:p>
          <a:p>
            <a:r>
              <a:rPr lang="en-US" dirty="0" smtClean="0"/>
              <a:t>If </a:t>
            </a:r>
            <a:r>
              <a:rPr lang="en-US" dirty="0"/>
              <a:t>the file exists then test the features shape type. </a:t>
            </a:r>
            <a:r>
              <a:rPr lang="en-US" dirty="0" smtClean="0"/>
              <a:t>If the shape type is not a point, line or polygon then print message stating the user must select new file. If the shape type is </a:t>
            </a:r>
            <a:r>
              <a:rPr lang="en-US" dirty="0"/>
              <a:t>point, line or </a:t>
            </a:r>
            <a:r>
              <a:rPr lang="en-US" dirty="0" smtClean="0"/>
              <a:t>polygon, then print the shape type. </a:t>
            </a:r>
          </a:p>
          <a:p>
            <a:r>
              <a:rPr lang="en-US" dirty="0"/>
              <a:t>If the file does not exist then print </a:t>
            </a:r>
            <a:r>
              <a:rPr lang="en-US" dirty="0" smtClean="0"/>
              <a:t>message</a:t>
            </a:r>
            <a:endParaRPr lang="en-US" dirty="0" smtClean="0"/>
          </a:p>
          <a:p>
            <a:r>
              <a:rPr lang="en-US" dirty="0" smtClean="0">
                <a:hlinkClick r:id="rId2"/>
              </a:rPr>
              <a:t>http</a:t>
            </a:r>
            <a:r>
              <a:rPr lang="en-US" dirty="0">
                <a:hlinkClick r:id="rId2"/>
              </a:rPr>
              <a:t>://resources.arcgis.com/EN/HELP/MAIN/10.1/index.html#/FeatureClass_properties/018v00000011000000</a:t>
            </a:r>
            <a:r>
              <a:rPr lang="en-US" dirty="0" smtClean="0">
                <a:hlinkClick r:id="rId2"/>
              </a:rPr>
              <a:t>/</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links </a:t>
            </a:r>
            <a:r>
              <a:rPr lang="en-US" dirty="0"/>
              <a:t>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smtClean="0">
                <a:hlinkClick r:id="rId2"/>
              </a:rPr>
              <a:t>PennState</a:t>
            </a:r>
            <a:r>
              <a:rPr lang="en-US" dirty="0" smtClean="0">
                <a:hlinkClick r:id="rId2"/>
              </a:rPr>
              <a:t> GEOG 485 - GIS Programming and Automation</a:t>
            </a:r>
            <a:endParaRPr lang="en-US" dirty="0" smtClean="0"/>
          </a:p>
          <a:p>
            <a:r>
              <a:rPr lang="en-US" dirty="0" smtClean="0">
                <a:hlinkClick r:id="rId4"/>
              </a:rPr>
              <a:t>Learning Python the Hard Way</a:t>
            </a:r>
            <a:endParaRPr lang="en-US" dirty="0" smtClean="0"/>
          </a:p>
          <a:p>
            <a:r>
              <a:rPr lang="en-US" dirty="0" smtClean="0">
                <a:hlinkClick r:id="rId5"/>
              </a:rPr>
              <a:t>tutorials point</a:t>
            </a:r>
            <a:endParaRPr lang="en-US" dirty="0" smtClean="0"/>
          </a:p>
          <a:p>
            <a:r>
              <a:rPr lang="en-US" dirty="0">
                <a:hlinkClick r:id="rId6"/>
              </a:rPr>
              <a:t>https://</a:t>
            </a:r>
            <a:r>
              <a:rPr lang="en-US" dirty="0" smtClean="0">
                <a:hlinkClick r:id="rId6"/>
              </a:rPr>
              <a:t>geonet.esri.com/community/discussions-lobby/overview</a:t>
            </a:r>
            <a:endParaRPr lang="en-US" dirty="0" smtClean="0"/>
          </a:p>
          <a:p>
            <a:r>
              <a:rPr lang="en-US" dirty="0" smtClean="0"/>
              <a:t>GIS </a:t>
            </a:r>
            <a:r>
              <a:rPr lang="en-US" dirty="0"/>
              <a:t>Colorado listserv (list@giscolorado.org </a:t>
            </a:r>
            <a:r>
              <a:rPr lang="en-US" dirty="0" smtClean="0"/>
              <a:t>)</a:t>
            </a:r>
          </a:p>
          <a:p>
            <a:r>
              <a:rPr lang="en-US" dirty="0"/>
              <a:t>Stack Exchange </a:t>
            </a:r>
            <a:r>
              <a:rPr lang="en-US" dirty="0">
                <a:hlinkClick r:id="rId7"/>
              </a:rPr>
              <a:t>http://stackoverflow.com</a:t>
            </a:r>
            <a:r>
              <a:rPr lang="en-US" dirty="0" smtClean="0">
                <a:hlinkClick r:id="rId7"/>
              </a:rPr>
              <a:t>/</a:t>
            </a:r>
            <a:endParaRPr lang="en-US" dirty="0" smtClean="0"/>
          </a:p>
          <a:p>
            <a:r>
              <a:rPr lang="en-US" dirty="0">
                <a:hlinkClick r:id="rId8"/>
              </a:rPr>
              <a:t>http://www.meetup.com/Geospatial-Amateurs-Denver</a:t>
            </a:r>
            <a:r>
              <a:rPr lang="en-US" dirty="0" smtClean="0">
                <a:hlinkClick r:id="rId8"/>
              </a:rPr>
              <a:t>/</a:t>
            </a:r>
            <a:endParaRPr lang="en-US" dirty="0" smtClean="0"/>
          </a:p>
          <a:p>
            <a:r>
              <a:rPr lang="en-US" dirty="0">
                <a:hlinkClick r:id="rId9"/>
              </a:rPr>
              <a:t>http://</a:t>
            </a:r>
            <a:r>
              <a:rPr lang="en-US" dirty="0" smtClean="0">
                <a:hlinkClick r:id="rId9"/>
              </a:rPr>
              <a:t>www.diveintopython.net/toc/index.html</a:t>
            </a:r>
            <a:endParaRPr lang="en-US" dirty="0" smtClean="0"/>
          </a:p>
          <a:p>
            <a:r>
              <a:rPr lang="en-US" dirty="0" smtClean="0"/>
              <a:t>Google</a:t>
            </a:r>
          </a:p>
          <a:p>
            <a:r>
              <a:rPr lang="en-US" dirty="0" smtClean="0"/>
              <a:t>Use your network. “How </a:t>
            </a:r>
            <a:r>
              <a:rPr lang="en-US" dirty="0"/>
              <a:t>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a:t>
            </a:r>
            <a:r>
              <a:rPr lang="en-US" dirty="0" smtClean="0"/>
              <a:t>term</a:t>
            </a:r>
            <a:r>
              <a:rPr lang="en-US" dirty="0"/>
              <a:t>” (Randy </a:t>
            </a:r>
            <a:r>
              <a:rPr lang="en-US" dirty="0" err="1" smtClean="0"/>
              <a:t>Pausch</a:t>
            </a:r>
            <a:r>
              <a:rPr lang="en-US" dirty="0" smtClean="0"/>
              <a:t>)</a:t>
            </a:r>
            <a:endParaRPr lang="en-US" dirty="0"/>
          </a:p>
          <a:p>
            <a:pPr marL="137160" indent="0">
              <a:buNone/>
            </a:pPr>
            <a:endParaRPr lang="en-US" dirty="0" smtClean="0"/>
          </a:p>
          <a:p>
            <a:pPr marL="13716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8191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72611" y="1219200"/>
            <a:ext cx="8229600" cy="4709160"/>
          </a:xfrm>
        </p:spPr>
        <p:txBody>
          <a:bodyPr/>
          <a:lstStyle/>
          <a:p>
            <a:r>
              <a:rPr lang="en-US" dirty="0" smtClean="0"/>
              <a:t>Expand the logic to handle if a feature class exists and test the shape type of a feature class.</a:t>
            </a:r>
            <a:endParaRPr lang="en-US" dirty="0"/>
          </a:p>
        </p:txBody>
      </p:sp>
      <p:pic>
        <p:nvPicPr>
          <p:cNvPr id="5" name="Picture 4"/>
          <p:cNvPicPr>
            <a:picLocks noChangeAspect="1"/>
          </p:cNvPicPr>
          <p:nvPr/>
        </p:nvPicPr>
        <p:blipFill>
          <a:blip r:embed="rId2"/>
          <a:stretch>
            <a:fillRect/>
          </a:stretch>
        </p:blipFill>
        <p:spPr>
          <a:xfrm>
            <a:off x="457200" y="3124200"/>
            <a:ext cx="8318791" cy="3505200"/>
          </a:xfrm>
          <a:prstGeom prst="rect">
            <a:avLst/>
          </a:prstGeom>
        </p:spPr>
      </p:pic>
    </p:spTree>
    <p:extLst>
      <p:ext uri="{BB962C8B-B14F-4D97-AF65-F5344CB8AC3E}">
        <p14:creationId xmlns:p14="http://schemas.microsoft.com/office/powerpoint/2010/main" val="67360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Answer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95401"/>
            <a:ext cx="739184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73914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5903893"/>
            <a:ext cx="7674077" cy="954107"/>
          </a:xfrm>
          <a:prstGeom prst="rect">
            <a:avLst/>
          </a:prstGeom>
        </p:spPr>
        <p:txBody>
          <a:bodyPr wrap="square">
            <a:spAutoFit/>
          </a:bodyPr>
          <a:lstStyle/>
          <a:p>
            <a:pPr marL="548640" lvl="0" indent="-411480">
              <a:spcBef>
                <a:spcPct val="20000"/>
              </a:spcBef>
              <a:buClr>
                <a:prstClr val="white">
                  <a:shade val="95000"/>
                </a:prstClr>
              </a:buClr>
              <a:buSzPct val="65000"/>
              <a:buFont typeface="Wingdings 2"/>
              <a:buChar char=""/>
            </a:pPr>
            <a:r>
              <a:rPr lang="en-US" sz="2800" dirty="0">
                <a:solidFill>
                  <a:prstClr val="white"/>
                </a:solidFill>
              </a:rPr>
              <a:t>Both answers are technically correct. Why is one answer better then another?</a:t>
            </a:r>
            <a:endParaRPr lang="en-US" sz="2800" dirty="0">
              <a:solidFill>
                <a:prstClr val="white"/>
              </a:solidFill>
            </a:endParaRPr>
          </a:p>
        </p:txBody>
      </p:sp>
    </p:spTree>
    <p:extLst>
      <p:ext uri="{BB962C8B-B14F-4D97-AF65-F5344CB8AC3E}">
        <p14:creationId xmlns:p14="http://schemas.microsoft.com/office/powerpoint/2010/main" val="2626606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57200" y="1219200"/>
            <a:ext cx="8229600" cy="4709160"/>
          </a:xfrm>
        </p:spPr>
        <p:txBody>
          <a:bodyPr/>
          <a:lstStyle/>
          <a:p>
            <a:r>
              <a:rPr lang="en-US" dirty="0" smtClean="0"/>
              <a:t>Loops allow one to iterate over a group of statements multiple </a:t>
            </a:r>
            <a:r>
              <a:rPr lang="en-US" dirty="0" smtClean="0"/>
              <a:t>times</a:t>
            </a:r>
            <a:endParaRPr lang="en-US" dirty="0" smtClean="0"/>
          </a:p>
          <a:p>
            <a:r>
              <a:rPr lang="en-US" dirty="0" smtClean="0"/>
              <a:t>For loop</a:t>
            </a:r>
          </a:p>
          <a:p>
            <a:endParaRPr lang="en-US" dirty="0"/>
          </a:p>
          <a:p>
            <a:r>
              <a:rPr lang="en-US" dirty="0" smtClean="0"/>
              <a:t>While loop </a:t>
            </a:r>
            <a:br>
              <a:rPr lang="en-US" dirty="0" smtClean="0"/>
            </a:br>
            <a:endParaRPr lang="en-US" dirty="0" smtClean="0"/>
          </a:p>
        </p:txBody>
      </p:sp>
      <p:pic>
        <p:nvPicPr>
          <p:cNvPr id="6" name="Picture 5"/>
          <p:cNvPicPr>
            <a:picLocks noChangeAspect="1"/>
          </p:cNvPicPr>
          <p:nvPr/>
        </p:nvPicPr>
        <p:blipFill>
          <a:blip r:embed="rId3"/>
          <a:stretch>
            <a:fillRect/>
          </a:stretch>
        </p:blipFill>
        <p:spPr>
          <a:xfrm>
            <a:off x="3852187" y="2468703"/>
            <a:ext cx="5295238" cy="2647619"/>
          </a:xfrm>
          <a:prstGeom prst="rect">
            <a:avLst/>
          </a:prstGeom>
        </p:spPr>
      </p:pic>
      <p:pic>
        <p:nvPicPr>
          <p:cNvPr id="8" name="Picture 7"/>
          <p:cNvPicPr>
            <a:picLocks noChangeAspect="1"/>
          </p:cNvPicPr>
          <p:nvPr/>
        </p:nvPicPr>
        <p:blipFill>
          <a:blip r:embed="rId4"/>
          <a:stretch>
            <a:fillRect/>
          </a:stretch>
        </p:blipFill>
        <p:spPr>
          <a:xfrm>
            <a:off x="490591" y="3792513"/>
            <a:ext cx="2961905" cy="2552381"/>
          </a:xfrm>
          <a:prstGeom prst="rect">
            <a:avLst/>
          </a:prstGeom>
        </p:spPr>
      </p:pic>
      <p:pic>
        <p:nvPicPr>
          <p:cNvPr id="4" name="Picture 3"/>
          <p:cNvPicPr>
            <a:picLocks noChangeAspect="1"/>
          </p:cNvPicPr>
          <p:nvPr/>
        </p:nvPicPr>
        <p:blipFill>
          <a:blip r:embed="rId5"/>
          <a:stretch>
            <a:fillRect/>
          </a:stretch>
        </p:blipFill>
        <p:spPr>
          <a:xfrm>
            <a:off x="5486400" y="5591522"/>
            <a:ext cx="2361905" cy="495238"/>
          </a:xfrm>
          <a:prstGeom prst="rect">
            <a:avLst/>
          </a:prstGeom>
        </p:spPr>
      </p:pic>
    </p:spTree>
    <p:extLst>
      <p:ext uri="{BB962C8B-B14F-4D97-AF65-F5344CB8AC3E}">
        <p14:creationId xmlns:p14="http://schemas.microsoft.com/office/powerpoint/2010/main" val="154804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For else</a:t>
            </a:r>
            <a:endParaRPr lang="en-US" dirty="0"/>
          </a:p>
        </p:txBody>
      </p:sp>
      <p:pic>
        <p:nvPicPr>
          <p:cNvPr id="4" name="Content Placeholder 3"/>
          <p:cNvPicPr>
            <a:picLocks noGrp="1" noChangeAspect="1"/>
          </p:cNvPicPr>
          <p:nvPr>
            <p:ph idx="1"/>
          </p:nvPr>
        </p:nvPicPr>
        <p:blipFill>
          <a:blip r:embed="rId2"/>
          <a:stretch>
            <a:fillRect/>
          </a:stretch>
        </p:blipFill>
        <p:spPr>
          <a:xfrm>
            <a:off x="2286285" y="1445036"/>
            <a:ext cx="4571429" cy="173333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236320"/>
            <a:ext cx="47625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 a for loop or while loop </a:t>
            </a:r>
            <a:r>
              <a:rPr lang="en-US" dirty="0" smtClean="0"/>
              <a:t>to iterate over a </a:t>
            </a:r>
            <a:r>
              <a:rPr lang="en-US" dirty="0" smtClean="0"/>
              <a:t>list</a:t>
            </a:r>
            <a:endParaRPr lang="en-US" dirty="0" smtClean="0"/>
          </a:p>
          <a:p>
            <a:r>
              <a:rPr lang="en-US" dirty="0" smtClean="0"/>
              <a:t>Project the data to State plane </a:t>
            </a:r>
            <a:r>
              <a:rPr lang="en-US" dirty="0" smtClean="0"/>
              <a:t>north</a:t>
            </a:r>
            <a:endParaRPr lang="en-US" dirty="0" smtClean="0"/>
          </a:p>
          <a:p>
            <a:r>
              <a:rPr lang="en-US" dirty="0" smtClean="0"/>
              <a:t>Test if the feature class </a:t>
            </a:r>
            <a:r>
              <a:rPr lang="en-US" dirty="0" smtClean="0"/>
              <a:t>exists</a:t>
            </a:r>
            <a:endParaRPr lang="en-US" dirty="0" smtClean="0"/>
          </a:p>
          <a:p>
            <a:r>
              <a:rPr lang="en-US" dirty="0" smtClean="0"/>
              <a:t>If the feature class is a point feature class, then buffer each point by 50 </a:t>
            </a:r>
            <a:r>
              <a:rPr lang="en-US" dirty="0" smtClean="0"/>
              <a:t>meters</a:t>
            </a:r>
            <a:endParaRPr lang="en-US" dirty="0" smtClean="0"/>
          </a:p>
          <a:p>
            <a:r>
              <a:rPr lang="en-US" dirty="0" smtClean="0"/>
              <a:t>If the feature class is a line shapefile, then buffer the line by 100 </a:t>
            </a:r>
            <a:r>
              <a:rPr lang="en-US" dirty="0" smtClean="0"/>
              <a:t>feet</a:t>
            </a:r>
            <a:endParaRPr lang="en-US" dirty="0" smtClean="0"/>
          </a:p>
          <a:p>
            <a:r>
              <a:rPr lang="en-US" dirty="0"/>
              <a:t>If the </a:t>
            </a:r>
            <a:r>
              <a:rPr lang="en-US" dirty="0" smtClean="0"/>
              <a:t>feature class </a:t>
            </a:r>
            <a:r>
              <a:rPr lang="en-US" dirty="0"/>
              <a:t>is a </a:t>
            </a:r>
            <a:r>
              <a:rPr lang="en-US" dirty="0" smtClean="0"/>
              <a:t>polygon </a:t>
            </a:r>
            <a:r>
              <a:rPr lang="en-US" dirty="0"/>
              <a:t>shapefile, then buffer the </a:t>
            </a:r>
            <a:r>
              <a:rPr lang="en-US" dirty="0" smtClean="0"/>
              <a:t>polygon </a:t>
            </a:r>
            <a:r>
              <a:rPr lang="en-US" dirty="0"/>
              <a:t>by </a:t>
            </a:r>
            <a:r>
              <a:rPr lang="en-US" dirty="0" smtClean="0"/>
              <a:t>200 </a:t>
            </a:r>
            <a:r>
              <a:rPr lang="en-US" dirty="0" smtClean="0"/>
              <a:t>feet</a:t>
            </a:r>
            <a:endParaRPr lang="en-US" dirty="0" smtClean="0"/>
          </a:p>
          <a:p>
            <a:r>
              <a:rPr lang="en-US" dirty="0" smtClean="0"/>
              <a:t>Code must be commented. </a:t>
            </a:r>
          </a:p>
          <a:p>
            <a:r>
              <a:rPr lang="en-US" dirty="0"/>
              <a:t>Hint combine the code from </a:t>
            </a:r>
            <a:r>
              <a:rPr lang="en-US" dirty="0" smtClean="0"/>
              <a:t>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r>
              <a:rPr lang="en-US" dirty="0" smtClean="0"/>
              <a:t>)</a:t>
            </a:r>
          </a:p>
          <a:p>
            <a:pPr lvl="1"/>
            <a:r>
              <a:rPr lang="en-US" dirty="0" smtClean="0">
                <a:hlinkClick r:id="rId3"/>
              </a:rPr>
              <a:t>buffer tool</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444955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Answer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71" y="2002081"/>
            <a:ext cx="7942858" cy="39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3" name="Content Placeholder 2"/>
          <p:cNvSpPr>
            <a:spLocks noGrp="1"/>
          </p:cNvSpPr>
          <p:nvPr>
            <p:ph idx="1"/>
          </p:nvPr>
        </p:nvSpPr>
        <p:spPr/>
        <p:txBody>
          <a:bodyPr>
            <a:normAutofit fontScale="92500"/>
          </a:bodyPr>
          <a:lstStyle/>
          <a:p>
            <a:r>
              <a:rPr lang="en-US" dirty="0" smtClean="0"/>
              <a:t>Functions are organized blocks of code that are used to preform a single action. Functions allow code to be reused. We have already called functions. Now we will learn more about functions and how to create user-defined </a:t>
            </a:r>
            <a:r>
              <a:rPr lang="en-US" dirty="0" smtClean="0"/>
              <a:t>functions</a:t>
            </a:r>
            <a:endParaRPr lang="en-US" dirty="0" smtClean="0"/>
          </a:p>
          <a:p>
            <a:r>
              <a:rPr lang="en-US" dirty="0" smtClean="0"/>
              <a:t>When dealing with function variable scope is very important. Variables within functions are local. Variable outside of functions are global. This is a very important concept because one does not want another function to be able to modify that </a:t>
            </a:r>
            <a:r>
              <a:rPr lang="en-US" dirty="0" smtClean="0"/>
              <a:t>variable </a:t>
            </a:r>
            <a:endParaRPr lang="en-US" dirty="0"/>
          </a:p>
        </p:txBody>
      </p:sp>
    </p:spTree>
    <p:extLst>
      <p:ext uri="{BB962C8B-B14F-4D97-AF65-F5344CB8AC3E}">
        <p14:creationId xmlns:p14="http://schemas.microsoft.com/office/powerpoint/2010/main" val="239513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lstStyle/>
          <a:p>
            <a:r>
              <a:rPr lang="en-US" dirty="0" smtClean="0"/>
              <a:t>Functions can be imported into other scripts. This prevents having the same logic in every script. If we had an error function and we had that function in every script that would be bad because if that function ever changes, then one would have to update it in every </a:t>
            </a:r>
            <a:r>
              <a:rPr lang="en-US" dirty="0" smtClean="0"/>
              <a:t>script</a:t>
            </a:r>
            <a:endParaRPr lang="en-US" dirty="0" smtClean="0"/>
          </a:p>
          <a:p>
            <a:r>
              <a:rPr lang="en-US" dirty="0" smtClean="0"/>
              <a:t>We will now go through how to import a user-defined </a:t>
            </a:r>
            <a:r>
              <a:rPr lang="en-US" dirty="0" smtClean="0"/>
              <a:t>function</a:t>
            </a:r>
            <a:endParaRPr lang="en-US" dirty="0"/>
          </a:p>
        </p:txBody>
      </p:sp>
    </p:spTree>
    <p:extLst>
      <p:ext uri="{BB962C8B-B14F-4D97-AF65-F5344CB8AC3E}">
        <p14:creationId xmlns:p14="http://schemas.microsoft.com/office/powerpoint/2010/main" val="674891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Take exercise 2 and modify the code to create a function with two parameters. The first parameter should be an input list. The second parameter should be the </a:t>
            </a:r>
            <a:r>
              <a:rPr lang="en-US" dirty="0" err="1" smtClean="0"/>
              <a:t>prj</a:t>
            </a:r>
            <a:r>
              <a:rPr lang="en-US" dirty="0" smtClean="0"/>
              <a:t> </a:t>
            </a:r>
            <a:r>
              <a:rPr lang="en-US" dirty="0" smtClean="0"/>
              <a:t>file</a:t>
            </a:r>
            <a:endParaRPr lang="en-US" dirty="0" smtClean="0"/>
          </a:p>
          <a:p>
            <a:r>
              <a:rPr lang="en-US" dirty="0" smtClean="0"/>
              <a:t>Call the </a:t>
            </a:r>
            <a:r>
              <a:rPr lang="en-US" dirty="0" smtClean="0"/>
              <a:t>function</a:t>
            </a:r>
            <a:endParaRPr lang="en-US" dirty="0" smtClean="0"/>
          </a:p>
          <a:p>
            <a:pPr lvl="1"/>
            <a:r>
              <a:rPr lang="en-US" dirty="0" smtClean="0"/>
              <a:t>Bonus points if you write the files to a different </a:t>
            </a:r>
            <a:r>
              <a:rPr lang="en-US" dirty="0" smtClean="0"/>
              <a:t>workspace</a:t>
            </a:r>
            <a:endParaRPr lang="en-US" dirty="0"/>
          </a:p>
        </p:txBody>
      </p:sp>
    </p:spTree>
    <p:extLst>
      <p:ext uri="{BB962C8B-B14F-4D97-AF65-F5344CB8AC3E}">
        <p14:creationId xmlns:p14="http://schemas.microsoft.com/office/powerpoint/2010/main" val="3074213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Simply a logical grouping of data and functions (the latter of which are frequently referred to as "methods" when defined within a class</a:t>
            </a:r>
            <a:r>
              <a:rPr lang="en-US" dirty="0" smtClean="0"/>
              <a:t>)</a:t>
            </a:r>
            <a:endParaRPr lang="en-US" dirty="0" smtClean="0"/>
          </a:p>
          <a:p>
            <a:r>
              <a:rPr lang="en-US" dirty="0" smtClean="0"/>
              <a:t>Classes allow one to create their own data containers and model the real </a:t>
            </a:r>
            <a:r>
              <a:rPr lang="en-US" dirty="0" smtClean="0"/>
              <a:t>world</a:t>
            </a:r>
            <a:endParaRPr lang="en-US" dirty="0" smtClean="0"/>
          </a:p>
          <a:p>
            <a:r>
              <a:rPr lang="en-US" dirty="0" smtClean="0"/>
              <a:t>Vehicles (SUV, sedan, truck, and bike) or bank accounts. With vehicles each type has special </a:t>
            </a:r>
            <a:r>
              <a:rPr lang="en-US" dirty="0" smtClean="0"/>
              <a:t>attributes</a:t>
            </a:r>
            <a:endParaRPr lang="en-US" dirty="0" smtClean="0"/>
          </a:p>
          <a:p>
            <a:r>
              <a:rPr lang="en-US" dirty="0"/>
              <a:t>Classes can be thought of as blueprints for creating </a:t>
            </a:r>
            <a:r>
              <a:rPr lang="en-US" dirty="0" smtClean="0"/>
              <a:t>objects </a:t>
            </a:r>
            <a:endParaRPr lang="en-US" dirty="0" smtClean="0"/>
          </a:p>
          <a:p>
            <a:r>
              <a:rPr lang="en-US" dirty="0">
                <a:hlinkClick r:id="rId2"/>
              </a:rPr>
              <a:t>https://www.jeffknupp.com/blog/2014/06/18/improve-your-python-python-classes-and-object-oriented-programming</a:t>
            </a:r>
            <a:r>
              <a:rPr lang="en-US" dirty="0" smtClean="0">
                <a:hlinkClick r:id="rId2"/>
              </a:rPr>
              <a:t>/</a:t>
            </a:r>
            <a:endParaRPr lang="en-US" dirty="0" smtClean="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Python is an </a:t>
            </a:r>
            <a:r>
              <a:rPr lang="en-US" dirty="0"/>
              <a:t>Object-oriented </a:t>
            </a:r>
            <a:r>
              <a:rPr lang="en-US" dirty="0" smtClean="0"/>
              <a:t>programming language </a:t>
            </a:r>
          </a:p>
          <a:p>
            <a:r>
              <a:rPr lang="en-US" dirty="0" smtClean="0"/>
              <a:t>Everything is an object</a:t>
            </a:r>
          </a:p>
          <a:p>
            <a:r>
              <a:rPr lang="en-US" dirty="0" smtClean="0"/>
              <a:t>Python is very flexible because of this fact  </a:t>
            </a:r>
            <a:endParaRPr lang="en-US" dirty="0"/>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package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arcpy.mapping</a:t>
            </a:r>
            <a:r>
              <a:rPr lang="en-US" dirty="0" smtClean="0"/>
              <a:t> package is a way to programmatically modify </a:t>
            </a:r>
            <a:r>
              <a:rPr lang="en-US" dirty="0" err="1" smtClean="0"/>
              <a:t>mxd</a:t>
            </a:r>
            <a:r>
              <a:rPr lang="en-US" dirty="0" smtClean="0"/>
              <a:t> </a:t>
            </a:r>
            <a:r>
              <a:rPr lang="en-US" dirty="0" smtClean="0"/>
              <a:t>files</a:t>
            </a:r>
            <a:endParaRPr lang="en-US" dirty="0" smtClean="0"/>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Programing is like anything else it takes </a:t>
            </a:r>
            <a:r>
              <a:rPr lang="en-US" dirty="0"/>
              <a:t>time and p</a:t>
            </a:r>
            <a:r>
              <a:rPr lang="en-US" dirty="0" smtClean="0"/>
              <a:t>atience</a:t>
            </a:r>
            <a:r>
              <a:rPr lang="en-US" dirty="0"/>
              <a:t>. </a:t>
            </a:r>
            <a:r>
              <a:rPr lang="en-US" dirty="0" smtClean="0"/>
              <a:t>I challenge each one of you to program at least 1 hour a </a:t>
            </a:r>
            <a:r>
              <a:rPr lang="en-US" dirty="0" smtClean="0"/>
              <a:t>week</a:t>
            </a:r>
            <a:endParaRPr lang="en-US" dirty="0" smtClean="0"/>
          </a:p>
          <a:p>
            <a:r>
              <a:rPr lang="en-US" dirty="0" smtClean="0"/>
              <a:t>Research has shown it takes about </a:t>
            </a:r>
            <a:r>
              <a:rPr lang="en-US" dirty="0"/>
              <a:t>ten years to develop expertise in any of a wide variety of </a:t>
            </a:r>
            <a:r>
              <a:rPr lang="en-US" dirty="0" smtClean="0"/>
              <a:t>areas </a:t>
            </a:r>
            <a:endParaRPr lang="en-US" dirty="0" smtClean="0"/>
          </a:p>
          <a:p>
            <a:r>
              <a:rPr lang="en-US" dirty="0" smtClean="0"/>
              <a:t>Everyone has taken this class for a reason, take what you have learned today and build on </a:t>
            </a:r>
            <a:r>
              <a:rPr lang="en-US" dirty="0" smtClean="0"/>
              <a:t>it</a:t>
            </a:r>
            <a:endParaRPr lang="en-US" dirty="0" smtClean="0"/>
          </a:p>
          <a:p>
            <a:r>
              <a:rPr lang="en-US" dirty="0" smtClean="0"/>
              <a:t>If you don’t have any programming problem to solve then look at </a:t>
            </a:r>
            <a:r>
              <a:rPr lang="en-US" dirty="0" err="1" smtClean="0"/>
              <a:t>Esri</a:t>
            </a:r>
            <a:r>
              <a:rPr lang="en-US" dirty="0" smtClean="0"/>
              <a:t> cursors, unit conversion, </a:t>
            </a:r>
            <a:r>
              <a:rPr lang="en-US" dirty="0" err="1" smtClean="0"/>
              <a:t>os</a:t>
            </a:r>
            <a:r>
              <a:rPr lang="en-US" dirty="0" smtClean="0"/>
              <a:t> module and </a:t>
            </a:r>
            <a:r>
              <a:rPr lang="en-US" smtClean="0"/>
              <a:t>sys </a:t>
            </a:r>
            <a:r>
              <a:rPr lang="en-US" smtClean="0"/>
              <a:t>module</a:t>
            </a:r>
            <a:endParaRPr lang="en-US" dirty="0"/>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is case sensitive</a:t>
            </a:r>
          </a:p>
          <a:p>
            <a:r>
              <a:rPr lang="en-US" dirty="0" smtClean="0"/>
              <a:t>Python </a:t>
            </a:r>
            <a:r>
              <a:rPr lang="en-US" dirty="0"/>
              <a:t>is white space insensitive. Python will skip comment </a:t>
            </a:r>
            <a:r>
              <a:rPr lang="en-US" dirty="0" smtClean="0"/>
              <a:t>lines</a:t>
            </a:r>
          </a:p>
          <a:p>
            <a:r>
              <a:rPr lang="en-US" dirty="0" smtClean="0"/>
              <a:t>Python </a:t>
            </a:r>
            <a:r>
              <a:rPr lang="en-US" dirty="0"/>
              <a:t>uses indention to form blocks of code. Other programming languages use </a:t>
            </a:r>
            <a:r>
              <a:rPr lang="en-US" dirty="0" smtClean="0"/>
              <a:t>braces like Java</a:t>
            </a:r>
          </a:p>
          <a:p>
            <a:r>
              <a:rPr lang="en-US" dirty="0" smtClean="0"/>
              <a:t>One should not </a:t>
            </a:r>
            <a:r>
              <a:rPr lang="en-US" dirty="0"/>
              <a:t>go over 80 </a:t>
            </a:r>
            <a:r>
              <a:rPr lang="en-US" dirty="0" smtClean="0"/>
              <a:t>characters when writing python code. This is for readability </a:t>
            </a:r>
          </a:p>
          <a:p>
            <a:r>
              <a:rPr lang="en-US" dirty="0" smtClean="0"/>
              <a:t>Test </a:t>
            </a:r>
            <a:r>
              <a:rPr lang="en-US" dirty="0"/>
              <a:t>code as you go. Do not wait until you are done to debug code. Test code often. One of the best ways to debug code is to add print </a:t>
            </a:r>
            <a:r>
              <a:rPr lang="en-US" dirty="0" smtClean="0"/>
              <a:t>statements </a:t>
            </a:r>
            <a:endParaRPr lang="en-US" dirty="0"/>
          </a:p>
          <a:p>
            <a:r>
              <a:rPr lang="en-US" dirty="0"/>
              <a:t>Do not be afraid to make mistakes. This is how we </a:t>
            </a:r>
            <a:r>
              <a:rPr lang="en-US" dirty="0" smtClean="0"/>
              <a:t>learn. Never assume the black box is coded correctly </a:t>
            </a:r>
            <a:endParaRPr lang="en-US" dirty="0"/>
          </a:p>
          <a:p>
            <a:endParaRPr lang="en-US" dirty="0" smtClean="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 feature class</a:t>
            </a:r>
            <a:endParaRPr lang="en-US" dirty="0"/>
          </a:p>
        </p:txBody>
      </p:sp>
      <p:sp>
        <p:nvSpPr>
          <p:cNvPr id="3" name="Content Placeholder 2"/>
          <p:cNvSpPr>
            <a:spLocks noGrp="1"/>
          </p:cNvSpPr>
          <p:nvPr>
            <p:ph idx="1"/>
          </p:nvPr>
        </p:nvSpPr>
        <p:spPr/>
        <p:txBody>
          <a:bodyPr>
            <a:normAutofit fontScale="92500"/>
          </a:bodyPr>
          <a:lstStyle/>
          <a:p>
            <a:r>
              <a:rPr lang="en-US" dirty="0" smtClean="0"/>
              <a:t>How can we update a an attribute value in a feature class? I can think of at least 4 </a:t>
            </a:r>
            <a:r>
              <a:rPr lang="en-US" dirty="0" smtClean="0"/>
              <a:t>methods </a:t>
            </a:r>
            <a:r>
              <a:rPr lang="en-US" dirty="0" smtClean="0"/>
              <a:t>to update a value in a feature class. Can you come up with the methods? </a:t>
            </a:r>
          </a:p>
          <a:p>
            <a:r>
              <a:rPr lang="en-US" dirty="0" smtClean="0"/>
              <a:t>In programing there are many different methods to solve the problem. It is important to understand those methods </a:t>
            </a:r>
            <a:r>
              <a:rPr lang="en-US" dirty="0" smtClean="0"/>
              <a:t>and </a:t>
            </a:r>
            <a:r>
              <a:rPr lang="en-US" dirty="0" smtClean="0"/>
              <a:t>choose a </a:t>
            </a:r>
            <a:r>
              <a:rPr lang="en-US" dirty="0" smtClean="0"/>
              <a:t>solution</a:t>
            </a:r>
            <a:endParaRPr lang="en-US" dirty="0" smtClean="0"/>
          </a:p>
          <a:p>
            <a:r>
              <a:rPr lang="en-US" dirty="0" err="1" smtClean="0"/>
              <a:t>os.walk</a:t>
            </a:r>
            <a:r>
              <a:rPr lang="en-US" dirty="0" smtClean="0"/>
              <a:t> and </a:t>
            </a:r>
            <a:r>
              <a:rPr lang="en-US" dirty="0" err="1" smtClean="0"/>
              <a:t>os.listdir</a:t>
            </a:r>
            <a:r>
              <a:rPr lang="en-US" dirty="0" smtClean="0"/>
              <a:t> can be used to solve the same problem.  There are many different ways to solve the problem</a:t>
            </a:r>
            <a:r>
              <a:rPr lang="en-US" dirty="0" smtClean="0"/>
              <a:t>. This is very important to keep in mind. Never be afraid to test different solutions</a:t>
            </a:r>
            <a:r>
              <a:rPr lang="en-US" dirty="0" smtClean="0"/>
              <a:t>. </a:t>
            </a:r>
            <a:r>
              <a:rPr lang="en-US" dirty="0" smtClean="0"/>
              <a:t> </a:t>
            </a:r>
            <a:endParaRPr lang="en-US" dirty="0"/>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lways understand the problem one is trying to solve. Have a plan!!</a:t>
            </a:r>
          </a:p>
          <a:p>
            <a:pPr lvl="1"/>
            <a:r>
              <a:rPr lang="en-US" dirty="0" smtClean="0"/>
              <a:t>One would be surprised at how many times people lose sight of the original problem one set out to solve </a:t>
            </a:r>
          </a:p>
          <a:p>
            <a:pPr lvl="1"/>
            <a:r>
              <a:rPr lang="en-US" dirty="0" smtClean="0"/>
              <a:t>It is okay to change the plan because </a:t>
            </a:r>
            <a:r>
              <a:rPr lang="en-US" dirty="0"/>
              <a:t>one </a:t>
            </a:r>
            <a:r>
              <a:rPr lang="en-US" dirty="0" smtClean="0"/>
              <a:t>realizes they have over looked some logic that now has to be added, but you have to have a plan in order to change the plan</a:t>
            </a:r>
          </a:p>
          <a:p>
            <a:r>
              <a:rPr lang="en-US" dirty="0"/>
              <a:t>Always create </a:t>
            </a:r>
            <a:r>
              <a:rPr lang="en-US" dirty="0" smtClean="0"/>
              <a:t>pseudocode and test the steps manually before starting coding. Test the workflow logic before starting coding and make sure the workflow actually answers the question</a:t>
            </a:r>
          </a:p>
          <a:p>
            <a:pPr lvl="1"/>
            <a:r>
              <a:rPr lang="en-US" dirty="0" smtClean="0"/>
              <a:t>Ensures that the code is efficiently written</a:t>
            </a:r>
          </a:p>
          <a:p>
            <a:r>
              <a:rPr lang="en-US" dirty="0" smtClean="0"/>
              <a:t>Writing good clean code the first time is always faster than having to rewrite code later</a:t>
            </a:r>
          </a:p>
          <a:p>
            <a:r>
              <a:rPr lang="en-US" dirty="0" smtClean="0"/>
              <a:t>When coding avoid hardcoding</a:t>
            </a:r>
          </a:p>
          <a:p>
            <a:pPr lvl="1"/>
            <a:r>
              <a:rPr lang="en-US" dirty="0" smtClean="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lstStyle/>
          <a:p>
            <a:r>
              <a:rPr lang="en-US" dirty="0" smtClean="0"/>
              <a:t>“It </a:t>
            </a:r>
            <a:r>
              <a:rPr lang="en-US" dirty="0" err="1" smtClean="0"/>
              <a:t>ain’t</a:t>
            </a:r>
            <a:r>
              <a:rPr lang="en-US" dirty="0" smtClean="0"/>
              <a:t> so much the things we don’t know that get us in trouble. It’s the things we know that </a:t>
            </a:r>
            <a:r>
              <a:rPr lang="en-US" dirty="0" err="1" smtClean="0"/>
              <a:t>ain’t</a:t>
            </a:r>
            <a:r>
              <a:rPr lang="en-US" dirty="0" smtClean="0"/>
              <a:t> so” (</a:t>
            </a:r>
            <a:r>
              <a:rPr lang="en-US" dirty="0" err="1" smtClean="0"/>
              <a:t>Artemus</a:t>
            </a:r>
            <a:r>
              <a:rPr lang="en-US" dirty="0" smtClean="0"/>
              <a:t> Ward</a:t>
            </a:r>
            <a:r>
              <a:rPr lang="en-US" dirty="0" smtClean="0"/>
              <a:t>)</a:t>
            </a:r>
            <a:endParaRPr lang="en-US" dirty="0" smtClean="0"/>
          </a:p>
          <a:p>
            <a:r>
              <a:rPr lang="en-US" dirty="0" smtClean="0"/>
              <a:t>How many sides does a raster cell have</a:t>
            </a:r>
          </a:p>
          <a:p>
            <a:r>
              <a:rPr lang="en-US" dirty="0" smtClean="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code and test</a:t>
            </a:r>
            <a:endParaRPr lang="en-US" dirty="0"/>
          </a:p>
        </p:txBody>
      </p:sp>
      <p:sp>
        <p:nvSpPr>
          <p:cNvPr id="3" name="Content Placeholder 2"/>
          <p:cNvSpPr>
            <a:spLocks noGrp="1"/>
          </p:cNvSpPr>
          <p:nvPr>
            <p:ph idx="1"/>
          </p:nvPr>
        </p:nvSpPr>
        <p:spPr/>
        <p:txBody>
          <a:bodyPr/>
          <a:lstStyle/>
          <a:p>
            <a:r>
              <a:rPr lang="en-US" dirty="0" smtClean="0"/>
              <a:t>Always comment code. Code is not complete unless it is commented. Use </a:t>
            </a:r>
            <a:r>
              <a:rPr lang="en-US" dirty="0" err="1" smtClean="0"/>
              <a:t>docstrings</a:t>
            </a:r>
            <a:r>
              <a:rPr lang="en-US" dirty="0" smtClean="0"/>
              <a:t> and inline comments</a:t>
            </a:r>
          </a:p>
          <a:p>
            <a:pPr lvl="1"/>
            <a:r>
              <a:rPr lang="en-US" dirty="0" smtClean="0"/>
              <a:t>When coding in Python 90 percent of your time will be spent reading code and 10 percent of your time will be spent writing code. That is why documenting your code is so important</a:t>
            </a:r>
          </a:p>
          <a:p>
            <a:pPr lvl="1"/>
            <a:r>
              <a:rPr lang="en-US" dirty="0" smtClean="0"/>
              <a:t>Commenting as you code is faster and easier then commenting at the end</a:t>
            </a:r>
            <a:endParaRPr lang="en-US" dirty="0"/>
          </a:p>
          <a:p>
            <a:pPr lvl="1"/>
            <a:r>
              <a:rPr lang="en-US" dirty="0" smtClean="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not ever duplicate 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a:t>
            </a:r>
            <a:r>
              <a:rPr lang="en-US" dirty="0"/>
              <a:t>repeat </a:t>
            </a:r>
            <a:r>
              <a:rPr lang="en-US" dirty="0" smtClean="0"/>
              <a:t>yourself (DRY)</a:t>
            </a:r>
            <a:endParaRPr lang="en-US" dirty="0"/>
          </a:p>
          <a:p>
            <a:r>
              <a:rPr lang="en-US" dirty="0" smtClean="0"/>
              <a:t>“The </a:t>
            </a:r>
            <a:r>
              <a:rPr lang="en-US" dirty="0"/>
              <a:t>computing scientist’s main challenge is not to get confused by the complexities of his own </a:t>
            </a:r>
            <a:r>
              <a:rPr lang="en-US" dirty="0" smtClean="0"/>
              <a:t>making”(E</a:t>
            </a:r>
            <a:r>
              <a:rPr lang="en-US" dirty="0"/>
              <a:t>. W. </a:t>
            </a:r>
            <a:r>
              <a:rPr lang="en-US" dirty="0" smtClean="0"/>
              <a:t>Dijkstra)</a:t>
            </a:r>
            <a:endParaRPr lang="en-US" dirty="0"/>
          </a:p>
          <a:p>
            <a:r>
              <a:rPr lang="en-US" dirty="0" smtClean="0"/>
              <a:t>“One </a:t>
            </a:r>
            <a:r>
              <a:rPr lang="en-US" dirty="0"/>
              <a:t>of my most productive days was throwing away 1000 lines of </a:t>
            </a:r>
            <a:r>
              <a:rPr lang="en-US" dirty="0" smtClean="0"/>
              <a:t>code” (Ken Thompson)</a:t>
            </a:r>
            <a:endParaRPr lang="en-US" dirty="0"/>
          </a:p>
          <a:p>
            <a:r>
              <a:rPr lang="en-US" dirty="0" smtClean="0"/>
              <a:t>“Deleted </a:t>
            </a:r>
            <a:r>
              <a:rPr lang="en-US" dirty="0"/>
              <a:t>code is debugged </a:t>
            </a:r>
            <a:r>
              <a:rPr lang="en-US" dirty="0" smtClean="0"/>
              <a:t>code” (Jeff </a:t>
            </a:r>
            <a:r>
              <a:rPr lang="en-US" dirty="0" err="1" smtClean="0"/>
              <a:t>Sickel</a:t>
            </a:r>
            <a:r>
              <a:rPr lang="en-US" dirty="0" smtClean="0"/>
              <a:t>)</a:t>
            </a:r>
            <a:endParaRPr lang="en-US" dirty="0"/>
          </a:p>
          <a:p>
            <a:r>
              <a:rPr lang="en-US" dirty="0" smtClean="0"/>
              <a:t>“Every </a:t>
            </a:r>
            <a:r>
              <a:rPr lang="en-US" dirty="0"/>
              <a:t>methodology I’ve come across has, at its kernel, a very small section labelled “do magic here</a:t>
            </a:r>
            <a:r>
              <a:rPr lang="en-US" dirty="0" smtClean="0"/>
              <a:t>” (Katie)</a:t>
            </a:r>
          </a:p>
          <a:p>
            <a:r>
              <a:rPr lang="en-US" dirty="0"/>
              <a:t>“Everything should be made as simple as possible, but no simpler.” or “Make things as simple as possible, but not </a:t>
            </a:r>
            <a:r>
              <a:rPr lang="en-US" dirty="0" smtClean="0"/>
              <a:t>simpler”(Albert Einstein)</a:t>
            </a:r>
            <a:endParaRPr lang="en-US" dirty="0"/>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2548</TotalTime>
  <Words>2096</Words>
  <Application>Microsoft Office PowerPoint</Application>
  <PresentationFormat>On-screen Show (4:3)</PresentationFormat>
  <Paragraphs>267</Paragraphs>
  <Slides>31</Slides>
  <Notes>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String</vt:lpstr>
      <vt:lpstr>Lists</vt:lpstr>
      <vt:lpstr>Tuple</vt:lpstr>
      <vt:lpstr>Dictionary</vt:lpstr>
      <vt:lpstr>Truth Table </vt:lpstr>
      <vt:lpstr>If else Boolean logic Control flow</vt:lpstr>
      <vt:lpstr>Exercise 1</vt:lpstr>
      <vt:lpstr>Exercise 1</vt:lpstr>
      <vt:lpstr>Exercise 1 Answer</vt:lpstr>
      <vt:lpstr>Loops</vt:lpstr>
      <vt:lpstr>Loops: For else</vt:lpstr>
      <vt:lpstr>Exercise 2</vt:lpstr>
      <vt:lpstr>Exercise 2 Answer </vt:lpstr>
      <vt:lpstr>Functions</vt:lpstr>
      <vt:lpstr>Functions </vt:lpstr>
      <vt:lpstr>Exercise 3</vt:lpstr>
      <vt:lpstr>Classes</vt:lpstr>
      <vt:lpstr>Mapping package</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LucasKaim</cp:lastModifiedBy>
  <cp:revision>95</cp:revision>
  <dcterms:created xsi:type="dcterms:W3CDTF">2015-11-29T20:51:57Z</dcterms:created>
  <dcterms:modified xsi:type="dcterms:W3CDTF">2016-04-12T22:05:38Z</dcterms:modified>
</cp:coreProperties>
</file>