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9" r:id="rId16"/>
    <p:sldId id="277" r:id="rId17"/>
    <p:sldId id="281" r:id="rId18"/>
    <p:sldId id="274" r:id="rId19"/>
    <p:sldId id="282" r:id="rId20"/>
    <p:sldId id="283" r:id="rId21"/>
    <p:sldId id="284" r:id="rId22"/>
    <p:sldId id="285" r:id="rId23"/>
    <p:sldId id="289" r:id="rId24"/>
    <p:sldId id="287" r:id="rId25"/>
    <p:sldId id="288" r:id="rId26"/>
    <p:sldId id="290" r:id="rId27"/>
    <p:sldId id="291" r:id="rId28"/>
    <p:sldId id="292" r:id="rId29"/>
    <p:sldId id="293" r:id="rId30"/>
    <p:sldId id="286" r:id="rId31"/>
    <p:sldId id="294" r:id="rId32"/>
    <p:sldId id="295" r:id="rId33"/>
    <p:sldId id="297" r:id="rId34"/>
    <p:sldId id="298" r:id="rId35"/>
    <p:sldId id="300" r:id="rId36"/>
    <p:sldId id="30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7"/>
    <p:restoredTop sz="89171"/>
  </p:normalViewPr>
  <p:slideViewPr>
    <p:cSldViewPr snapToGrid="0" snapToObjects="1">
      <p:cViewPr varScale="1">
        <p:scale>
          <a:sx n="128" d="100"/>
          <a:sy n="128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10953-2B76-ED48-A55A-E9FA914F2542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4E1AB-0554-6042-AED1-AF8A881D88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83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629944/how-redis-with-sentinels-behave-after-split-brai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대부분의 마스터 </a:t>
            </a:r>
            <a:r>
              <a:rPr kumimoji="1" lang="ko-KR" altLang="en-US" dirty="0" err="1"/>
              <a:t>슬레이브</a:t>
            </a:r>
            <a:r>
              <a:rPr kumimoji="1" lang="ko-KR" altLang="en-US" dirty="0"/>
              <a:t> 관계처럼</a:t>
            </a:r>
            <a:endParaRPr kumimoji="1" lang="en-US" altLang="ko-KR" dirty="0"/>
          </a:p>
          <a:p>
            <a:r>
              <a:rPr kumimoji="1" lang="en-US" altLang="ko-KR" dirty="0"/>
              <a:t>Write</a:t>
            </a:r>
            <a:r>
              <a:rPr kumimoji="1" lang="ko-KR" altLang="en-US" dirty="0"/>
              <a:t>는 마스터에서만 담당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슬레이브는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Read only </a:t>
            </a:r>
            <a:r>
              <a:rPr kumimoji="1" lang="ko-KR" altLang="en-US" dirty="0"/>
              <a:t>이다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“</a:t>
            </a:r>
            <a:r>
              <a:rPr kumimoji="1" lang="ko-KR" altLang="en-US" dirty="0"/>
              <a:t>비동기 </a:t>
            </a:r>
            <a:r>
              <a:rPr kumimoji="1" lang="en-US" altLang="ko-KR" dirty="0"/>
              <a:t>Replication”</a:t>
            </a:r>
          </a:p>
          <a:p>
            <a:r>
              <a:rPr kumimoji="1" lang="ko-KR" altLang="en-US" dirty="0"/>
              <a:t>클라이언트에게 </a:t>
            </a:r>
            <a:r>
              <a:rPr kumimoji="1" lang="en-US" altLang="ko-KR" dirty="0"/>
              <a:t>ack </a:t>
            </a:r>
            <a:r>
              <a:rPr kumimoji="1" lang="ko-KR" altLang="en-US" dirty="0"/>
              <a:t>와 동시에 </a:t>
            </a:r>
            <a:r>
              <a:rPr kumimoji="1" lang="ko-KR" altLang="en-US" dirty="0" err="1"/>
              <a:t>슬레이브에게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propagation.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슬레이브의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ack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받고 클라이언트에게 </a:t>
            </a:r>
            <a:r>
              <a:rPr kumimoji="1" lang="en-US" altLang="ko-KR" dirty="0"/>
              <a:t>ack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보내는 </a:t>
            </a:r>
            <a:r>
              <a:rPr kumimoji="1" lang="en-US" altLang="ko-KR" dirty="0"/>
              <a:t>synchronous replication</a:t>
            </a:r>
            <a:r>
              <a:rPr kumimoji="1" lang="ko-KR" altLang="en-US" dirty="0"/>
              <a:t>이 아니다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함으로써 퍼포먼스를 얻지만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Reliability</a:t>
            </a:r>
            <a:r>
              <a:rPr kumimoji="1" lang="ko-KR" altLang="en-US" dirty="0"/>
              <a:t>는 잃을 수 있는 </a:t>
            </a:r>
            <a:r>
              <a:rPr kumimoji="1" lang="en-US" altLang="ko-KR" dirty="0"/>
              <a:t>trade off 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308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1, 2, 3 </a:t>
            </a:r>
            <a:r>
              <a:rPr kumimoji="1" lang="ko-KR" altLang="en-US" dirty="0"/>
              <a:t>번 까지가 </a:t>
            </a:r>
            <a:r>
              <a:rPr kumimoji="1" lang="ko-KR" altLang="en-US" dirty="0" err="1"/>
              <a:t>레디스</a:t>
            </a:r>
            <a:r>
              <a:rPr kumimoji="1" lang="ko-KR" altLang="en-US" dirty="0"/>
              <a:t> 클러스터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012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860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클라이언트의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요청의 </a:t>
            </a:r>
            <a:r>
              <a:rPr kumimoji="1" lang="ko-KR" altLang="en-US" dirty="0" err="1"/>
              <a:t>해쉬슬롯에</a:t>
            </a:r>
            <a:r>
              <a:rPr kumimoji="1" lang="ko-KR" altLang="en-US" dirty="0"/>
              <a:t> 대해서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항상 </a:t>
            </a:r>
            <a:r>
              <a:rPr kumimoji="1" lang="en-US" altLang="ko-KR" dirty="0"/>
              <a:t>block,</a:t>
            </a:r>
            <a:r>
              <a:rPr kumimoji="1" lang="ko-KR" altLang="en-US" dirty="0"/>
              <a:t> </a:t>
            </a:r>
            <a:r>
              <a:rPr kumimoji="1" lang="en-US" altLang="ko-KR" dirty="0"/>
              <a:t>serialize</a:t>
            </a:r>
            <a:r>
              <a:rPr kumimoji="1" lang="ko-KR" altLang="en-US" dirty="0"/>
              <a:t>할 것인데</a:t>
            </a:r>
            <a:r>
              <a:rPr kumimoji="1"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이는 </a:t>
            </a:r>
            <a:r>
              <a:rPr kumimoji="1" lang="en-US" altLang="ko-KR" dirty="0"/>
              <a:t>failover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항상 먼저 체크하여</a:t>
            </a:r>
            <a:r>
              <a:rPr kumimoji="1"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recovery </a:t>
            </a:r>
            <a:r>
              <a:rPr kumimoji="1" lang="ko-KR" altLang="en-US" dirty="0"/>
              <a:t>알고리즘이 실행되어 </a:t>
            </a:r>
            <a:r>
              <a:rPr kumimoji="1" lang="ko-KR" altLang="en-US" dirty="0" err="1"/>
              <a:t>슬레이브가</a:t>
            </a:r>
            <a:r>
              <a:rPr kumimoji="1" lang="ko-KR" altLang="en-US" dirty="0"/>
              <a:t> 승격이 되든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다른 마스터가 담당을 </a:t>
            </a:r>
            <a:r>
              <a:rPr kumimoji="1" lang="ko-KR" altLang="en-US" dirty="0" err="1"/>
              <a:t>하게되든</a:t>
            </a:r>
            <a:r>
              <a:rPr kumimoji="1"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클라이언트 요청이 절대 실패할 수 없게 만들기 위함입니다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789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Failover</a:t>
            </a:r>
            <a:r>
              <a:rPr kumimoji="1" lang="ko-KR" altLang="en-US" dirty="0"/>
              <a:t>가 발생한 노드가 아닌 정상 노드들의 </a:t>
            </a:r>
            <a:r>
              <a:rPr kumimoji="1" lang="ko-KR" altLang="en-US" dirty="0" err="1"/>
              <a:t>해쉬슬롯의</a:t>
            </a:r>
            <a:r>
              <a:rPr kumimoji="1" lang="ko-KR" altLang="en-US" dirty="0"/>
              <a:t> 작동에 영향을 미치지 않기 위해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전체 재분배가 아닌</a:t>
            </a:r>
            <a:r>
              <a:rPr kumimoji="1" lang="en-US" altLang="ko-KR" dirty="0"/>
              <a:t>, Fail</a:t>
            </a:r>
            <a:r>
              <a:rPr kumimoji="1" lang="ko-KR" altLang="en-US" dirty="0"/>
              <a:t>한 노드의 </a:t>
            </a:r>
            <a:r>
              <a:rPr kumimoji="1" lang="ko-KR" altLang="en-US" dirty="0" err="1"/>
              <a:t>해쉬슬롯을</a:t>
            </a:r>
            <a:r>
              <a:rPr kumimoji="1" lang="ko-KR" altLang="en-US" dirty="0"/>
              <a:t> 남은 마스터 수대로 그대로 나눠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추가로 담당하게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또한 만약 </a:t>
            </a:r>
            <a:r>
              <a:rPr kumimoji="1" lang="en-US" altLang="ko-KR" dirty="0"/>
              <a:t>failover</a:t>
            </a:r>
            <a:r>
              <a:rPr kumimoji="1" lang="ko-KR" altLang="en-US" dirty="0"/>
              <a:t>가 두 세트 이상에서 발생해서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재분배 과정이 동시에 일어나 </a:t>
            </a:r>
            <a:r>
              <a:rPr kumimoji="1" lang="ko-KR" altLang="en-US" dirty="0" err="1"/>
              <a:t>충돌나는</a:t>
            </a:r>
            <a:r>
              <a:rPr kumimoji="1" lang="ko-KR" altLang="en-US" dirty="0"/>
              <a:t> 것을 방지하기 위해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재분배용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Lock</a:t>
            </a:r>
            <a:r>
              <a:rPr kumimoji="1" lang="ko-KR" altLang="en-US" dirty="0"/>
              <a:t>도 걸어주게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720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Failover</a:t>
            </a:r>
            <a:r>
              <a:rPr kumimoji="1" lang="ko-KR" altLang="en-US" dirty="0"/>
              <a:t>가 발생한 노드가 아닌 정상 노드들의 </a:t>
            </a:r>
            <a:r>
              <a:rPr kumimoji="1" lang="ko-KR" altLang="en-US" dirty="0" err="1"/>
              <a:t>해쉬슬롯의</a:t>
            </a:r>
            <a:r>
              <a:rPr kumimoji="1" lang="ko-KR" altLang="en-US" dirty="0"/>
              <a:t> 작동에 영향을 미치지 않기 위해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전체 재분배가 아닌</a:t>
            </a:r>
            <a:r>
              <a:rPr kumimoji="1" lang="en-US" altLang="ko-KR" dirty="0"/>
              <a:t>, Fail</a:t>
            </a:r>
            <a:r>
              <a:rPr kumimoji="1" lang="ko-KR" altLang="en-US" dirty="0"/>
              <a:t>한 노드의 </a:t>
            </a:r>
            <a:r>
              <a:rPr kumimoji="1" lang="ko-KR" altLang="en-US" dirty="0" err="1"/>
              <a:t>해쉬슬롯을</a:t>
            </a:r>
            <a:r>
              <a:rPr kumimoji="1" lang="ko-KR" altLang="en-US" dirty="0"/>
              <a:t> 남은 마스터 수대로 그대로 나눠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추가로 담당하게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또한 만약 </a:t>
            </a:r>
            <a:r>
              <a:rPr kumimoji="1" lang="en-US" altLang="ko-KR" dirty="0"/>
              <a:t>failover</a:t>
            </a:r>
            <a:r>
              <a:rPr kumimoji="1" lang="ko-KR" altLang="en-US" dirty="0"/>
              <a:t>가 두 세트 이상에서 발생해서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재분배 과정이 동시에 일어나 </a:t>
            </a:r>
            <a:r>
              <a:rPr kumimoji="1" lang="ko-KR" altLang="en-US" dirty="0" err="1"/>
              <a:t>충돌나는</a:t>
            </a:r>
            <a:r>
              <a:rPr kumimoji="1" lang="ko-KR" altLang="en-US" dirty="0"/>
              <a:t> 것을 방지하기 위해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재분배용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Lock</a:t>
            </a:r>
            <a:r>
              <a:rPr kumimoji="1" lang="ko-KR" altLang="en-US" dirty="0"/>
              <a:t>도 걸어주게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89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하나의 마스터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슬레이브</a:t>
            </a:r>
            <a:r>
              <a:rPr kumimoji="1" lang="ko-KR" altLang="en-US" dirty="0"/>
              <a:t> 세트 내 노드들 모두가 </a:t>
            </a:r>
            <a:r>
              <a:rPr kumimoji="1" lang="en-US" altLang="ko-KR" dirty="0"/>
              <a:t>Fail </a:t>
            </a:r>
            <a:r>
              <a:rPr kumimoji="1" lang="ko-KR" altLang="en-US" dirty="0"/>
              <a:t>하지 </a:t>
            </a:r>
            <a:r>
              <a:rPr kumimoji="1" lang="ko-KR" altLang="en-US" dirty="0" err="1"/>
              <a:t>않는이상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즉 최소한 마스터만 살아있는 이상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죽은 노드들을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데몬을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재시작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1176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Keyvalue</a:t>
            </a:r>
            <a:r>
              <a:rPr kumimoji="1" lang="en-US" altLang="ko-KR" dirty="0"/>
              <a:t> store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만들었지만 </a:t>
            </a:r>
            <a:r>
              <a:rPr kumimoji="1" lang="en-US" altLang="ko-KR" dirty="0" err="1"/>
              <a:t>golang</a:t>
            </a:r>
            <a:r>
              <a:rPr kumimoji="1" lang="en-US" altLang="ko-KR" dirty="0"/>
              <a:t> interface </a:t>
            </a:r>
            <a:r>
              <a:rPr kumimoji="1" lang="ko-KR" altLang="en-US" dirty="0"/>
              <a:t>서버가 </a:t>
            </a:r>
            <a:r>
              <a:rPr kumimoji="1" lang="en-US" altLang="ko-KR" dirty="0"/>
              <a:t>single point of failure 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그렇다면 이 </a:t>
            </a:r>
            <a:r>
              <a:rPr kumimoji="1" lang="en-US" altLang="ko-KR" dirty="0"/>
              <a:t>store </a:t>
            </a:r>
            <a:r>
              <a:rPr kumimoji="1" lang="ko-KR" altLang="en-US" dirty="0"/>
              <a:t>자체가 하나의 노드로 분산시스템을 만들어 볼 수 있지 </a:t>
            </a:r>
            <a:r>
              <a:rPr kumimoji="1" lang="ko-KR" altLang="en-US" dirty="0" err="1"/>
              <a:t>않을까란</a:t>
            </a:r>
            <a:r>
              <a:rPr kumimoji="1" lang="ko-KR" altLang="en-US" dirty="0"/>
              <a:t> 생각이 들었습니다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간략하게 분산시스템에 대해 말씀드리면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동일한 상태의 독립된 노드들이 하나의 시스템을 이루고 있는 것으로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Scale out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fault tolerant</a:t>
            </a:r>
            <a:r>
              <a:rPr kumimoji="1" lang="ko-KR" altLang="en-US" dirty="0"/>
              <a:t>함이 특징입니다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그런데 사실 </a:t>
            </a:r>
            <a:r>
              <a:rPr kumimoji="1" lang="en-US" altLang="ko-KR" dirty="0"/>
              <a:t>scale out</a:t>
            </a:r>
            <a:r>
              <a:rPr kumimoji="1" lang="ko-KR" altLang="en-US" dirty="0"/>
              <a:t>이라 함은 저 개인적으로는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오히려 상태가 없는 </a:t>
            </a:r>
            <a:r>
              <a:rPr kumimoji="1" lang="en-US" altLang="ko-KR" dirty="0"/>
              <a:t>RESTful API</a:t>
            </a:r>
            <a:r>
              <a:rPr kumimoji="1" lang="ko-KR" altLang="en-US" dirty="0"/>
              <a:t>가 더 </a:t>
            </a:r>
            <a:r>
              <a:rPr kumimoji="1" lang="ko-KR" altLang="en-US" dirty="0" err="1"/>
              <a:t>친숙했고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반대로 상태가 있는데 </a:t>
            </a:r>
            <a:r>
              <a:rPr kumimoji="1" lang="en-US" altLang="ko-KR" dirty="0"/>
              <a:t>scale out</a:t>
            </a:r>
            <a:r>
              <a:rPr kumimoji="1" lang="ko-KR" altLang="en-US" dirty="0"/>
              <a:t>을 할 수 있다는 개념이 새로웠습니다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8948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분산시스템의 많은 </a:t>
            </a:r>
            <a:r>
              <a:rPr kumimoji="1" lang="ko-KR" altLang="en-US" dirty="0" err="1"/>
              <a:t>아키텍쳐</a:t>
            </a:r>
            <a:r>
              <a:rPr kumimoji="1" lang="ko-KR" altLang="en-US" dirty="0"/>
              <a:t> 중 대표적인 두 </a:t>
            </a:r>
            <a:r>
              <a:rPr kumimoji="1" lang="ko-KR" altLang="en-US" dirty="0" err="1"/>
              <a:t>아키텍쳐</a:t>
            </a:r>
            <a:r>
              <a:rPr kumimoji="1" lang="ko-KR" altLang="en-US" dirty="0"/>
              <a:t> 리더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팔로워와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peer-to-peer</a:t>
            </a:r>
            <a:r>
              <a:rPr kumimoji="1" lang="ko-KR" altLang="en-US" dirty="0"/>
              <a:t>의 관계입니다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 방법에서 모든 노드들에 대해 같은 상태를 유지하기 위한 방법으로</a:t>
            </a:r>
            <a:endParaRPr kumimoji="1" lang="en-US" altLang="ko-KR" dirty="0"/>
          </a:p>
          <a:p>
            <a:r>
              <a:rPr kumimoji="1" lang="ko-KR" altLang="en-US" dirty="0"/>
              <a:t>새로운 상태로의 변화가 필요하면 합의를 해야한다는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분산시스템을 이용하는 서비스들 특히 </a:t>
            </a:r>
            <a:r>
              <a:rPr kumimoji="1" lang="ko-KR" altLang="en-US" dirty="0" err="1"/>
              <a:t>분산키밸류</a:t>
            </a:r>
            <a:r>
              <a:rPr kumimoji="1" lang="ko-KR" altLang="en-US" dirty="0"/>
              <a:t> 스토어들의 경우</a:t>
            </a:r>
            <a:endParaRPr kumimoji="1" lang="en-US" altLang="ko-KR" dirty="0"/>
          </a:p>
          <a:p>
            <a:r>
              <a:rPr kumimoji="1" lang="ko-KR" altLang="en-US" dirty="0"/>
              <a:t>대부분이 리더를 선출하는 방식을 이용하고 있었습니다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그런데 왜들 그렇게 리더를 선출하는지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리더를 선출하는 이유가 무엇인지 의문이 들었습니다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786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분산 시스템에서 리더를 선출하게 되면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이러한 장점들이 존재합니다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Peer-to-peer</a:t>
            </a:r>
            <a:r>
              <a:rPr kumimoji="1" lang="ko-KR" altLang="en-US" dirty="0"/>
              <a:t>은 매번 합의를 해야하는 반면</a:t>
            </a:r>
            <a:endParaRPr kumimoji="1" lang="en-US" altLang="ko-KR" dirty="0"/>
          </a:p>
          <a:p>
            <a:r>
              <a:rPr kumimoji="1" lang="ko-KR" altLang="en-US" dirty="0"/>
              <a:t>리더 관계에서는 모두가 인정하는 최상의 상태를 가진 리더를 뽑는 것을 합의하고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상태변화는</a:t>
            </a:r>
            <a:r>
              <a:rPr kumimoji="1" lang="ko-KR" altLang="en-US" dirty="0"/>
              <a:t> 리더의 </a:t>
            </a:r>
            <a:r>
              <a:rPr kumimoji="1" lang="ko-KR" altLang="en-US" dirty="0" err="1"/>
              <a:t>통보형태로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이루어지곤합니다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물론 리더의 단점도 존재합니다</a:t>
            </a:r>
            <a:endParaRPr kumimoji="1" lang="en-US" altLang="ko-KR" dirty="0"/>
          </a:p>
          <a:p>
            <a:r>
              <a:rPr kumimoji="1" lang="ko-KR" altLang="en-US" dirty="0"/>
              <a:t>가장 대표적으로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리더의 영향력이 큼에 따라 리더가 잘못된 경우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이를 확인하지 않으면 문제가 </a:t>
            </a:r>
            <a:r>
              <a:rPr kumimoji="1" lang="ko-KR" altLang="en-US" dirty="0" err="1"/>
              <a:t>생길수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리더가 있음에 따라 </a:t>
            </a:r>
            <a:r>
              <a:rPr kumimoji="1" lang="en-US" altLang="ko-KR" dirty="0"/>
              <a:t>single point of failure</a:t>
            </a:r>
            <a:r>
              <a:rPr kumimoji="1" lang="ko-KR" altLang="en-US" dirty="0"/>
              <a:t>이 생길 수 있지만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다시 합의를 통한 선출로 커버를 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049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라프트는</a:t>
            </a:r>
            <a:r>
              <a:rPr kumimoji="1" lang="ko-KR" altLang="en-US" dirty="0"/>
              <a:t> 합의 알고리즘으로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리더 선출 </a:t>
            </a:r>
            <a:r>
              <a:rPr kumimoji="1" lang="ko-KR" altLang="en-US" dirty="0" err="1"/>
              <a:t>아키텍쳐에서</a:t>
            </a:r>
            <a:r>
              <a:rPr kumimoji="1" lang="ko-KR" altLang="en-US" dirty="0"/>
              <a:t> 자주 사용되는 방식입니다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팩소스보다</a:t>
            </a:r>
            <a:r>
              <a:rPr kumimoji="1" lang="ko-KR" altLang="en-US" dirty="0"/>
              <a:t> 개념적으로도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구현적으로도 간단합니다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67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마스터 노드가 </a:t>
            </a:r>
            <a:r>
              <a:rPr kumimoji="1" lang="en-US" altLang="ko-KR" dirty="0"/>
              <a:t>fail</a:t>
            </a:r>
            <a:r>
              <a:rPr kumimoji="1" lang="ko-KR" altLang="en-US" dirty="0"/>
              <a:t>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1. Slave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</a:t>
            </a:r>
            <a:r>
              <a:rPr kumimoji="1" lang="en-US" altLang="ko-KR" dirty="0"/>
              <a:t> Read</a:t>
            </a:r>
            <a:r>
              <a:rPr kumimoji="1" lang="ko-KR" altLang="en-US" dirty="0"/>
              <a:t>가 가능하지만 </a:t>
            </a:r>
            <a:r>
              <a:rPr kumimoji="1" lang="en-US" altLang="ko-KR" dirty="0"/>
              <a:t>Write</a:t>
            </a:r>
            <a:r>
              <a:rPr kumimoji="1" lang="ko-KR" altLang="en-US" dirty="0"/>
              <a:t>는 당연히 불가능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자동으로 </a:t>
            </a:r>
            <a:r>
              <a:rPr kumimoji="1" lang="en-US" altLang="ko-KR" dirty="0"/>
              <a:t>slave</a:t>
            </a:r>
            <a:r>
              <a:rPr kumimoji="1" lang="ko-KR" altLang="en-US" dirty="0"/>
              <a:t>의 승격이 </a:t>
            </a:r>
            <a:r>
              <a:rPr kumimoji="1" lang="en-US" altLang="ko-KR" dirty="0"/>
              <a:t>X</a:t>
            </a:r>
          </a:p>
          <a:p>
            <a:r>
              <a:rPr kumimoji="1" lang="ko-KR" altLang="en-US" dirty="0"/>
              <a:t>사용자가 임의로 </a:t>
            </a:r>
            <a:r>
              <a:rPr kumimoji="1" lang="ko-KR" altLang="en-US" dirty="0" err="1"/>
              <a:t>설정해주어야한다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샤딩이</a:t>
            </a:r>
            <a:r>
              <a:rPr kumimoji="1" lang="ko-KR" altLang="en-US" dirty="0"/>
              <a:t> 되지 않는다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레디스의</a:t>
            </a:r>
            <a:r>
              <a:rPr kumimoji="1" lang="ko-KR" altLang="en-US" dirty="0"/>
              <a:t> 용량이 모두 찰 수 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805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라프트는</a:t>
            </a:r>
            <a:r>
              <a:rPr kumimoji="1" lang="ko-KR" altLang="en-US" dirty="0"/>
              <a:t> 합의 알고리즘으로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리더 선출 </a:t>
            </a:r>
            <a:r>
              <a:rPr kumimoji="1" lang="ko-KR" altLang="en-US" dirty="0" err="1"/>
              <a:t>아키텍쳐에서</a:t>
            </a:r>
            <a:r>
              <a:rPr kumimoji="1" lang="ko-KR" altLang="en-US" dirty="0"/>
              <a:t> 자주 사용되는 방식입니다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팩소스보다</a:t>
            </a:r>
            <a:r>
              <a:rPr kumimoji="1" lang="ko-KR" altLang="en-US" dirty="0"/>
              <a:t> 개념적으로도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구현적으로도 간단합니다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55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라프트에서</a:t>
            </a:r>
            <a:r>
              <a:rPr kumimoji="1" lang="ko-KR" altLang="en-US" dirty="0"/>
              <a:t> 노드는 필수적으로 두가지가 필요합니다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타이머와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현재 자신의 임기입니다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타이머는 각 </a:t>
            </a:r>
            <a:r>
              <a:rPr kumimoji="1" lang="ko-KR" altLang="en-US" dirty="0" err="1"/>
              <a:t>노드마다</a:t>
            </a:r>
            <a:r>
              <a:rPr kumimoji="1" lang="ko-KR" altLang="en-US" dirty="0"/>
              <a:t> 랜덤으로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설정</a:t>
            </a:r>
            <a:endParaRPr kumimoji="1" lang="en-US" altLang="ko-KR" dirty="0"/>
          </a:p>
          <a:p>
            <a:r>
              <a:rPr kumimoji="1" lang="ko-KR" altLang="en-US" dirty="0"/>
              <a:t>타이머 동안 리더의 </a:t>
            </a:r>
            <a:r>
              <a:rPr kumimoji="1" lang="ko-KR" altLang="en-US" dirty="0" err="1"/>
              <a:t>하트비트를</a:t>
            </a:r>
            <a:r>
              <a:rPr kumimoji="1" lang="ko-KR" altLang="en-US" dirty="0"/>
              <a:t> 기다립니다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타이머 기간 동안 </a:t>
            </a:r>
            <a:r>
              <a:rPr kumimoji="1" lang="ko-KR" altLang="en-US" dirty="0" err="1"/>
              <a:t>하트비트가</a:t>
            </a:r>
            <a:r>
              <a:rPr kumimoji="1" lang="ko-KR" altLang="en-US" dirty="0"/>
              <a:t> 오지 않을 경우 자신이 출마하게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82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출마하면서 자신의 임기를 하나 증가시키고 자신에게 투표를 요청합니다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투표 요청을 받은 </a:t>
            </a:r>
            <a:r>
              <a:rPr kumimoji="1" lang="ko-KR" altLang="en-US" dirty="0" err="1"/>
              <a:t>팔로워는</a:t>
            </a:r>
            <a:r>
              <a:rPr kumimoji="1" lang="ko-KR" altLang="en-US" dirty="0"/>
              <a:t> 자신의 현재 임기와 비교를 하고</a:t>
            </a:r>
            <a:r>
              <a:rPr kumimoji="1" lang="en-US" altLang="ko-KR" dirty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495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출마하면서 자신의 임기를 하나 증가시키고 자신에게 투표를 요청합니다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투표 요청을 받은 </a:t>
            </a:r>
            <a:r>
              <a:rPr kumimoji="1" lang="ko-KR" altLang="en-US" dirty="0" err="1"/>
              <a:t>팔로워는</a:t>
            </a:r>
            <a:r>
              <a:rPr kumimoji="1" lang="ko-KR" altLang="en-US" dirty="0"/>
              <a:t> 자신의 현재 임기와 비교를 하고</a:t>
            </a:r>
            <a:r>
              <a:rPr kumimoji="1" lang="en-US" altLang="ko-KR" dirty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128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349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050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701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59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085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인덱스가 곧 시간이다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인덱스가 뒤쳐져 있으면 데이터 업데이트를 요청한다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214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서비스를 배포하는데 있어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문제가 발생하면 직접 해결해주어야 할 부분이 많기에 </a:t>
            </a:r>
            <a:r>
              <a:rPr kumimoji="1" lang="en-US" altLang="ko-KR" dirty="0"/>
              <a:t>Downtime</a:t>
            </a:r>
            <a:r>
              <a:rPr kumimoji="1" lang="ko-KR" altLang="en-US" dirty="0"/>
              <a:t>이 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이는 </a:t>
            </a:r>
            <a:r>
              <a:rPr kumimoji="1" lang="ko-KR" altLang="en-US" dirty="0" err="1"/>
              <a:t>저가용성이라고</a:t>
            </a:r>
            <a:r>
              <a:rPr kumimoji="1" lang="ko-KR" altLang="en-US" dirty="0"/>
              <a:t> 말하기도 하다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레디스를</a:t>
            </a:r>
            <a:r>
              <a:rPr kumimoji="1" lang="ko-KR" altLang="en-US" dirty="0"/>
              <a:t> 개발한 </a:t>
            </a:r>
            <a:r>
              <a:rPr kumimoji="1" lang="ko-KR" altLang="en-US" dirty="0" err="1"/>
              <a:t>살바토레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산필리포씨는</a:t>
            </a:r>
            <a:r>
              <a:rPr kumimoji="1" lang="ko-KR" altLang="en-US" dirty="0"/>
              <a:t> 이러한 문제들 중 </a:t>
            </a:r>
            <a:endParaRPr kumimoji="1" lang="en-US" altLang="ko-KR" dirty="0"/>
          </a:p>
          <a:p>
            <a:r>
              <a:rPr kumimoji="1" lang="ko-KR" altLang="en-US" dirty="0"/>
              <a:t>특히 마스터가 </a:t>
            </a:r>
            <a:r>
              <a:rPr kumimoji="1" lang="en-US" altLang="ko-KR" dirty="0"/>
              <a:t>fail</a:t>
            </a:r>
            <a:r>
              <a:rPr kumimoji="1" lang="ko-KR" altLang="en-US" dirty="0"/>
              <a:t>했을 때 </a:t>
            </a:r>
            <a:r>
              <a:rPr kumimoji="1" lang="en-US" altLang="ko-KR" dirty="0"/>
              <a:t>slave</a:t>
            </a:r>
            <a:r>
              <a:rPr kumimoji="1" lang="ko-KR" altLang="en-US" dirty="0"/>
              <a:t>가 자동으로 승격이 되지 않는</a:t>
            </a:r>
            <a:r>
              <a:rPr kumimoji="1" lang="en-US" altLang="ko-KR" dirty="0"/>
              <a:t> Downtime</a:t>
            </a:r>
            <a:r>
              <a:rPr kumimoji="1" lang="ko-KR" altLang="en-US" dirty="0"/>
              <a:t>을 줄이고</a:t>
            </a:r>
            <a:endParaRPr kumimoji="1" lang="en-US" altLang="ko-KR" dirty="0"/>
          </a:p>
          <a:p>
            <a:r>
              <a:rPr kumimoji="1" lang="ko-KR" altLang="en-US" dirty="0" err="1"/>
              <a:t>고가용성을</a:t>
            </a:r>
            <a:r>
              <a:rPr kumimoji="1" lang="ko-KR" altLang="en-US" dirty="0"/>
              <a:t> 획득하기 위해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2347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클라이언트 요청도 중요한 부분이다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1.</a:t>
            </a:r>
            <a:r>
              <a:rPr kumimoji="1" lang="ko-KR" altLang="en-US" dirty="0"/>
              <a:t>인덱스를 알고 있어야하고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2.</a:t>
            </a:r>
            <a:r>
              <a:rPr kumimoji="1" lang="ko-KR" altLang="en-US" dirty="0"/>
              <a:t> 항상 살아있는 노드로 전달 되어야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근데 살아있는 노드로 전달되기위해선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일반적으로 서버사이드에서 노드들의 상태를 알고있는 </a:t>
            </a:r>
            <a:endParaRPr kumimoji="1" lang="en-US" altLang="ko-KR" dirty="0"/>
          </a:p>
          <a:p>
            <a:r>
              <a:rPr kumimoji="1" lang="ko-KR" altLang="en-US" dirty="0" err="1"/>
              <a:t>로드밸런서가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로드밸런서도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</a:t>
            </a:r>
            <a:r>
              <a:rPr kumimoji="1" lang="ko-KR" altLang="en-US" dirty="0"/>
              <a:t> 두어 </a:t>
            </a:r>
            <a:r>
              <a:rPr kumimoji="1" lang="en-US" altLang="ko-KR" dirty="0"/>
              <a:t>single point of failure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피할수</a:t>
            </a:r>
            <a:r>
              <a:rPr kumimoji="1" lang="ko-KR" altLang="en-US" dirty="0"/>
              <a:t> 있지만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767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Etcd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etcd</a:t>
            </a:r>
            <a:r>
              <a:rPr kumimoji="1" lang="en-US" altLang="ko-KR" dirty="0"/>
              <a:t> client </a:t>
            </a:r>
            <a:r>
              <a:rPr kumimoji="1" lang="ko-KR" altLang="en-US" dirty="0"/>
              <a:t>내부에 </a:t>
            </a:r>
            <a:r>
              <a:rPr kumimoji="1" lang="ko-KR" altLang="en-US" dirty="0" err="1"/>
              <a:t>밸런서가</a:t>
            </a:r>
            <a:r>
              <a:rPr kumimoji="1" lang="ko-KR" altLang="en-US" dirty="0"/>
              <a:t> 있다 즉 클라이언트 사이드에 </a:t>
            </a:r>
            <a:r>
              <a:rPr kumimoji="1" lang="ko-KR" altLang="en-US" dirty="0" err="1"/>
              <a:t>밸런서가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Etcd</a:t>
            </a:r>
            <a:r>
              <a:rPr kumimoji="1" lang="ko-KR" altLang="en-US" dirty="0"/>
              <a:t> 서버 클러스터는 그 자체로 </a:t>
            </a:r>
            <a:r>
              <a:rPr kumimoji="1" lang="ko-KR" altLang="en-US" dirty="0" err="1"/>
              <a:t>오랜기간</a:t>
            </a:r>
            <a:r>
              <a:rPr kumimoji="1" lang="ko-KR" altLang="en-US" dirty="0"/>
              <a:t> 실패 실험을 거치며 자칭 완벽한 에러 핸들링 </a:t>
            </a:r>
            <a:r>
              <a:rPr kumimoji="1" lang="ko-KR" altLang="en-US" dirty="0" err="1"/>
              <a:t>로직을</a:t>
            </a:r>
            <a:r>
              <a:rPr kumimoji="1" lang="ko-KR" altLang="en-US" dirty="0"/>
              <a:t> 만들어왔다고 한다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이러한 서버 컴포넌트들 자체는 완벽하다지만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서버와 클라이언트를 연결하는 부분은 별개의 실패 조건들이 발생할 수 있다고 생각하여</a:t>
            </a:r>
            <a:r>
              <a:rPr kumimoji="1"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밸런서를</a:t>
            </a:r>
            <a:r>
              <a:rPr kumimoji="1" lang="ko-KR" altLang="en-US" dirty="0"/>
              <a:t> 서버에 두지않고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클라이언트에 두었다고 한다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6690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인덱스가 곧 시간이다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인덱스가 뒤쳐져 있으면 데이터 업데이트를 요청한다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9488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인덱스가 곧 시간이다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인덱스가 뒤쳐져 있으면 데이터 업데이트를 요청한다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46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18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레디스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센티넬은</a:t>
            </a:r>
            <a:r>
              <a:rPr kumimoji="1" lang="ko-KR" altLang="en-US" dirty="0"/>
              <a:t> 독립적인 모니터링 프로세스를 띄우고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마스터 </a:t>
            </a:r>
            <a:r>
              <a:rPr kumimoji="1" lang="ko-KR" altLang="en-US" dirty="0" err="1"/>
              <a:t>슬레이브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레디스</a:t>
            </a:r>
            <a:r>
              <a:rPr kumimoji="1" lang="ko-KR" altLang="en-US" dirty="0"/>
              <a:t> 그룹을 지속적으로 모니터링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마스터가 </a:t>
            </a:r>
            <a:r>
              <a:rPr kumimoji="1" lang="en-US" altLang="ko-KR" dirty="0"/>
              <a:t>fail</a:t>
            </a:r>
            <a:r>
              <a:rPr kumimoji="1" lang="ko-KR" altLang="en-US" dirty="0"/>
              <a:t>할 경우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적절한 </a:t>
            </a:r>
            <a:r>
              <a:rPr kumimoji="1" lang="en-US" altLang="ko-KR" dirty="0"/>
              <a:t>slave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자동으로 승격시켜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Downtime</a:t>
            </a:r>
            <a:r>
              <a:rPr kumimoji="1" lang="ko-KR" altLang="en-US" dirty="0"/>
              <a:t>을 최소화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고가용성을</a:t>
            </a:r>
            <a:r>
              <a:rPr kumimoji="1" lang="ko-KR" altLang="en-US" dirty="0"/>
              <a:t> 얻을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 마스터로 적절한 </a:t>
            </a:r>
            <a:r>
              <a:rPr kumimoji="1" lang="en-US" altLang="ko-KR" dirty="0"/>
              <a:t>slave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고르는 것은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각 </a:t>
            </a:r>
            <a:r>
              <a:rPr kumimoji="1" lang="ko-KR" altLang="en-US" dirty="0" err="1"/>
              <a:t>센티넬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노드들간의</a:t>
            </a:r>
            <a:r>
              <a:rPr kumimoji="1" lang="ko-KR" altLang="en-US" dirty="0"/>
              <a:t> 합의를 하는 문제로</a:t>
            </a:r>
            <a:r>
              <a:rPr kumimoji="1" lang="en-US" altLang="ko-KR" dirty="0"/>
              <a:t>, 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라프트</a:t>
            </a:r>
            <a:r>
              <a:rPr kumimoji="1" lang="ko-KR" altLang="en-US" dirty="0"/>
              <a:t> 알고리즘과 유사한 자체 합의 알고리즘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간단하게 </a:t>
            </a:r>
            <a:r>
              <a:rPr kumimoji="1" lang="ko-KR" altLang="en-US" dirty="0" err="1"/>
              <a:t>설명드리자면</a:t>
            </a:r>
            <a:r>
              <a:rPr kumimoji="1" lang="ko-KR" altLang="en-US" dirty="0"/>
              <a:t> 투표를 진행해 과반수 이상의득표를 얻은 노드가 리더가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과반수 이상의 득표와 안전성을 위해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이상의 </a:t>
            </a:r>
            <a:r>
              <a:rPr kumimoji="1" lang="ko-KR" altLang="en-US" dirty="0" err="1"/>
              <a:t>홀수개의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센티넬이</a:t>
            </a:r>
            <a:r>
              <a:rPr kumimoji="1" lang="ko-KR" altLang="en-US" dirty="0"/>
              <a:t> 있는 것이 좋습니다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이러한 투표를 통해 </a:t>
            </a:r>
            <a:r>
              <a:rPr kumimoji="1" lang="ko-KR" altLang="en-US" dirty="0" err="1"/>
              <a:t>센티넬들</a:t>
            </a:r>
            <a:r>
              <a:rPr kumimoji="1" lang="ko-KR" altLang="en-US" dirty="0"/>
              <a:t> 간 리더를 선출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선출된 </a:t>
            </a:r>
            <a:r>
              <a:rPr kumimoji="1" lang="ko-KR" altLang="en-US" dirty="0" err="1"/>
              <a:t>센티넬</a:t>
            </a:r>
            <a:r>
              <a:rPr kumimoji="1" lang="ko-KR" altLang="en-US" dirty="0"/>
              <a:t> 리더가 새 마스터가 될 </a:t>
            </a:r>
            <a:r>
              <a:rPr kumimoji="1" lang="ko-KR" altLang="en-US" dirty="0" err="1"/>
              <a:t>슬레이브를</a:t>
            </a:r>
            <a:r>
              <a:rPr kumimoji="1" lang="ko-KR" altLang="en-US" dirty="0"/>
              <a:t> 선정합니다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선정 조건 역시 모니터링을 진행하며 기록한 자체 </a:t>
            </a:r>
            <a:r>
              <a:rPr kumimoji="1" lang="ko-KR" altLang="en-US" dirty="0" err="1"/>
              <a:t>파라미터로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선정하게됩니다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hlinkClick r:id="rId3"/>
              </a:rPr>
              <a:t>https://stackoverflow.com/questions/48629944/how-redis-with-sentinels-behave-after-split-brain</a:t>
            </a:r>
            <a:endParaRPr lang="en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하지만 여전히 데이터 분산 저장 처리 기능은 지원하지 않는데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98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Split brain </a:t>
            </a:r>
            <a:r>
              <a:rPr kumimoji="1" lang="ko-KR" altLang="en-US" dirty="0"/>
              <a:t>상황이 발생하여 전체 그룹에 파티션이 생겨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여러 마스터가 생기고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다시 네트워크가 회복되어 파티션이 모두 합쳐졌을 때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임의의 한 마스터는 결국 다시 </a:t>
            </a:r>
            <a:r>
              <a:rPr kumimoji="1" lang="ko-KR" altLang="en-US" dirty="0" err="1"/>
              <a:t>슬레이브로</a:t>
            </a:r>
            <a:r>
              <a:rPr kumimoji="1" lang="ko-KR" altLang="en-US" dirty="0"/>
              <a:t> 돌아가게 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파티션 동안 </a:t>
            </a:r>
            <a:r>
              <a:rPr kumimoji="1" lang="ko-KR" altLang="en-US" dirty="0" err="1"/>
              <a:t>쌓아놨던</a:t>
            </a:r>
            <a:r>
              <a:rPr kumimoji="1" lang="ko-KR" altLang="en-US" dirty="0"/>
              <a:t> 데이터 셋은 모두 버려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결국 데이터 손실이 발생합니다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8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이러한 문제를 해결해줄 데이터 분산 처리 기능까지 갖고 있는 것이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레디스</a:t>
            </a:r>
            <a:r>
              <a:rPr kumimoji="1" lang="ko-KR" altLang="en-US" dirty="0"/>
              <a:t> 클러스터입니다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219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레디스</a:t>
            </a:r>
            <a:r>
              <a:rPr kumimoji="1" lang="ko-KR" altLang="en-US" dirty="0"/>
              <a:t> 클러스터가 데이터 분산을 지원하는 방법은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내부적으로 </a:t>
            </a:r>
            <a:r>
              <a:rPr kumimoji="1" lang="ko-KR" altLang="en-US" dirty="0" err="1"/>
              <a:t>해쉬슬롯이라는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해쉬맵이</a:t>
            </a:r>
            <a:r>
              <a:rPr kumimoji="1" lang="ko-KR" altLang="en-US" dirty="0"/>
              <a:t> 존재하는데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ko-KR" altLang="en-US" dirty="0" err="1"/>
              <a:t>해쉬맵의</a:t>
            </a:r>
            <a:r>
              <a:rPr kumimoji="1" lang="ko-KR" altLang="en-US" dirty="0"/>
              <a:t> 일정 부분을 각 마스터들이 </a:t>
            </a:r>
            <a:r>
              <a:rPr kumimoji="1" lang="ko-KR" altLang="en-US" dirty="0" err="1"/>
              <a:t>나눠갖게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ko-KR" altLang="en-US" dirty="0" err="1"/>
              <a:t>요청받은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해쉬값에</a:t>
            </a:r>
            <a:r>
              <a:rPr kumimoji="1" lang="ko-KR" altLang="en-US" dirty="0"/>
              <a:t> 해당하는 슬롯을 담당하는 노드가 이 데이터를 처리하게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Failover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모니터링은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센티넬과</a:t>
            </a:r>
            <a:r>
              <a:rPr kumimoji="1" lang="ko-KR" altLang="en-US" dirty="0"/>
              <a:t> 같은 별도의 모니터링 프로세스 없이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내부 포트를 하나 더 열어 노드들 간 통신을 진행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서로를 모니터링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따라서 마찬가지로 마스터가 </a:t>
            </a:r>
            <a:r>
              <a:rPr kumimoji="1" lang="en-US" altLang="ko-KR" dirty="0"/>
              <a:t>fail</a:t>
            </a:r>
            <a:r>
              <a:rPr kumimoji="1" lang="ko-KR" altLang="en-US" dirty="0"/>
              <a:t>하면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슬레이브가</a:t>
            </a:r>
            <a:r>
              <a:rPr kumimoji="1" lang="ko-KR" altLang="en-US" dirty="0"/>
              <a:t> 자동으로 승격하는데</a:t>
            </a:r>
            <a:r>
              <a:rPr kumimoji="1" lang="en-US" altLang="ko-KR" dirty="0"/>
              <a:t>,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임의의 마스터가 </a:t>
            </a:r>
            <a:r>
              <a:rPr kumimoji="1" lang="en-US" altLang="ko-KR" dirty="0"/>
              <a:t>fail </a:t>
            </a:r>
            <a:r>
              <a:rPr kumimoji="1" lang="ko-KR" altLang="en-US" dirty="0"/>
              <a:t>한 것을 판단하기 위한 합의가 일반적으로 </a:t>
            </a:r>
            <a:r>
              <a:rPr kumimoji="1" lang="ko-KR" altLang="en-US" dirty="0" err="1"/>
              <a:t>센티넬의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failover </a:t>
            </a:r>
            <a:r>
              <a:rPr kumimoji="1" lang="ko-KR" altLang="en-US" dirty="0"/>
              <a:t>보다 조금 느리다고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또한 승격이 일어나기 전까지 해당 </a:t>
            </a:r>
            <a:r>
              <a:rPr kumimoji="1" lang="ko-KR" altLang="en-US" dirty="0" err="1"/>
              <a:t>해쉬</a:t>
            </a:r>
            <a:r>
              <a:rPr kumimoji="1" lang="ko-KR" altLang="en-US" dirty="0"/>
              <a:t> 슬롯은 </a:t>
            </a:r>
            <a:r>
              <a:rPr kumimoji="1" lang="en-US" altLang="ko-KR" dirty="0"/>
              <a:t>Block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하지만 </a:t>
            </a:r>
            <a:r>
              <a:rPr kumimoji="1" lang="ko-KR" altLang="en-US" dirty="0" err="1"/>
              <a:t>해쉬</a:t>
            </a:r>
            <a:r>
              <a:rPr kumimoji="1" lang="ko-KR" altLang="en-US" dirty="0"/>
              <a:t> 슬롯의 초기 </a:t>
            </a:r>
            <a:r>
              <a:rPr kumimoji="1" lang="ko-KR" altLang="en-US" dirty="0" err="1"/>
              <a:t>자동할당</a:t>
            </a:r>
            <a:r>
              <a:rPr kumimoji="1" lang="ko-KR" altLang="en-US" dirty="0"/>
              <a:t> 이후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슬롯의 분배는 모두 사용자 수동으로 이루어지고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분산 저장되어 모든 것을 잃진 않지만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하나의 마스터 </a:t>
            </a:r>
            <a:r>
              <a:rPr kumimoji="1" lang="ko-KR" altLang="en-US" dirty="0" err="1"/>
              <a:t>슬레이브</a:t>
            </a:r>
            <a:r>
              <a:rPr kumimoji="1" lang="ko-KR" altLang="en-US" dirty="0"/>
              <a:t> 집합이 모두 죽으면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담당하던 데이터는 잃게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33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이러한 문제를 해결해줄 데이터 분산 처리 기능까지 갖고 있는 것이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레디스</a:t>
            </a:r>
            <a:r>
              <a:rPr kumimoji="1" lang="ko-KR" altLang="en-US" dirty="0"/>
              <a:t> 클러스터입니다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4E1AB-0554-6042-AED1-AF8A881D889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18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9A2A2-9816-F14C-8567-3EC8A2D1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A7A416-3747-8642-BCAF-4D290C949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FC1F1-E7F9-CB43-8F67-5DEDAF39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DEA8B-B51F-E14A-86BD-5E2B0E68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77A15-0E5B-BC49-BA40-AC3EE12B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47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39181-998E-6F42-9DC5-6CA09300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DB86BD-5684-A046-A623-7386D62FA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DA818-3574-394C-87EC-E1ED32E5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D3A92-778B-714D-8AC8-F96B27F2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075A1-13FD-F249-9EBA-B88D0F12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01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C7AA8-A905-D84C-A1DB-4B4830602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C12C2-00E6-B74D-B28F-9841F8EE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B8A90-D315-3C40-857B-7266E4ED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01310-0D0F-6A48-8CD1-BD6B9426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2DA93-8573-0140-8D0F-B06D25E2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05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10891-4603-2441-B01D-C69A58C0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33C9D-FD8C-8849-BF8F-D4C5698D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571D4-56B4-9348-B439-78F0BB05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65BE6-058D-504B-A804-81BE9C0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4B099-38D6-294E-93DA-7E747D80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90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8450-2A01-4E4C-A18E-FFB9EAB9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53058-56FF-8E4F-BB81-6A1E8DCE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470C6-8271-A540-8E06-1ACEFC9E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3AC8B-6BD6-4341-8E65-1F8A422D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59449-200F-D14A-9DDF-99A59A32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17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3CEE3-C77B-0D49-BF5F-2E4392E3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489F2-F672-4440-8622-621B50241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7BE71-ABF5-254F-AD80-396E2E2BD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A47C7-CD08-5A43-9A57-AD7E5097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25D4B-7E31-E94E-B319-1AA6301F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F99F5-9462-2C47-8FA4-FA193C2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76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6F941-5F54-264C-910C-88DE0729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ECAE5-3FFD-2449-83B3-650FE71F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2F5AA-E7A5-A74A-B009-3E36406B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9FEEFC-1E5D-7943-9E76-C4C53F4F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29E28C-0C6B-914A-82FE-AF40C273D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E8758-34F2-7D44-8C37-A4FBFA77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EB7FD5-54C3-5E4B-9400-CDB361F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5CE46-BB47-0D4F-AF57-4D2D2419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52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7757-9D33-4148-9395-D60A73CA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1475F-FDFF-D14D-8C2D-05A271DC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D3E69-8E21-4F4C-BFDA-9215C4A3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E0B6A3-516A-AB49-8A2C-478D93CD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29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D6D6B-EE92-3D48-8F12-18A9873F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86EB6A-D9F6-0046-B0E1-3B6FB3A3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77934-3B85-4A41-A05F-9585B434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675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62D1E-15CF-844F-91F3-CD6C8D53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1D0F9-0C94-D541-958B-B3E786DB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97B67C-87B9-C64D-AAE7-789852CF0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F03DE-2986-4941-9036-606CD745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29BCB-3A96-DB47-8FA1-8BFBD213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0776A-B0A3-D74A-9E52-3B8AE590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142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EEB9D-06A9-A944-B13A-41CE51B5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A5D9C7-C148-654B-89FD-A1022D562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DE5BC-3ED0-2A46-83D9-0187515D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8E793-2513-0048-B2C0-628D8131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333F8-BE82-9346-A54F-7048393D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3DE04-0959-B242-9BFC-295C607A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69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C551B4-C982-1A41-B0C0-BC865220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4478B-F95F-F744-B761-5CECCFE8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65DF5-5FCF-4342-AF20-1A7C0322F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4FCA-3F03-F94F-830A-48AB8FE6FF85}" type="datetimeFigureOut">
              <a:rPr kumimoji="1" lang="ko-KR" altLang="en-US" smtClean="0"/>
              <a:t>2020. 5. 27.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23C11-9321-714E-8353-9F04AE6DE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907ED-CCD4-1C49-AC54-AAA91C696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630B-017E-AF45-8802-017DF31D312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579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builders-library/leader-election-in-distributed-system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cd-io/etcd/blob/master/Documentation/op-guide/failures.md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BA232-4B58-B146-BBFE-3DA5DA003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70" y="1758467"/>
            <a:ext cx="9144000" cy="2387600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</a:t>
            </a:r>
            <a:r>
              <a:rPr kumimoji="1" lang="en-US" altLang="ko-KR" dirty="0">
                <a:solidFill>
                  <a:schemeClr val="bg1"/>
                </a:solidFill>
              </a:rPr>
              <a:t>Key-Value Store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en-US" altLang="ko-KR" sz="4400" dirty="0">
                <a:solidFill>
                  <a:schemeClr val="bg1"/>
                </a:solidFill>
              </a:rPr>
              <a:t>with Raft, </a:t>
            </a:r>
            <a:r>
              <a:rPr kumimoji="1" lang="en-US" altLang="ko-KR" sz="4400" dirty="0" err="1">
                <a:solidFill>
                  <a:schemeClr val="bg1"/>
                </a:solidFill>
              </a:rPr>
              <a:t>Redis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BEADFA2-E735-3745-9D71-70D8B6E1D00C}"/>
              </a:ext>
            </a:extLst>
          </p:cNvPr>
          <p:cNvSpPr txBox="1">
            <a:spLocks/>
          </p:cNvSpPr>
          <p:nvPr/>
        </p:nvSpPr>
        <p:spPr>
          <a:xfrm>
            <a:off x="2933010" y="671960"/>
            <a:ext cx="5200338" cy="646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C28D4AD-52A3-C546-BAF1-717582D7BD15}"/>
              </a:ext>
            </a:extLst>
          </p:cNvPr>
          <p:cNvSpPr txBox="1">
            <a:spLocks/>
          </p:cNvSpPr>
          <p:nvPr/>
        </p:nvSpPr>
        <p:spPr>
          <a:xfrm>
            <a:off x="3788055" y="2893792"/>
            <a:ext cx="4884308" cy="6579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err="1">
                <a:solidFill>
                  <a:schemeClr val="bg1"/>
                </a:solidFill>
              </a:rPr>
              <a:t>Redis</a:t>
            </a:r>
            <a:r>
              <a:rPr kumimoji="1" lang="en-US" altLang="ko-KR" dirty="0">
                <a:solidFill>
                  <a:schemeClr val="bg1"/>
                </a:solidFill>
              </a:rPr>
              <a:t> Cluster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6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BEADFA2-E735-3745-9D71-70D8B6E1D00C}"/>
              </a:ext>
            </a:extLst>
          </p:cNvPr>
          <p:cNvSpPr txBox="1">
            <a:spLocks/>
          </p:cNvSpPr>
          <p:nvPr/>
        </p:nvSpPr>
        <p:spPr>
          <a:xfrm>
            <a:off x="3258448" y="482961"/>
            <a:ext cx="5556473" cy="786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err="1">
                <a:solidFill>
                  <a:schemeClr val="bg1"/>
                </a:solidFill>
              </a:rPr>
              <a:t>Redis</a:t>
            </a:r>
            <a:r>
              <a:rPr kumimoji="1" lang="en-US" altLang="ko-KR" dirty="0">
                <a:solidFill>
                  <a:schemeClr val="bg1"/>
                </a:solidFill>
              </a:rPr>
              <a:t> Cluster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9E4E95B-3AC5-0B45-BB9A-C88A26C0C3D8}"/>
              </a:ext>
            </a:extLst>
          </p:cNvPr>
          <p:cNvGrpSpPr/>
          <p:nvPr/>
        </p:nvGrpSpPr>
        <p:grpSpPr>
          <a:xfrm>
            <a:off x="3659716" y="2335417"/>
            <a:ext cx="1534715" cy="1065240"/>
            <a:chOff x="5329523" y="1822240"/>
            <a:chExt cx="1534715" cy="10652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684C07-EC29-2144-8171-3C9531B0B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7648" y="1822240"/>
              <a:ext cx="1346287" cy="706053"/>
            </a:xfrm>
            <a:prstGeom prst="rect">
              <a:avLst/>
            </a:prstGeom>
          </p:spPr>
        </p:pic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B9B3087B-52FF-0A4B-8263-2B81642A123F}"/>
                </a:ext>
              </a:extLst>
            </p:cNvPr>
            <p:cNvSpPr txBox="1">
              <a:spLocks/>
            </p:cNvSpPr>
            <p:nvPr/>
          </p:nvSpPr>
          <p:spPr>
            <a:xfrm>
              <a:off x="5329523" y="2602239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Master 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F0275C-AAFD-4149-8DAD-8C94B5D07AC9}"/>
              </a:ext>
            </a:extLst>
          </p:cNvPr>
          <p:cNvCxnSpPr>
            <a:cxnSpLocks/>
          </p:cNvCxnSpPr>
          <p:nvPr/>
        </p:nvCxnSpPr>
        <p:spPr>
          <a:xfrm>
            <a:off x="4408107" y="3506835"/>
            <a:ext cx="0" cy="536855"/>
          </a:xfrm>
          <a:prstGeom prst="straightConnector1">
            <a:avLst/>
          </a:prstGeom>
          <a:ln w="15875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63BE37-3095-6B43-8D82-9F30B61932A5}"/>
              </a:ext>
            </a:extLst>
          </p:cNvPr>
          <p:cNvCxnSpPr>
            <a:cxnSpLocks/>
          </p:cNvCxnSpPr>
          <p:nvPr/>
        </p:nvCxnSpPr>
        <p:spPr>
          <a:xfrm flipH="1">
            <a:off x="4408108" y="3784888"/>
            <a:ext cx="3057624" cy="0"/>
          </a:xfrm>
          <a:prstGeom prst="straightConnector1">
            <a:avLst/>
          </a:prstGeom>
          <a:ln w="15875"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6A69797-07F7-D748-981D-F18FA11C6B53}"/>
              </a:ext>
            </a:extLst>
          </p:cNvPr>
          <p:cNvGrpSpPr/>
          <p:nvPr/>
        </p:nvGrpSpPr>
        <p:grpSpPr>
          <a:xfrm>
            <a:off x="5194431" y="2335417"/>
            <a:ext cx="1534715" cy="1065240"/>
            <a:chOff x="5329523" y="1822240"/>
            <a:chExt cx="1534715" cy="106524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EDEDF15-74AA-6C42-AF5E-502D38FB2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7648" y="1822240"/>
              <a:ext cx="1346287" cy="706053"/>
            </a:xfrm>
            <a:prstGeom prst="rect">
              <a:avLst/>
            </a:prstGeom>
          </p:spPr>
        </p:pic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E394E385-02B7-AC43-9DB7-CCD5FCCD338B}"/>
                </a:ext>
              </a:extLst>
            </p:cNvPr>
            <p:cNvSpPr txBox="1">
              <a:spLocks/>
            </p:cNvSpPr>
            <p:nvPr/>
          </p:nvSpPr>
          <p:spPr>
            <a:xfrm>
              <a:off x="5329523" y="2602239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Master 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BEE52DB-BDC9-7242-A45B-29882226D051}"/>
              </a:ext>
            </a:extLst>
          </p:cNvPr>
          <p:cNvGrpSpPr/>
          <p:nvPr/>
        </p:nvGrpSpPr>
        <p:grpSpPr>
          <a:xfrm>
            <a:off x="6729146" y="2335417"/>
            <a:ext cx="1534715" cy="1065240"/>
            <a:chOff x="5329523" y="1822240"/>
            <a:chExt cx="1534715" cy="106524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42FC136-7F4E-2B4E-89EB-E2308C2B0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7648" y="1822240"/>
              <a:ext cx="1346287" cy="706053"/>
            </a:xfrm>
            <a:prstGeom prst="rect">
              <a:avLst/>
            </a:prstGeom>
          </p:spPr>
        </p:pic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209BBFF5-0C8A-4A44-9BD6-E8D5434978FE}"/>
                </a:ext>
              </a:extLst>
            </p:cNvPr>
            <p:cNvSpPr txBox="1">
              <a:spLocks/>
            </p:cNvSpPr>
            <p:nvPr/>
          </p:nvSpPr>
          <p:spPr>
            <a:xfrm>
              <a:off x="5329523" y="2602239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Master 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1612DB-4302-8B43-90DB-5D92541EA391}"/>
              </a:ext>
            </a:extLst>
          </p:cNvPr>
          <p:cNvGrpSpPr/>
          <p:nvPr/>
        </p:nvGrpSpPr>
        <p:grpSpPr>
          <a:xfrm>
            <a:off x="3707841" y="4312118"/>
            <a:ext cx="1534715" cy="1065240"/>
            <a:chOff x="5329523" y="1822240"/>
            <a:chExt cx="1534715" cy="106524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E948BE9-10B1-2241-9A90-8AABBB9C4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77648" y="1822240"/>
              <a:ext cx="1346287" cy="706053"/>
            </a:xfrm>
            <a:prstGeom prst="rect">
              <a:avLst/>
            </a:prstGeom>
          </p:spPr>
        </p:pic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AD8487CB-60D0-5E46-927E-DD6257808B16}"/>
                </a:ext>
              </a:extLst>
            </p:cNvPr>
            <p:cNvSpPr txBox="1">
              <a:spLocks/>
            </p:cNvSpPr>
            <p:nvPr/>
          </p:nvSpPr>
          <p:spPr>
            <a:xfrm>
              <a:off x="5329523" y="2602239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Slave 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F214377-E640-A240-826F-4576017F9AB0}"/>
              </a:ext>
            </a:extLst>
          </p:cNvPr>
          <p:cNvGrpSpPr/>
          <p:nvPr/>
        </p:nvGrpSpPr>
        <p:grpSpPr>
          <a:xfrm>
            <a:off x="5242556" y="4312118"/>
            <a:ext cx="1534715" cy="1065240"/>
            <a:chOff x="5329523" y="1822240"/>
            <a:chExt cx="1534715" cy="1065240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6A10073-35EF-D340-A91A-19BB6B26F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77648" y="1822240"/>
              <a:ext cx="1346287" cy="706053"/>
            </a:xfrm>
            <a:prstGeom prst="rect">
              <a:avLst/>
            </a:prstGeom>
          </p:spPr>
        </p:pic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2AD3FE88-51F6-8F42-B519-2B19A8742901}"/>
                </a:ext>
              </a:extLst>
            </p:cNvPr>
            <p:cNvSpPr txBox="1">
              <a:spLocks/>
            </p:cNvSpPr>
            <p:nvPr/>
          </p:nvSpPr>
          <p:spPr>
            <a:xfrm>
              <a:off x="5329523" y="2602239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Slave 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CF93D8-C461-9440-95E5-56FF6AEE299F}"/>
              </a:ext>
            </a:extLst>
          </p:cNvPr>
          <p:cNvGrpSpPr/>
          <p:nvPr/>
        </p:nvGrpSpPr>
        <p:grpSpPr>
          <a:xfrm>
            <a:off x="6777271" y="4312118"/>
            <a:ext cx="1534715" cy="1065240"/>
            <a:chOff x="5329523" y="1822240"/>
            <a:chExt cx="1534715" cy="1065240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1A65997-8C8D-F44C-86D0-5EA21A975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77648" y="1822240"/>
              <a:ext cx="1346287" cy="706053"/>
            </a:xfrm>
            <a:prstGeom prst="rect">
              <a:avLst/>
            </a:prstGeom>
          </p:spPr>
        </p:pic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59453DFF-2763-4848-A14E-A6393BAB39B6}"/>
                </a:ext>
              </a:extLst>
            </p:cNvPr>
            <p:cNvSpPr txBox="1">
              <a:spLocks/>
            </p:cNvSpPr>
            <p:nvPr/>
          </p:nvSpPr>
          <p:spPr>
            <a:xfrm>
              <a:off x="5329523" y="2602239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Slave 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6C0D9D7-0887-364E-AA43-ED7163A6BF87}"/>
              </a:ext>
            </a:extLst>
          </p:cNvPr>
          <p:cNvCxnSpPr>
            <a:cxnSpLocks/>
          </p:cNvCxnSpPr>
          <p:nvPr/>
        </p:nvCxnSpPr>
        <p:spPr>
          <a:xfrm>
            <a:off x="5975421" y="3516460"/>
            <a:ext cx="0" cy="536855"/>
          </a:xfrm>
          <a:prstGeom prst="straightConnector1">
            <a:avLst/>
          </a:prstGeom>
          <a:ln w="15875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FE5490F-2D63-EE48-B056-F95912BB2299}"/>
              </a:ext>
            </a:extLst>
          </p:cNvPr>
          <p:cNvCxnSpPr>
            <a:cxnSpLocks/>
          </p:cNvCxnSpPr>
          <p:nvPr/>
        </p:nvCxnSpPr>
        <p:spPr>
          <a:xfrm>
            <a:off x="7465732" y="3516460"/>
            <a:ext cx="0" cy="536855"/>
          </a:xfrm>
          <a:prstGeom prst="straightConnector1">
            <a:avLst/>
          </a:prstGeom>
          <a:ln w="15875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203924-1A03-DF41-964E-5FBD91C43949}"/>
              </a:ext>
            </a:extLst>
          </p:cNvPr>
          <p:cNvGrpSpPr/>
          <p:nvPr/>
        </p:nvGrpSpPr>
        <p:grpSpPr>
          <a:xfrm>
            <a:off x="3177051" y="2747993"/>
            <a:ext cx="965329" cy="356135"/>
            <a:chOff x="3840480" y="2276608"/>
            <a:chExt cx="965329" cy="35613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7D68DA7-5269-6E49-BB66-DCC7BE419510}"/>
                </a:ext>
              </a:extLst>
            </p:cNvPr>
            <p:cNvSpPr/>
            <p:nvPr/>
          </p:nvSpPr>
          <p:spPr>
            <a:xfrm>
              <a:off x="3840480" y="2276608"/>
              <a:ext cx="965329" cy="35613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530DE0-3DF2-9246-ADB5-F624E0920958}"/>
                </a:ext>
              </a:extLst>
            </p:cNvPr>
            <p:cNvSpPr txBox="1"/>
            <p:nvPr/>
          </p:nvSpPr>
          <p:spPr>
            <a:xfrm>
              <a:off x="3840480" y="2276608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rgbClr val="00B0F0"/>
                  </a:solidFill>
                </a:rPr>
                <a:t>해쉬</a:t>
              </a:r>
              <a:r>
                <a:rPr kumimoji="1" lang="ko-KR" altLang="en-US" sz="1400" dirty="0">
                  <a:solidFill>
                    <a:srgbClr val="00B0F0"/>
                  </a:solidFill>
                </a:rPr>
                <a:t> 슬롯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7325BF-487A-854F-B43B-4E767FE49BF2}"/>
              </a:ext>
            </a:extLst>
          </p:cNvPr>
          <p:cNvSpPr/>
          <p:nvPr/>
        </p:nvSpPr>
        <p:spPr>
          <a:xfrm>
            <a:off x="5975421" y="2767001"/>
            <a:ext cx="965329" cy="3561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DD0D4-6393-C649-806F-1C45DDF82D84}"/>
              </a:ext>
            </a:extLst>
          </p:cNvPr>
          <p:cNvSpPr txBox="1"/>
          <p:nvPr/>
        </p:nvSpPr>
        <p:spPr>
          <a:xfrm>
            <a:off x="5975421" y="276700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solidFill>
                  <a:srgbClr val="00B0F0"/>
                </a:solidFill>
              </a:rPr>
              <a:t>해쉬</a:t>
            </a:r>
            <a:r>
              <a:rPr kumimoji="1" lang="ko-KR" altLang="en-US" sz="1400" dirty="0">
                <a:solidFill>
                  <a:srgbClr val="00B0F0"/>
                </a:solidFill>
              </a:rPr>
              <a:t> 슬롯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4A821-2E37-C546-BEE4-538D7EB5BD49}"/>
              </a:ext>
            </a:extLst>
          </p:cNvPr>
          <p:cNvGrpSpPr/>
          <p:nvPr/>
        </p:nvGrpSpPr>
        <p:grpSpPr>
          <a:xfrm>
            <a:off x="3177050" y="4735982"/>
            <a:ext cx="965329" cy="356135"/>
            <a:chOff x="3840480" y="2276608"/>
            <a:chExt cx="965329" cy="3561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79DDCDA-EF5F-224B-94D8-B3DD021FCDB4}"/>
                </a:ext>
              </a:extLst>
            </p:cNvPr>
            <p:cNvSpPr/>
            <p:nvPr/>
          </p:nvSpPr>
          <p:spPr>
            <a:xfrm>
              <a:off x="3840480" y="2276608"/>
              <a:ext cx="965329" cy="35613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20EA41-BD33-2B49-8D9B-3BD8E5FD571B}"/>
                </a:ext>
              </a:extLst>
            </p:cNvPr>
            <p:cNvSpPr txBox="1"/>
            <p:nvPr/>
          </p:nvSpPr>
          <p:spPr>
            <a:xfrm>
              <a:off x="3840480" y="2276608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rgbClr val="00B0F0"/>
                  </a:solidFill>
                </a:rPr>
                <a:t>해쉬</a:t>
              </a:r>
              <a:r>
                <a:rPr kumimoji="1" lang="ko-KR" altLang="en-US" sz="1400" dirty="0">
                  <a:solidFill>
                    <a:srgbClr val="00B0F0"/>
                  </a:solidFill>
                </a:rPr>
                <a:t> 슬롯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BC299BE-2B61-644C-81BE-88B9038B778C}"/>
              </a:ext>
            </a:extLst>
          </p:cNvPr>
          <p:cNvGrpSpPr/>
          <p:nvPr/>
        </p:nvGrpSpPr>
        <p:grpSpPr>
          <a:xfrm>
            <a:off x="6036684" y="4097078"/>
            <a:ext cx="965329" cy="356135"/>
            <a:chOff x="3840480" y="2276608"/>
            <a:chExt cx="965329" cy="3561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638BFB-CE3D-4D4C-8F5A-80FF4E19B8DE}"/>
                </a:ext>
              </a:extLst>
            </p:cNvPr>
            <p:cNvSpPr/>
            <p:nvPr/>
          </p:nvSpPr>
          <p:spPr>
            <a:xfrm>
              <a:off x="3840480" y="2276608"/>
              <a:ext cx="965329" cy="35613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333D16-BD5E-DF42-8E84-26EE5E53155C}"/>
                </a:ext>
              </a:extLst>
            </p:cNvPr>
            <p:cNvSpPr txBox="1"/>
            <p:nvPr/>
          </p:nvSpPr>
          <p:spPr>
            <a:xfrm>
              <a:off x="3840480" y="2276608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rgbClr val="00B0F0"/>
                  </a:solidFill>
                </a:rPr>
                <a:t>해쉬</a:t>
              </a:r>
              <a:r>
                <a:rPr kumimoji="1" lang="ko-KR" altLang="en-US" sz="1400" dirty="0">
                  <a:solidFill>
                    <a:srgbClr val="00B0F0"/>
                  </a:solidFill>
                </a:rPr>
                <a:t> 슬롯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0A5FB85-47EB-B241-84B0-D9B0EA7349B5}"/>
              </a:ext>
            </a:extLst>
          </p:cNvPr>
          <p:cNvGrpSpPr/>
          <p:nvPr/>
        </p:nvGrpSpPr>
        <p:grpSpPr>
          <a:xfrm>
            <a:off x="7849592" y="4735982"/>
            <a:ext cx="965329" cy="356135"/>
            <a:chOff x="3840480" y="2276608"/>
            <a:chExt cx="965329" cy="35613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B89E0F2-8C95-4F47-9381-3E2A69BA851C}"/>
                </a:ext>
              </a:extLst>
            </p:cNvPr>
            <p:cNvSpPr/>
            <p:nvPr/>
          </p:nvSpPr>
          <p:spPr>
            <a:xfrm>
              <a:off x="3840480" y="2276608"/>
              <a:ext cx="965329" cy="35613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F89887-B363-6F49-86EF-A2D2B032421D}"/>
                </a:ext>
              </a:extLst>
            </p:cNvPr>
            <p:cNvSpPr txBox="1"/>
            <p:nvPr/>
          </p:nvSpPr>
          <p:spPr>
            <a:xfrm>
              <a:off x="3840480" y="2276608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rgbClr val="00B0F0"/>
                  </a:solidFill>
                </a:rPr>
                <a:t>해쉬</a:t>
              </a:r>
              <a:r>
                <a:rPr kumimoji="1" lang="ko-KR" altLang="en-US" sz="1400" dirty="0">
                  <a:solidFill>
                    <a:srgbClr val="00B0F0"/>
                  </a:solidFill>
                </a:rPr>
                <a:t> 슬롯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8BD6F10-97AC-4948-83B2-9D6E74B2830E}"/>
              </a:ext>
            </a:extLst>
          </p:cNvPr>
          <p:cNvGrpSpPr/>
          <p:nvPr/>
        </p:nvGrpSpPr>
        <p:grpSpPr>
          <a:xfrm>
            <a:off x="7794191" y="2759281"/>
            <a:ext cx="965329" cy="356135"/>
            <a:chOff x="3840480" y="2276608"/>
            <a:chExt cx="965329" cy="35613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670342A-C10E-A849-A5E6-4DE41DD939C8}"/>
                </a:ext>
              </a:extLst>
            </p:cNvPr>
            <p:cNvSpPr/>
            <p:nvPr/>
          </p:nvSpPr>
          <p:spPr>
            <a:xfrm>
              <a:off x="3840480" y="2276608"/>
              <a:ext cx="965329" cy="35613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307A645-2F12-7F4B-B419-795D4D994284}"/>
                </a:ext>
              </a:extLst>
            </p:cNvPr>
            <p:cNvSpPr txBox="1"/>
            <p:nvPr/>
          </p:nvSpPr>
          <p:spPr>
            <a:xfrm>
              <a:off x="3840480" y="2276608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rgbClr val="00B0F0"/>
                  </a:solidFill>
                </a:rPr>
                <a:t>해쉬</a:t>
              </a:r>
              <a:r>
                <a:rPr kumimoji="1" lang="ko-KR" altLang="en-US" sz="1400" dirty="0">
                  <a:solidFill>
                    <a:srgbClr val="00B0F0"/>
                  </a:solidFill>
                </a:rPr>
                <a:t> 슬롯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80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A4BED14-74FA-4C4C-8B5D-5C719164B21D}"/>
              </a:ext>
            </a:extLst>
          </p:cNvPr>
          <p:cNvGrpSpPr/>
          <p:nvPr/>
        </p:nvGrpSpPr>
        <p:grpSpPr>
          <a:xfrm>
            <a:off x="708074" y="2341093"/>
            <a:ext cx="2371215" cy="1869887"/>
            <a:chOff x="988001" y="2142750"/>
            <a:chExt cx="4227289" cy="26878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2B4DF4-108B-C44C-A3BB-3232FE36C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8503" y="2142750"/>
              <a:ext cx="1346287" cy="70605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D220D16-60CE-984F-B81C-3A8B71205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2216" y="3604186"/>
              <a:ext cx="1346287" cy="70605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3F2D35B-9658-FE4E-B48B-D20119775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74790" y="3604186"/>
              <a:ext cx="1346287" cy="706053"/>
            </a:xfrm>
            <a:prstGeom prst="rect">
              <a:avLst/>
            </a:prstGeom>
          </p:spPr>
        </p:pic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6C213C2-108E-A44C-8D94-BA686E6199FB}"/>
                </a:ext>
              </a:extLst>
            </p:cNvPr>
            <p:cNvSpPr txBox="1">
              <a:spLocks/>
            </p:cNvSpPr>
            <p:nvPr/>
          </p:nvSpPr>
          <p:spPr>
            <a:xfrm>
              <a:off x="2334288" y="2941253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Master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3E311416-EBF2-3549-B185-C702CBC5DDF8}"/>
                </a:ext>
              </a:extLst>
            </p:cNvPr>
            <p:cNvSpPr txBox="1">
              <a:spLocks/>
            </p:cNvSpPr>
            <p:nvPr/>
          </p:nvSpPr>
          <p:spPr>
            <a:xfrm>
              <a:off x="988001" y="4545310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Slave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0C776D8-A100-5E4D-BC13-BCD7EEADD30E}"/>
                </a:ext>
              </a:extLst>
            </p:cNvPr>
            <p:cNvSpPr txBox="1">
              <a:spLocks/>
            </p:cNvSpPr>
            <p:nvPr/>
          </p:nvSpPr>
          <p:spPr>
            <a:xfrm>
              <a:off x="3680575" y="4545310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Slave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98EB1CA-B644-6E48-8E9F-64B2B82C7189}"/>
                </a:ext>
              </a:extLst>
            </p:cNvPr>
            <p:cNvCxnSpPr/>
            <p:nvPr/>
          </p:nvCxnSpPr>
          <p:spPr>
            <a:xfrm flipH="1">
              <a:off x="2244598" y="3226494"/>
              <a:ext cx="367810" cy="377692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0AE0E38-3051-8540-8857-173EFF9B6106}"/>
                </a:ext>
              </a:extLst>
            </p:cNvPr>
            <p:cNvCxnSpPr>
              <a:cxnSpLocks/>
            </p:cNvCxnSpPr>
            <p:nvPr/>
          </p:nvCxnSpPr>
          <p:spPr>
            <a:xfrm>
              <a:off x="3590885" y="3180269"/>
              <a:ext cx="367810" cy="377692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C3E3DC-C157-7147-B345-992DC58519BD}"/>
              </a:ext>
            </a:extLst>
          </p:cNvPr>
          <p:cNvGrpSpPr/>
          <p:nvPr/>
        </p:nvGrpSpPr>
        <p:grpSpPr>
          <a:xfrm>
            <a:off x="4662101" y="1157022"/>
            <a:ext cx="2706064" cy="3005543"/>
            <a:chOff x="3646608" y="1797464"/>
            <a:chExt cx="4624905" cy="472100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6F4BB51-6987-0C4E-99C3-03183479D713}"/>
                </a:ext>
              </a:extLst>
            </p:cNvPr>
            <p:cNvGrpSpPr/>
            <p:nvPr/>
          </p:nvGrpSpPr>
          <p:grpSpPr>
            <a:xfrm>
              <a:off x="5296298" y="2277148"/>
              <a:ext cx="1534715" cy="1110801"/>
              <a:chOff x="6532843" y="2776914"/>
              <a:chExt cx="1534715" cy="1110801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FC62B95-FC10-E444-8490-FC5E64219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627058" y="2776914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20" name="제목 1">
                <a:extLst>
                  <a:ext uri="{FF2B5EF4-FFF2-40B4-BE49-F238E27FC236}">
                    <a16:creationId xmlns:a16="http://schemas.microsoft.com/office/drawing/2014/main" id="{C3403B07-1C1F-714A-9700-3DE8FD54C9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843" y="3602474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rgbClr val="FFFF00"/>
                    </a:solidFill>
                  </a:rPr>
                  <a:t>Sentinel</a:t>
                </a:r>
                <a:endParaRPr kumimoji="1" lang="ko-KR" alt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025DA69-17A6-7E4A-9EBD-8F8A0EA4ECF0}"/>
                </a:ext>
              </a:extLst>
            </p:cNvPr>
            <p:cNvGrpSpPr/>
            <p:nvPr/>
          </p:nvGrpSpPr>
          <p:grpSpPr>
            <a:xfrm>
              <a:off x="5296296" y="4919973"/>
              <a:ext cx="1534715" cy="1045989"/>
              <a:chOff x="5283433" y="1822240"/>
              <a:chExt cx="1534715" cy="1045989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CA425485-3F7D-CC43-94B1-88224B7ED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648" y="1822240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23" name="제목 1">
                <a:extLst>
                  <a:ext uri="{FF2B5EF4-FFF2-40B4-BE49-F238E27FC236}">
                    <a16:creationId xmlns:a16="http://schemas.microsoft.com/office/drawing/2014/main" id="{CB4464A0-3694-F443-80FD-460D6885FA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3433" y="2582988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Master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C2AFBB-A503-6C4F-8FA0-8177EE29725E}"/>
                </a:ext>
              </a:extLst>
            </p:cNvPr>
            <p:cNvGrpSpPr/>
            <p:nvPr/>
          </p:nvGrpSpPr>
          <p:grpSpPr>
            <a:xfrm>
              <a:off x="3646608" y="5271034"/>
              <a:ext cx="1534715" cy="1226365"/>
              <a:chOff x="2380464" y="4165552"/>
              <a:chExt cx="1534715" cy="1226365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6DFF3983-B54F-0242-BBC8-EA1EC01F4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74679" y="4165552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26" name="제목 1">
                <a:extLst>
                  <a:ext uri="{FF2B5EF4-FFF2-40B4-BE49-F238E27FC236}">
                    <a16:creationId xmlns:a16="http://schemas.microsoft.com/office/drawing/2014/main" id="{04AA87FA-95B2-C74F-A14A-0106ADE3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0464" y="5106676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Slave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E4325E5-E3FB-134C-BBE0-FD3B84009DD7}"/>
                </a:ext>
              </a:extLst>
            </p:cNvPr>
            <p:cNvCxnSpPr>
              <a:cxnSpLocks/>
            </p:cNvCxnSpPr>
            <p:nvPr/>
          </p:nvCxnSpPr>
          <p:spPr>
            <a:xfrm>
              <a:off x="6063653" y="1907962"/>
              <a:ext cx="0" cy="242528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E205B11-BB03-6841-B74E-4A86DBEB4C8D}"/>
                </a:ext>
              </a:extLst>
            </p:cNvPr>
            <p:cNvGrpSpPr/>
            <p:nvPr/>
          </p:nvGrpSpPr>
          <p:grpSpPr>
            <a:xfrm>
              <a:off x="6472905" y="1803376"/>
              <a:ext cx="1534715" cy="1218436"/>
              <a:chOff x="6532843" y="2776914"/>
              <a:chExt cx="1534715" cy="1218436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391E515-ED66-BC42-A195-2595F80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627058" y="2776914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30" name="제목 1">
                <a:extLst>
                  <a:ext uri="{FF2B5EF4-FFF2-40B4-BE49-F238E27FC236}">
                    <a16:creationId xmlns:a16="http://schemas.microsoft.com/office/drawing/2014/main" id="{0F0841AF-F5BC-A14A-8C4F-2A1B077D8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843" y="3710109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rgbClr val="FFFF00"/>
                    </a:solidFill>
                  </a:rPr>
                  <a:t>Sentinel</a:t>
                </a:r>
                <a:endParaRPr kumimoji="1" lang="ko-KR" alt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D79910C-9856-F940-BC3A-26BA8035E740}"/>
                </a:ext>
              </a:extLst>
            </p:cNvPr>
            <p:cNvGrpSpPr/>
            <p:nvPr/>
          </p:nvGrpSpPr>
          <p:grpSpPr>
            <a:xfrm>
              <a:off x="4074371" y="1797464"/>
              <a:ext cx="1534715" cy="1226365"/>
              <a:chOff x="6532843" y="2776914"/>
              <a:chExt cx="1534715" cy="1226365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ABB67599-44C8-694F-834F-323F85593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627058" y="2776914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33" name="제목 1">
                <a:extLst>
                  <a:ext uri="{FF2B5EF4-FFF2-40B4-BE49-F238E27FC236}">
                    <a16:creationId xmlns:a16="http://schemas.microsoft.com/office/drawing/2014/main" id="{7A5C387F-3115-2F4F-9693-E2A21075A0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843" y="3718038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rgbClr val="FFFF00"/>
                    </a:solidFill>
                  </a:rPr>
                  <a:t>Sentinel</a:t>
                </a:r>
                <a:endParaRPr kumimoji="1" lang="ko-KR" altLang="en-US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DDC70D5-ED13-F443-B9B9-4A7CD8E76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156" y="1907962"/>
              <a:ext cx="960964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5B093F1-A70B-CA46-90EE-5671103EA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4623" y="3183814"/>
              <a:ext cx="318481" cy="1852149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3398D04-30D0-8D4B-9EB5-40FA6CF0375D}"/>
                </a:ext>
              </a:extLst>
            </p:cNvPr>
            <p:cNvGrpSpPr/>
            <p:nvPr/>
          </p:nvGrpSpPr>
          <p:grpSpPr>
            <a:xfrm>
              <a:off x="6736798" y="5292100"/>
              <a:ext cx="1534715" cy="1226365"/>
              <a:chOff x="2380464" y="4165552"/>
              <a:chExt cx="1534715" cy="1226365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7FD07403-C0FA-EE44-A406-FF960DBEB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74679" y="4165552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38" name="제목 1">
                <a:extLst>
                  <a:ext uri="{FF2B5EF4-FFF2-40B4-BE49-F238E27FC236}">
                    <a16:creationId xmlns:a16="http://schemas.microsoft.com/office/drawing/2014/main" id="{83E05385-BF98-8646-A4B5-84C163A81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0464" y="5106676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Slave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1FDB3D1-CB19-754D-A18A-FD3739021041}"/>
                </a:ext>
              </a:extLst>
            </p:cNvPr>
            <p:cNvCxnSpPr>
              <a:cxnSpLocks/>
            </p:cNvCxnSpPr>
            <p:nvPr/>
          </p:nvCxnSpPr>
          <p:spPr>
            <a:xfrm>
              <a:off x="4823104" y="3183814"/>
              <a:ext cx="1263534" cy="1566908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F932352-6F46-4D48-B76C-E7044345F9FB}"/>
                </a:ext>
              </a:extLst>
            </p:cNvPr>
            <p:cNvCxnSpPr>
              <a:cxnSpLocks/>
            </p:cNvCxnSpPr>
            <p:nvPr/>
          </p:nvCxnSpPr>
          <p:spPr>
            <a:xfrm>
              <a:off x="4841728" y="3181623"/>
              <a:ext cx="2662427" cy="1974104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CFBAD68-FB82-F44A-9059-38D7005EDC1B}"/>
                </a:ext>
              </a:extLst>
            </p:cNvPr>
            <p:cNvCxnSpPr>
              <a:cxnSpLocks/>
            </p:cNvCxnSpPr>
            <p:nvPr/>
          </p:nvCxnSpPr>
          <p:spPr>
            <a:xfrm>
              <a:off x="7285582" y="3160118"/>
              <a:ext cx="218573" cy="1995609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F31DD6D-6DF0-FB44-BA46-B57E92124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638" y="3179606"/>
              <a:ext cx="1198944" cy="1600111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2B59D43-BDA6-7645-BD9B-E0E997CABE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4624" y="3179606"/>
              <a:ext cx="2780958" cy="1835182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4338B0F-08D0-5040-9370-61F169E51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0787" y="3442644"/>
              <a:ext cx="1505898" cy="1572144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399DC79-7A52-5A4E-BB92-1906D863C957}"/>
                </a:ext>
              </a:extLst>
            </p:cNvPr>
            <p:cNvCxnSpPr>
              <a:cxnSpLocks/>
            </p:cNvCxnSpPr>
            <p:nvPr/>
          </p:nvCxnSpPr>
          <p:spPr>
            <a:xfrm>
              <a:off x="6062848" y="3464847"/>
              <a:ext cx="1441307" cy="1625811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8ECE86D-88B1-5B4C-9274-8863EDB03019}"/>
                </a:ext>
              </a:extLst>
            </p:cNvPr>
            <p:cNvCxnSpPr>
              <a:cxnSpLocks/>
            </p:cNvCxnSpPr>
            <p:nvPr/>
          </p:nvCxnSpPr>
          <p:spPr>
            <a:xfrm>
              <a:off x="6086638" y="3481235"/>
              <a:ext cx="0" cy="1269487"/>
            </a:xfrm>
            <a:prstGeom prst="straightConnector1">
              <a:avLst/>
            </a:prstGeom>
            <a:ln w="158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0DA9741-13B9-B44C-8317-81C96430A440}"/>
              </a:ext>
            </a:extLst>
          </p:cNvPr>
          <p:cNvGrpSpPr/>
          <p:nvPr/>
        </p:nvGrpSpPr>
        <p:grpSpPr>
          <a:xfrm>
            <a:off x="8808561" y="2152788"/>
            <a:ext cx="2950554" cy="2056521"/>
            <a:chOff x="8349505" y="2485506"/>
            <a:chExt cx="3070953" cy="196970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851EAC0-C765-E94F-9099-885418B2AD76}"/>
                </a:ext>
              </a:extLst>
            </p:cNvPr>
            <p:cNvGrpSpPr/>
            <p:nvPr/>
          </p:nvGrpSpPr>
          <p:grpSpPr>
            <a:xfrm>
              <a:off x="8349505" y="2485506"/>
              <a:ext cx="1013062" cy="689759"/>
              <a:chOff x="5329523" y="1822240"/>
              <a:chExt cx="1534715" cy="1065240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C1753C2E-3953-724F-933F-0677D0062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648" y="1822240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49" name="제목 1">
                <a:extLst>
                  <a:ext uri="{FF2B5EF4-FFF2-40B4-BE49-F238E27FC236}">
                    <a16:creationId xmlns:a16="http://schemas.microsoft.com/office/drawing/2014/main" id="{1D729507-A863-E049-B66C-CB3C58856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9523" y="2602239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Master 1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13F97AE-318D-1644-961F-F233B9A43BC0}"/>
                </a:ext>
              </a:extLst>
            </p:cNvPr>
            <p:cNvCxnSpPr>
              <a:cxnSpLocks/>
            </p:cNvCxnSpPr>
            <p:nvPr/>
          </p:nvCxnSpPr>
          <p:spPr>
            <a:xfrm>
              <a:off x="8843516" y="3244017"/>
              <a:ext cx="0" cy="347622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CAEC326-1CD5-154C-930A-13C060DAD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3517" y="3424060"/>
              <a:ext cx="2018331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58F52AE-BECF-E041-B83F-421AB55D738C}"/>
                </a:ext>
              </a:extLst>
            </p:cNvPr>
            <p:cNvGrpSpPr/>
            <p:nvPr/>
          </p:nvGrpSpPr>
          <p:grpSpPr>
            <a:xfrm>
              <a:off x="9362567" y="2485506"/>
              <a:ext cx="1013062" cy="689759"/>
              <a:chOff x="5329523" y="1822240"/>
              <a:chExt cx="1534715" cy="1065240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DB1FCA07-7C3B-A147-B161-BD89DD83E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648" y="1822240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54" name="제목 1">
                <a:extLst>
                  <a:ext uri="{FF2B5EF4-FFF2-40B4-BE49-F238E27FC236}">
                    <a16:creationId xmlns:a16="http://schemas.microsoft.com/office/drawing/2014/main" id="{75C4D7F0-8609-4C4A-9406-E365CD9C6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9523" y="2602239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Master 2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3D781A-BCE8-BB4A-B0AA-2CAC41B1543E}"/>
                </a:ext>
              </a:extLst>
            </p:cNvPr>
            <p:cNvGrpSpPr/>
            <p:nvPr/>
          </p:nvGrpSpPr>
          <p:grpSpPr>
            <a:xfrm>
              <a:off x="10375629" y="2485506"/>
              <a:ext cx="1013062" cy="689759"/>
              <a:chOff x="5329523" y="1822240"/>
              <a:chExt cx="1534715" cy="1065240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43A4A630-8A3D-E149-A3A9-6833B195E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648" y="1822240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57" name="제목 1">
                <a:extLst>
                  <a:ext uri="{FF2B5EF4-FFF2-40B4-BE49-F238E27FC236}">
                    <a16:creationId xmlns:a16="http://schemas.microsoft.com/office/drawing/2014/main" id="{F9D3C353-DAB7-0440-8DC6-1ADF549391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9523" y="2602239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Master 3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4692B24-60C8-9C41-990D-3D9BDE487B5B}"/>
                </a:ext>
              </a:extLst>
            </p:cNvPr>
            <p:cNvGrpSpPr/>
            <p:nvPr/>
          </p:nvGrpSpPr>
          <p:grpSpPr>
            <a:xfrm>
              <a:off x="8381272" y="3765449"/>
              <a:ext cx="1013062" cy="689759"/>
              <a:chOff x="5329523" y="1822240"/>
              <a:chExt cx="1534715" cy="1065240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42E0EB7A-1AC6-664B-AD30-906E19D15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377648" y="1822240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60" name="제목 1">
                <a:extLst>
                  <a:ext uri="{FF2B5EF4-FFF2-40B4-BE49-F238E27FC236}">
                    <a16:creationId xmlns:a16="http://schemas.microsoft.com/office/drawing/2014/main" id="{908B5237-23D4-574C-9B3A-29BC5703F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9523" y="2602239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Slave 1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6BB7AF2-ADE4-0648-B604-19C6482681A7}"/>
                </a:ext>
              </a:extLst>
            </p:cNvPr>
            <p:cNvGrpSpPr/>
            <p:nvPr/>
          </p:nvGrpSpPr>
          <p:grpSpPr>
            <a:xfrm>
              <a:off x="9394334" y="3765449"/>
              <a:ext cx="1013062" cy="689759"/>
              <a:chOff x="5329523" y="1822240"/>
              <a:chExt cx="1534715" cy="1065240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A7A5E87-67A0-C04A-8FAA-292EC52B1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377648" y="1822240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63" name="제목 1">
                <a:extLst>
                  <a:ext uri="{FF2B5EF4-FFF2-40B4-BE49-F238E27FC236}">
                    <a16:creationId xmlns:a16="http://schemas.microsoft.com/office/drawing/2014/main" id="{690553C1-D926-B24E-ACF8-88042641A1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9523" y="2602239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Slave 2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45E0EDC-443E-5445-B219-7C2E89CCF00E}"/>
                </a:ext>
              </a:extLst>
            </p:cNvPr>
            <p:cNvGrpSpPr/>
            <p:nvPr/>
          </p:nvGrpSpPr>
          <p:grpSpPr>
            <a:xfrm>
              <a:off x="10407396" y="3765449"/>
              <a:ext cx="1013062" cy="689759"/>
              <a:chOff x="5329523" y="1822240"/>
              <a:chExt cx="1534715" cy="1065240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05B7A3A7-76B6-D64A-A5EB-84C67BFCD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377648" y="1822240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66" name="제목 1">
                <a:extLst>
                  <a:ext uri="{FF2B5EF4-FFF2-40B4-BE49-F238E27FC236}">
                    <a16:creationId xmlns:a16="http://schemas.microsoft.com/office/drawing/2014/main" id="{269D8675-E8DF-8A4F-AC68-349F4C40B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9523" y="2602239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Slave 3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9C5E639-4F58-1945-B636-6FC01691B8D0}"/>
                </a:ext>
              </a:extLst>
            </p:cNvPr>
            <p:cNvCxnSpPr>
              <a:cxnSpLocks/>
            </p:cNvCxnSpPr>
            <p:nvPr/>
          </p:nvCxnSpPr>
          <p:spPr>
            <a:xfrm>
              <a:off x="9878097" y="3250249"/>
              <a:ext cx="0" cy="347622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C216E0A-DCCE-A042-9A30-8A358D10317C}"/>
                </a:ext>
              </a:extLst>
            </p:cNvPr>
            <p:cNvCxnSpPr>
              <a:cxnSpLocks/>
            </p:cNvCxnSpPr>
            <p:nvPr/>
          </p:nvCxnSpPr>
          <p:spPr>
            <a:xfrm>
              <a:off x="10861848" y="3250249"/>
              <a:ext cx="0" cy="347622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D73B25B-FFEF-2E4E-8FB9-5E2A257AAD1A}"/>
              </a:ext>
            </a:extLst>
          </p:cNvPr>
          <p:cNvSpPr txBox="1"/>
          <p:nvPr/>
        </p:nvSpPr>
        <p:spPr>
          <a:xfrm>
            <a:off x="897333" y="4543930"/>
            <a:ext cx="212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자동 승격 </a:t>
            </a:r>
            <a:r>
              <a:rPr kumimoji="1" lang="ko-KR" altLang="en-US" sz="2000" dirty="0" err="1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미지원</a:t>
            </a:r>
            <a:endParaRPr kumimoji="1" lang="en-US" altLang="ko-KR" sz="2000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분산 저장 </a:t>
            </a:r>
            <a:r>
              <a:rPr kumimoji="1" lang="ko-KR" altLang="en-US" sz="2000" dirty="0" err="1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미지원</a:t>
            </a:r>
            <a:endParaRPr kumimoji="1" lang="ko-KR" altLang="en-US" sz="2000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D15E5F-A51D-A743-9500-BF7AEE290B4D}"/>
              </a:ext>
            </a:extLst>
          </p:cNvPr>
          <p:cNvSpPr txBox="1"/>
          <p:nvPr/>
        </p:nvSpPr>
        <p:spPr>
          <a:xfrm>
            <a:off x="4913156" y="4537792"/>
            <a:ext cx="212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자동 승격 </a:t>
            </a:r>
            <a:r>
              <a:rPr kumimoji="1" lang="ko-KR" altLang="en-US" sz="2000" b="1" dirty="0">
                <a:solidFill>
                  <a:srgbClr val="00B0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지원</a:t>
            </a:r>
            <a:endParaRPr kumimoji="1" lang="en-US" altLang="ko-KR" sz="2000" b="1" dirty="0">
              <a:solidFill>
                <a:srgbClr val="00B0F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분산 저장 </a:t>
            </a:r>
            <a:r>
              <a:rPr kumimoji="1" lang="ko-KR" altLang="en-US" sz="2000" dirty="0" err="1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미지원</a:t>
            </a:r>
            <a:endParaRPr kumimoji="1" lang="ko-KR" altLang="en-US" sz="2000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6AD0CF-9AA9-7344-814F-812747EE1D7B}"/>
              </a:ext>
            </a:extLst>
          </p:cNvPr>
          <p:cNvSpPr txBox="1"/>
          <p:nvPr/>
        </p:nvSpPr>
        <p:spPr>
          <a:xfrm>
            <a:off x="9345151" y="4537792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자동 승격 </a:t>
            </a:r>
            <a:r>
              <a:rPr kumimoji="1" lang="ko-KR" altLang="en-US" sz="2000" b="1" dirty="0">
                <a:solidFill>
                  <a:srgbClr val="00B0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지원</a:t>
            </a:r>
            <a:endParaRPr kumimoji="1" lang="en-US" altLang="ko-KR" sz="2000" b="1" dirty="0">
              <a:solidFill>
                <a:srgbClr val="00B0F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분산 저장 </a:t>
            </a:r>
            <a:r>
              <a:rPr kumimoji="1" lang="ko-KR" altLang="en-US" sz="2000" b="1" dirty="0">
                <a:solidFill>
                  <a:srgbClr val="00B0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지원</a:t>
            </a:r>
            <a:endParaRPr kumimoji="1" lang="ko-KR" altLang="en-US" sz="2000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43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BEADFA2-E735-3745-9D71-70D8B6E1D00C}"/>
              </a:ext>
            </a:extLst>
          </p:cNvPr>
          <p:cNvSpPr txBox="1">
            <a:spLocks/>
          </p:cNvSpPr>
          <p:nvPr/>
        </p:nvSpPr>
        <p:spPr>
          <a:xfrm>
            <a:off x="2933010" y="671960"/>
            <a:ext cx="5200338" cy="646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C28D4AD-52A3-C546-BAF1-717582D7BD15}"/>
              </a:ext>
            </a:extLst>
          </p:cNvPr>
          <p:cNvSpPr txBox="1">
            <a:spLocks/>
          </p:cNvSpPr>
          <p:nvPr/>
        </p:nvSpPr>
        <p:spPr>
          <a:xfrm>
            <a:off x="3547422" y="460374"/>
            <a:ext cx="4884308" cy="6579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chemeClr val="bg1"/>
                </a:solidFill>
              </a:rPr>
              <a:t>구현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ECE6A-7844-F743-AA72-6EA0C017E790}"/>
              </a:ext>
            </a:extLst>
          </p:cNvPr>
          <p:cNvSpPr txBox="1"/>
          <p:nvPr/>
        </p:nvSpPr>
        <p:spPr>
          <a:xfrm>
            <a:off x="1824073" y="162332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1. </a:t>
            </a:r>
            <a:r>
              <a:rPr kumimoji="1" lang="ko-KR" altLang="en-US" dirty="0">
                <a:solidFill>
                  <a:schemeClr val="bg1"/>
                </a:solidFill>
              </a:rPr>
              <a:t>분산 저장 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 err="1">
                <a:solidFill>
                  <a:schemeClr val="bg1"/>
                </a:solidFill>
              </a:rPr>
              <a:t>해쉬</a:t>
            </a:r>
            <a:r>
              <a:rPr kumimoji="1" lang="ko-KR" altLang="en-US" dirty="0">
                <a:solidFill>
                  <a:schemeClr val="bg1"/>
                </a:solidFill>
              </a:rPr>
              <a:t> 슬롯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155AD-4DF7-B74F-8711-9AEFA90C88AF}"/>
              </a:ext>
            </a:extLst>
          </p:cNvPr>
          <p:cNvSpPr txBox="1"/>
          <p:nvPr/>
        </p:nvSpPr>
        <p:spPr>
          <a:xfrm>
            <a:off x="1824073" y="234325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2. </a:t>
            </a:r>
            <a:r>
              <a:rPr kumimoji="1" lang="ko-KR" altLang="en-US" dirty="0">
                <a:solidFill>
                  <a:schemeClr val="bg1"/>
                </a:solidFill>
              </a:rPr>
              <a:t>마스터</a:t>
            </a:r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 err="1">
                <a:solidFill>
                  <a:schemeClr val="bg1"/>
                </a:solidFill>
              </a:rPr>
              <a:t>슬레이브</a:t>
            </a:r>
            <a:r>
              <a:rPr kumimoji="1" lang="ko-KR" altLang="en-US" dirty="0">
                <a:solidFill>
                  <a:schemeClr val="bg1"/>
                </a:solidFill>
              </a:rPr>
              <a:t> 복제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297F6-7848-0A47-87FB-BB6DE38CB6FF}"/>
              </a:ext>
            </a:extLst>
          </p:cNvPr>
          <p:cNvSpPr txBox="1"/>
          <p:nvPr/>
        </p:nvSpPr>
        <p:spPr>
          <a:xfrm>
            <a:off x="1824073" y="3063193"/>
            <a:ext cx="206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3. Slave </a:t>
            </a:r>
            <a:r>
              <a:rPr kumimoji="1" lang="ko-KR" altLang="en-US" dirty="0">
                <a:solidFill>
                  <a:schemeClr val="bg1"/>
                </a:solidFill>
              </a:rPr>
              <a:t>자동 승격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99213-C159-874E-99A3-DDF687095E0B}"/>
              </a:ext>
            </a:extLst>
          </p:cNvPr>
          <p:cNvSpPr txBox="1"/>
          <p:nvPr/>
        </p:nvSpPr>
        <p:spPr>
          <a:xfrm>
            <a:off x="1824073" y="448009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4"/>
                </a:solidFill>
              </a:rPr>
              <a:t>5. </a:t>
            </a:r>
            <a:r>
              <a:rPr kumimoji="1" lang="ko-KR" altLang="en-US" dirty="0">
                <a:solidFill>
                  <a:schemeClr val="accent4"/>
                </a:solidFill>
              </a:rPr>
              <a:t>임의의 마스터</a:t>
            </a:r>
            <a:r>
              <a:rPr kumimoji="1" lang="en-US" altLang="ko-KR" dirty="0">
                <a:solidFill>
                  <a:schemeClr val="accent4"/>
                </a:solidFill>
              </a:rPr>
              <a:t>-</a:t>
            </a:r>
            <a:r>
              <a:rPr kumimoji="1" lang="ko-KR" altLang="en-US" dirty="0" err="1">
                <a:solidFill>
                  <a:schemeClr val="accent4"/>
                </a:solidFill>
              </a:rPr>
              <a:t>슬레이브</a:t>
            </a:r>
            <a:r>
              <a:rPr kumimoji="1" lang="ko-KR" altLang="en-US" dirty="0">
                <a:solidFill>
                  <a:schemeClr val="accent4"/>
                </a:solidFill>
              </a:rPr>
              <a:t> </a:t>
            </a:r>
            <a:r>
              <a:rPr kumimoji="1" lang="en-US" altLang="ko-KR" dirty="0">
                <a:solidFill>
                  <a:schemeClr val="accent4"/>
                </a:solidFill>
              </a:rPr>
              <a:t>Set</a:t>
            </a:r>
            <a:r>
              <a:rPr kumimoji="1" lang="ko-KR" altLang="en-US" dirty="0">
                <a:solidFill>
                  <a:schemeClr val="accent4"/>
                </a:solidFill>
              </a:rPr>
              <a:t> </a:t>
            </a:r>
            <a:r>
              <a:rPr kumimoji="1" lang="en-US" altLang="ko-KR" dirty="0">
                <a:solidFill>
                  <a:schemeClr val="accent4"/>
                </a:solidFill>
              </a:rPr>
              <a:t>Fail</a:t>
            </a:r>
            <a:r>
              <a:rPr kumimoji="1" lang="ko-KR" altLang="en-US" dirty="0">
                <a:solidFill>
                  <a:schemeClr val="accent4"/>
                </a:solidFill>
              </a:rPr>
              <a:t>시</a:t>
            </a:r>
            <a:r>
              <a:rPr kumimoji="1" lang="en-US" altLang="ko-KR" dirty="0">
                <a:solidFill>
                  <a:schemeClr val="accent4"/>
                </a:solidFill>
              </a:rPr>
              <a:t>, </a:t>
            </a:r>
          </a:p>
          <a:p>
            <a:r>
              <a:rPr kumimoji="1" lang="en-US" altLang="ko-KR" dirty="0">
                <a:solidFill>
                  <a:schemeClr val="accent4"/>
                </a:solidFill>
              </a:rPr>
              <a:t>   </a:t>
            </a:r>
            <a:r>
              <a:rPr kumimoji="1" lang="ko-KR" altLang="en-US" dirty="0" err="1">
                <a:solidFill>
                  <a:schemeClr val="accent4"/>
                </a:solidFill>
              </a:rPr>
              <a:t>해쉬</a:t>
            </a:r>
            <a:r>
              <a:rPr kumimoji="1" lang="ko-KR" altLang="en-US" dirty="0">
                <a:solidFill>
                  <a:schemeClr val="accent4"/>
                </a:solidFill>
              </a:rPr>
              <a:t> 슬롯 및 데이터 자동 재분배 </a:t>
            </a:r>
            <a:endParaRPr kumimoji="1" lang="en-US" altLang="ko-KR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2F55C-DD05-794E-A664-189F09A0EBE8}"/>
              </a:ext>
            </a:extLst>
          </p:cNvPr>
          <p:cNvSpPr txBox="1"/>
          <p:nvPr/>
        </p:nvSpPr>
        <p:spPr>
          <a:xfrm>
            <a:off x="7490607" y="16233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인터페이스 서버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B67E4-6A6E-7E47-8B97-FC7D22A7E8B7}"/>
              </a:ext>
            </a:extLst>
          </p:cNvPr>
          <p:cNvSpPr txBox="1"/>
          <p:nvPr/>
        </p:nvSpPr>
        <p:spPr>
          <a:xfrm>
            <a:off x="7490607" y="30631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모니터링 서버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9631E-3300-C546-834B-6262EBE41516}"/>
              </a:ext>
            </a:extLst>
          </p:cNvPr>
          <p:cNvSpPr txBox="1"/>
          <p:nvPr/>
        </p:nvSpPr>
        <p:spPr>
          <a:xfrm>
            <a:off x="1824073" y="3783128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4. Data persistency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FF3C9-A627-B342-8EC1-9093AAD2EE55}"/>
              </a:ext>
            </a:extLst>
          </p:cNvPr>
          <p:cNvSpPr txBox="1"/>
          <p:nvPr/>
        </p:nvSpPr>
        <p:spPr>
          <a:xfrm>
            <a:off x="7490607" y="37831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로그 파일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8D269-14DE-E447-B3DD-89E574BD4D6E}"/>
              </a:ext>
            </a:extLst>
          </p:cNvPr>
          <p:cNvSpPr txBox="1"/>
          <p:nvPr/>
        </p:nvSpPr>
        <p:spPr>
          <a:xfrm>
            <a:off x="1824073" y="5345012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4"/>
                </a:solidFill>
              </a:rPr>
              <a:t>6. </a:t>
            </a:r>
            <a:r>
              <a:rPr kumimoji="1" lang="ko-KR" altLang="en-US" dirty="0">
                <a:solidFill>
                  <a:schemeClr val="accent4"/>
                </a:solidFill>
              </a:rPr>
              <a:t>런타임 </a:t>
            </a:r>
            <a:r>
              <a:rPr kumimoji="1" lang="ko-KR" altLang="en-US" dirty="0" err="1">
                <a:solidFill>
                  <a:schemeClr val="accent4"/>
                </a:solidFill>
              </a:rPr>
              <a:t>레디스</a:t>
            </a:r>
            <a:r>
              <a:rPr kumimoji="1" lang="ko-KR" altLang="en-US" dirty="0">
                <a:solidFill>
                  <a:schemeClr val="accent4"/>
                </a:solidFill>
              </a:rPr>
              <a:t> 노드 추가 및 데이터 재분배</a:t>
            </a:r>
            <a:endParaRPr kumimoji="1" lang="en-US" altLang="ko-KR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A0C77-146D-F54A-97ED-87C153CEA91D}"/>
              </a:ext>
            </a:extLst>
          </p:cNvPr>
          <p:cNvSpPr txBox="1"/>
          <p:nvPr/>
        </p:nvSpPr>
        <p:spPr>
          <a:xfrm>
            <a:off x="1824073" y="5910526"/>
            <a:ext cx="44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4"/>
                </a:solidFill>
              </a:rPr>
              <a:t>6. Stopped</a:t>
            </a:r>
            <a:r>
              <a:rPr kumimoji="1" lang="ko-KR" altLang="en-US" dirty="0">
                <a:solidFill>
                  <a:schemeClr val="accent4"/>
                </a:solidFill>
              </a:rPr>
              <a:t>된 </a:t>
            </a:r>
            <a:r>
              <a:rPr kumimoji="1" lang="ko-KR" altLang="en-US" dirty="0" err="1">
                <a:solidFill>
                  <a:schemeClr val="accent4"/>
                </a:solidFill>
              </a:rPr>
              <a:t>레디스</a:t>
            </a:r>
            <a:r>
              <a:rPr kumimoji="1" lang="ko-KR" altLang="en-US" dirty="0">
                <a:solidFill>
                  <a:schemeClr val="accent4"/>
                </a:solidFill>
              </a:rPr>
              <a:t> 노드 런타임 </a:t>
            </a:r>
            <a:r>
              <a:rPr kumimoji="1" lang="ko-KR" altLang="en-US" dirty="0" err="1">
                <a:solidFill>
                  <a:schemeClr val="accent4"/>
                </a:solidFill>
              </a:rPr>
              <a:t>재시작</a:t>
            </a:r>
            <a:endParaRPr kumimoji="1" lang="en-US" altLang="ko-K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3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91E2DCA-93CA-E542-BB81-F6E85908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1910037"/>
            <a:ext cx="863740" cy="8637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818C4A3-18ED-AB40-8B61-267273A47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341907"/>
            <a:ext cx="1336998" cy="2820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912F6F-B812-F941-B0F9-68AB0B996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853" y="1403353"/>
            <a:ext cx="1541933" cy="8086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2F6A99-F8DB-5C4E-A9EC-19D3049A7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129" y="4621408"/>
            <a:ext cx="3551434" cy="24450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B129B3-2929-1E48-B4D8-B6E0AB5B0588}"/>
              </a:ext>
            </a:extLst>
          </p:cNvPr>
          <p:cNvSpPr txBox="1"/>
          <p:nvPr/>
        </p:nvSpPr>
        <p:spPr>
          <a:xfrm>
            <a:off x="3448173" y="287158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인터페이스 서버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5AC20-67CA-1C4E-AA88-B6F475B138CF}"/>
              </a:ext>
            </a:extLst>
          </p:cNvPr>
          <p:cNvSpPr txBox="1"/>
          <p:nvPr/>
        </p:nvSpPr>
        <p:spPr>
          <a:xfrm>
            <a:off x="1647202" y="277377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프록시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45D57CB-34AE-914A-B374-DA350CA3E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580" y="1403353"/>
            <a:ext cx="1541933" cy="8086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396226-1E54-CD4A-8DBB-A184DFEEB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989" y="2636223"/>
            <a:ext cx="1541933" cy="8086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73CAB19-55A0-644B-92BF-441755AB1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716" y="2636223"/>
            <a:ext cx="1541933" cy="8086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3DD8E0B-AA34-1E4D-BBB1-879A2350B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853" y="3887794"/>
            <a:ext cx="1541933" cy="8086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4B5015C-E785-8E4F-BEC2-6C37C92C6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580" y="3887794"/>
            <a:ext cx="1541933" cy="8086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A7D4364-D8A5-3F49-AE64-9EABEC4F735F}"/>
              </a:ext>
            </a:extLst>
          </p:cNvPr>
          <p:cNvSpPr txBox="1"/>
          <p:nvPr/>
        </p:nvSpPr>
        <p:spPr>
          <a:xfrm>
            <a:off x="6481495" y="221201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마스터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2C5AE4-3896-274F-9F83-0C9ED0121D45}"/>
              </a:ext>
            </a:extLst>
          </p:cNvPr>
          <p:cNvSpPr txBox="1"/>
          <p:nvPr/>
        </p:nvSpPr>
        <p:spPr>
          <a:xfrm>
            <a:off x="6481495" y="346358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마스터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2224E6-62EB-8840-9715-DDB1DE21A07A}"/>
              </a:ext>
            </a:extLst>
          </p:cNvPr>
          <p:cNvSpPr txBox="1"/>
          <p:nvPr/>
        </p:nvSpPr>
        <p:spPr>
          <a:xfrm>
            <a:off x="6487495" y="47994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마스터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26D69A-EBB1-F643-968F-A7492EBD4552}"/>
              </a:ext>
            </a:extLst>
          </p:cNvPr>
          <p:cNvSpPr txBox="1"/>
          <p:nvPr/>
        </p:nvSpPr>
        <p:spPr>
          <a:xfrm>
            <a:off x="8268128" y="2212011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CCBE01-B2FD-9C43-967B-76518BDB5075}"/>
              </a:ext>
            </a:extLst>
          </p:cNvPr>
          <p:cNvSpPr txBox="1"/>
          <p:nvPr/>
        </p:nvSpPr>
        <p:spPr>
          <a:xfrm>
            <a:off x="8268128" y="344488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D7718E-1080-8D41-9C21-66BF85E4959B}"/>
              </a:ext>
            </a:extLst>
          </p:cNvPr>
          <p:cNvSpPr txBox="1"/>
          <p:nvPr/>
        </p:nvSpPr>
        <p:spPr>
          <a:xfrm>
            <a:off x="8268127" y="475133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4458C7B-00DD-7546-8FEE-88BCA502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97" y="159192"/>
            <a:ext cx="653083" cy="6530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9D74BE-1DAF-0349-95F4-E686911E63F5}"/>
              </a:ext>
            </a:extLst>
          </p:cNvPr>
          <p:cNvSpPr txBox="1"/>
          <p:nvPr/>
        </p:nvSpPr>
        <p:spPr>
          <a:xfrm>
            <a:off x="5075966" y="925461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모니터 서버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1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6A867D7-800A-DD4C-A3B6-A4F197B78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86" y="154938"/>
            <a:ext cx="653083" cy="65308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B507277-0925-E949-8853-E0EE1D7C8BC8}"/>
              </a:ext>
            </a:extLst>
          </p:cNvPr>
          <p:cNvSpPr txBox="1"/>
          <p:nvPr/>
        </p:nvSpPr>
        <p:spPr>
          <a:xfrm>
            <a:off x="6180133" y="92439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모니터 서버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1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E7F2D2E-B731-444B-9E6E-896D0B97FB6A}"/>
              </a:ext>
            </a:extLst>
          </p:cNvPr>
          <p:cNvGrpSpPr/>
          <p:nvPr/>
        </p:nvGrpSpPr>
        <p:grpSpPr>
          <a:xfrm>
            <a:off x="3784605" y="1408633"/>
            <a:ext cx="965329" cy="356135"/>
            <a:chOff x="3840480" y="2276608"/>
            <a:chExt cx="965329" cy="3561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A59B14-971F-6442-A7B8-C01E7E388D22}"/>
                </a:ext>
              </a:extLst>
            </p:cNvPr>
            <p:cNvSpPr/>
            <p:nvPr/>
          </p:nvSpPr>
          <p:spPr>
            <a:xfrm>
              <a:off x="3840480" y="2276608"/>
              <a:ext cx="965329" cy="35613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9A6F5C-23F5-534D-9D04-09F1A02020A3}"/>
                </a:ext>
              </a:extLst>
            </p:cNvPr>
            <p:cNvSpPr txBox="1"/>
            <p:nvPr/>
          </p:nvSpPr>
          <p:spPr>
            <a:xfrm>
              <a:off x="3840480" y="2276608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rgbClr val="00B0F0"/>
                  </a:solidFill>
                </a:rPr>
                <a:t>해쉬</a:t>
              </a:r>
              <a:r>
                <a:rPr kumimoji="1" lang="ko-KR" altLang="en-US" sz="1400" dirty="0">
                  <a:solidFill>
                    <a:srgbClr val="00B0F0"/>
                  </a:solidFill>
                </a:rPr>
                <a:t> 슬롯</a:t>
              </a: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F2C7A59-CD48-CA42-901F-E7B99384F6D7}"/>
              </a:ext>
            </a:extLst>
          </p:cNvPr>
          <p:cNvCxnSpPr>
            <a:cxnSpLocks/>
          </p:cNvCxnSpPr>
          <p:nvPr/>
        </p:nvCxnSpPr>
        <p:spPr>
          <a:xfrm>
            <a:off x="2940584" y="2504844"/>
            <a:ext cx="62618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D310AAD-C3CD-9F4F-A9BE-D287F014007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894683" y="1807682"/>
            <a:ext cx="1250170" cy="67084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84D459B-2470-D048-BC32-221339E3DFF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873111" y="2504844"/>
            <a:ext cx="1276878" cy="53570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6C0DBAF-8EFA-B646-88D9-4C6E2B1DEEB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873111" y="2504844"/>
            <a:ext cx="1271742" cy="17872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8892DF-61F3-B047-B936-63FC9B693A89}"/>
              </a:ext>
            </a:extLst>
          </p:cNvPr>
          <p:cNvCxnSpPr>
            <a:cxnSpLocks/>
          </p:cNvCxnSpPr>
          <p:nvPr/>
        </p:nvCxnSpPr>
        <p:spPr>
          <a:xfrm>
            <a:off x="7555873" y="1807682"/>
            <a:ext cx="62618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2D5373D-E5B3-6143-BD3E-98D07AB66DE3}"/>
              </a:ext>
            </a:extLst>
          </p:cNvPr>
          <p:cNvCxnSpPr>
            <a:cxnSpLocks/>
          </p:cNvCxnSpPr>
          <p:nvPr/>
        </p:nvCxnSpPr>
        <p:spPr>
          <a:xfrm>
            <a:off x="7555873" y="3040552"/>
            <a:ext cx="62618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3661CC8-09B5-2F4E-8D19-AF3CD3A2118F}"/>
              </a:ext>
            </a:extLst>
          </p:cNvPr>
          <p:cNvCxnSpPr>
            <a:cxnSpLocks/>
          </p:cNvCxnSpPr>
          <p:nvPr/>
        </p:nvCxnSpPr>
        <p:spPr>
          <a:xfrm>
            <a:off x="7555873" y="4284675"/>
            <a:ext cx="62618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B06BA3B-20B4-0F4B-B5EB-51564BDC69A2}"/>
              </a:ext>
            </a:extLst>
          </p:cNvPr>
          <p:cNvCxnSpPr>
            <a:cxnSpLocks/>
          </p:cNvCxnSpPr>
          <p:nvPr/>
        </p:nvCxnSpPr>
        <p:spPr>
          <a:xfrm>
            <a:off x="3835400" y="3444881"/>
            <a:ext cx="0" cy="287640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55204D8-58EA-1A4D-BA14-68A965A3610B}"/>
              </a:ext>
            </a:extLst>
          </p:cNvPr>
          <p:cNvSpPr txBox="1"/>
          <p:nvPr/>
        </p:nvSpPr>
        <p:spPr>
          <a:xfrm>
            <a:off x="1645791" y="4338935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FF00"/>
                </a:solidFill>
              </a:rPr>
              <a:t>Data Persistency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B16245-659F-8D44-93A1-B27ED56724FA}"/>
              </a:ext>
            </a:extLst>
          </p:cNvPr>
          <p:cNvSpPr txBox="1"/>
          <p:nvPr/>
        </p:nvSpPr>
        <p:spPr>
          <a:xfrm>
            <a:off x="1645791" y="470826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FF00"/>
                </a:solidFill>
              </a:rPr>
              <a:t>Log Files</a:t>
            </a:r>
          </a:p>
        </p:txBody>
      </p:sp>
    </p:spTree>
    <p:extLst>
      <p:ext uri="{BB962C8B-B14F-4D97-AF65-F5344CB8AC3E}">
        <p14:creationId xmlns:p14="http://schemas.microsoft.com/office/powerpoint/2010/main" val="22473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91E2DCA-93CA-E542-BB81-F6E85908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62" y="2824436"/>
            <a:ext cx="863740" cy="8637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B129B3-2929-1E48-B4D8-B6E0AB5B0588}"/>
              </a:ext>
            </a:extLst>
          </p:cNvPr>
          <p:cNvSpPr txBox="1"/>
          <p:nvPr/>
        </p:nvSpPr>
        <p:spPr>
          <a:xfrm>
            <a:off x="4124035" y="378598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인터페이스 서버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45D57CB-34AE-914A-B374-DA350CA3E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442" y="2317752"/>
            <a:ext cx="1541933" cy="8086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396226-1E54-CD4A-8DBB-A184DFEE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851" y="3550622"/>
            <a:ext cx="1541933" cy="8086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73CAB19-55A0-644B-92BF-441755AB1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578" y="3550622"/>
            <a:ext cx="1541933" cy="8086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3DD8E0B-AA34-1E4D-BBB1-879A2350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715" y="4802193"/>
            <a:ext cx="1541933" cy="8086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4B5015C-E785-8E4F-BEC2-6C37C92C6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442" y="4802193"/>
            <a:ext cx="1541933" cy="8086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A7D4364-D8A5-3F49-AE64-9EABEC4F735F}"/>
              </a:ext>
            </a:extLst>
          </p:cNvPr>
          <p:cNvSpPr txBox="1"/>
          <p:nvPr/>
        </p:nvSpPr>
        <p:spPr>
          <a:xfrm>
            <a:off x="7157357" y="31264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마스터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2C5AE4-3896-274F-9F83-0C9ED0121D45}"/>
              </a:ext>
            </a:extLst>
          </p:cNvPr>
          <p:cNvSpPr txBox="1"/>
          <p:nvPr/>
        </p:nvSpPr>
        <p:spPr>
          <a:xfrm>
            <a:off x="7157357" y="437798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마스터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2224E6-62EB-8840-9715-DDB1DE21A07A}"/>
              </a:ext>
            </a:extLst>
          </p:cNvPr>
          <p:cNvSpPr txBox="1"/>
          <p:nvPr/>
        </p:nvSpPr>
        <p:spPr>
          <a:xfrm>
            <a:off x="7163357" y="571384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마스터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26D69A-EBB1-F643-968F-A7492EBD4552}"/>
              </a:ext>
            </a:extLst>
          </p:cNvPr>
          <p:cNvSpPr txBox="1"/>
          <p:nvPr/>
        </p:nvSpPr>
        <p:spPr>
          <a:xfrm>
            <a:off x="8943990" y="312641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CCBE01-B2FD-9C43-967B-76518BDB5075}"/>
              </a:ext>
            </a:extLst>
          </p:cNvPr>
          <p:cNvSpPr txBox="1"/>
          <p:nvPr/>
        </p:nvSpPr>
        <p:spPr>
          <a:xfrm>
            <a:off x="8943990" y="435928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D7718E-1080-8D41-9C21-66BF85E4959B}"/>
              </a:ext>
            </a:extLst>
          </p:cNvPr>
          <p:cNvSpPr txBox="1"/>
          <p:nvPr/>
        </p:nvSpPr>
        <p:spPr>
          <a:xfrm>
            <a:off x="8943989" y="56657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E7F2D2E-B731-444B-9E6E-896D0B97FB6A}"/>
              </a:ext>
            </a:extLst>
          </p:cNvPr>
          <p:cNvGrpSpPr/>
          <p:nvPr/>
        </p:nvGrpSpPr>
        <p:grpSpPr>
          <a:xfrm>
            <a:off x="4460467" y="2323032"/>
            <a:ext cx="965329" cy="356135"/>
            <a:chOff x="3840480" y="2276608"/>
            <a:chExt cx="965329" cy="3561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A59B14-971F-6442-A7B8-C01E7E388D22}"/>
                </a:ext>
              </a:extLst>
            </p:cNvPr>
            <p:cNvSpPr/>
            <p:nvPr/>
          </p:nvSpPr>
          <p:spPr>
            <a:xfrm>
              <a:off x="3840480" y="2276608"/>
              <a:ext cx="965329" cy="35613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9A6F5C-23F5-534D-9D04-09F1A02020A3}"/>
                </a:ext>
              </a:extLst>
            </p:cNvPr>
            <p:cNvSpPr txBox="1"/>
            <p:nvPr/>
          </p:nvSpPr>
          <p:spPr>
            <a:xfrm>
              <a:off x="3840480" y="2276608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rgbClr val="00B0F0"/>
                  </a:solidFill>
                </a:rPr>
                <a:t>해쉬</a:t>
              </a:r>
              <a:r>
                <a:rPr kumimoji="1" lang="ko-KR" altLang="en-US" sz="1400" dirty="0">
                  <a:solidFill>
                    <a:srgbClr val="00B0F0"/>
                  </a:solidFill>
                </a:rPr>
                <a:t> 슬롯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D310AAD-C3CD-9F4F-A9BE-D287F0140073}"/>
              </a:ext>
            </a:extLst>
          </p:cNvPr>
          <p:cNvCxnSpPr>
            <a:cxnSpLocks/>
          </p:cNvCxnSpPr>
          <p:nvPr/>
        </p:nvCxnSpPr>
        <p:spPr>
          <a:xfrm flipV="1">
            <a:off x="5570545" y="2722081"/>
            <a:ext cx="1250170" cy="67084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84D459B-2470-D048-BC32-221339E3DFF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548973" y="3419243"/>
            <a:ext cx="1276878" cy="53570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6C0DBAF-8EFA-B646-88D9-4C6E2B1DEEB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548973" y="3419243"/>
            <a:ext cx="1271742" cy="17872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8892DF-61F3-B047-B936-63FC9B693A89}"/>
              </a:ext>
            </a:extLst>
          </p:cNvPr>
          <p:cNvCxnSpPr>
            <a:cxnSpLocks/>
          </p:cNvCxnSpPr>
          <p:nvPr/>
        </p:nvCxnSpPr>
        <p:spPr>
          <a:xfrm>
            <a:off x="8231735" y="2722081"/>
            <a:ext cx="62618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2D5373D-E5B3-6143-BD3E-98D07AB66DE3}"/>
              </a:ext>
            </a:extLst>
          </p:cNvPr>
          <p:cNvCxnSpPr>
            <a:cxnSpLocks/>
          </p:cNvCxnSpPr>
          <p:nvPr/>
        </p:nvCxnSpPr>
        <p:spPr>
          <a:xfrm>
            <a:off x="8231735" y="3954951"/>
            <a:ext cx="62618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3661CC8-09B5-2F4E-8D19-AF3CD3A2118F}"/>
              </a:ext>
            </a:extLst>
          </p:cNvPr>
          <p:cNvCxnSpPr>
            <a:cxnSpLocks/>
          </p:cNvCxnSpPr>
          <p:nvPr/>
        </p:nvCxnSpPr>
        <p:spPr>
          <a:xfrm>
            <a:off x="8231735" y="5199074"/>
            <a:ext cx="62618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2DC0F3-FCA6-9B45-A018-8F2ECA54A4A5}"/>
              </a:ext>
            </a:extLst>
          </p:cNvPr>
          <p:cNvSpPr txBox="1"/>
          <p:nvPr/>
        </p:nvSpPr>
        <p:spPr>
          <a:xfrm>
            <a:off x="5803412" y="282443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Blocking</a:t>
            </a:r>
            <a:endParaRPr kumimoji="1" lang="ko-KR" altLang="en-US" b="1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0DB4538-0D9E-7B4C-B8D8-F46ED4BC2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763" y="643274"/>
            <a:ext cx="8031503" cy="79160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7EF220F-65C8-3A4B-9F9A-9DC03F6D4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816" y="2271946"/>
            <a:ext cx="1541933" cy="80865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788623-B083-854F-9793-EF5015F33EA0}"/>
              </a:ext>
            </a:extLst>
          </p:cNvPr>
          <p:cNvSpPr txBox="1"/>
          <p:nvPr/>
        </p:nvSpPr>
        <p:spPr>
          <a:xfrm>
            <a:off x="781100" y="3181290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 (Key, Value) : (foo, bar)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19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7DE87-B3E2-C147-8B52-5A9795B7255D}"/>
              </a:ext>
            </a:extLst>
          </p:cNvPr>
          <p:cNvSpPr txBox="1"/>
          <p:nvPr/>
        </p:nvSpPr>
        <p:spPr>
          <a:xfrm>
            <a:off x="223971" y="28823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Failover 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 및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Recovery 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E3D845-23B8-7C4D-A72B-F1FC64DC6233}"/>
              </a:ext>
            </a:extLst>
          </p:cNvPr>
          <p:cNvSpPr txBox="1"/>
          <p:nvPr/>
        </p:nvSpPr>
        <p:spPr>
          <a:xfrm>
            <a:off x="3717235" y="1374912"/>
            <a:ext cx="41809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마스터를 투표를 통해 살아있는지 판단</a:t>
            </a:r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마스터가 죽었다고 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판단된 경우</a:t>
            </a:r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</a:t>
            </a:r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슬레이브가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살아있는지 판단</a:t>
            </a:r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solidFill>
                  <a:srgbClr val="00B0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2-A. </a:t>
            </a:r>
            <a:r>
              <a:rPr kumimoji="1" lang="ko-KR" altLang="en-US" dirty="0" err="1">
                <a:solidFill>
                  <a:srgbClr val="00B0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슬레이브가</a:t>
            </a:r>
            <a:r>
              <a:rPr kumimoji="1" lang="ko-KR" altLang="en-US" dirty="0">
                <a:solidFill>
                  <a:srgbClr val="00B0F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살아있다고 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판단된 경우</a:t>
            </a:r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2-A-1. </a:t>
            </a:r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승격 시작 </a:t>
            </a:r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  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마스터의 </a:t>
            </a:r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해쉬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슬롯 넘겨받음</a:t>
            </a:r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2-B. </a:t>
            </a:r>
            <a:r>
              <a:rPr kumimoji="1" lang="ko-KR" altLang="en-US" dirty="0" err="1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슬레이브도</a:t>
            </a:r>
            <a:r>
              <a:rPr kumimoji="1" lang="ko-KR" altLang="en-US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죽었다고 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판단된 경우</a:t>
            </a:r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2-B-1. 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할당되었던 </a:t>
            </a:r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해쉬슬롯의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재분배</a:t>
            </a:r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896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73D064-3FE4-E143-A526-1261CA585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22" y="4296389"/>
            <a:ext cx="8456032" cy="9415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7CAF7F-97FA-9444-8834-94D503E3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19" y="1115147"/>
            <a:ext cx="6060828" cy="13853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0388491-D98F-344E-A67F-88FE12F84C21}"/>
              </a:ext>
            </a:extLst>
          </p:cNvPr>
          <p:cNvSpPr txBox="1"/>
          <p:nvPr/>
        </p:nvSpPr>
        <p:spPr>
          <a:xfrm>
            <a:off x="5344704" y="1911390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FF00"/>
                </a:solidFill>
              </a:rPr>
              <a:t>해쉬</a:t>
            </a:r>
            <a:r>
              <a:rPr kumimoji="1" lang="ko-KR" altLang="en-US" dirty="0">
                <a:solidFill>
                  <a:srgbClr val="FFFF00"/>
                </a:solidFill>
              </a:rPr>
              <a:t> 슬롯 재분배 </a:t>
            </a:r>
            <a:r>
              <a:rPr kumimoji="1" lang="en-US" altLang="ko-KR" dirty="0">
                <a:solidFill>
                  <a:srgbClr val="FFFF00"/>
                </a:solidFill>
              </a:rPr>
              <a:t>Serialize</a:t>
            </a:r>
            <a:r>
              <a:rPr kumimoji="1" lang="ko-KR" altLang="en-US" dirty="0">
                <a:solidFill>
                  <a:srgbClr val="FFFF00"/>
                </a:solidFill>
              </a:rPr>
              <a:t>용 </a:t>
            </a:r>
            <a:r>
              <a:rPr kumimoji="1" lang="en-US" altLang="ko-KR" dirty="0">
                <a:solidFill>
                  <a:srgbClr val="FFFF00"/>
                </a:solidFill>
              </a:rPr>
              <a:t>Lock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F0671E-931E-024F-A302-DC46ACBB1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19" y="2825844"/>
            <a:ext cx="8031503" cy="791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0EDDE7-7844-B64B-A127-C21F239561C8}"/>
              </a:ext>
            </a:extLst>
          </p:cNvPr>
          <p:cNvSpPr txBox="1"/>
          <p:nvPr/>
        </p:nvSpPr>
        <p:spPr>
          <a:xfrm>
            <a:off x="5954304" y="3179418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FF00"/>
                </a:solidFill>
              </a:rPr>
              <a:t>클라이언트 요청 </a:t>
            </a:r>
            <a:r>
              <a:rPr kumimoji="1" lang="en-US" altLang="ko-KR" dirty="0">
                <a:solidFill>
                  <a:srgbClr val="FFFF00"/>
                </a:solidFill>
              </a:rPr>
              <a:t>Block </a:t>
            </a:r>
            <a:r>
              <a:rPr kumimoji="1" lang="ko-KR" altLang="en-US" dirty="0">
                <a:solidFill>
                  <a:srgbClr val="FFFF00"/>
                </a:solidFill>
              </a:rPr>
              <a:t>및 </a:t>
            </a:r>
            <a:r>
              <a:rPr kumimoji="1" lang="en-US" altLang="ko-KR" dirty="0">
                <a:solidFill>
                  <a:srgbClr val="FFFF00"/>
                </a:solidFill>
              </a:rPr>
              <a:t>Serialize</a:t>
            </a:r>
            <a:r>
              <a:rPr kumimoji="1" lang="ko-KR" altLang="en-US" dirty="0">
                <a:solidFill>
                  <a:srgbClr val="FFFF00"/>
                </a:solidFill>
              </a:rPr>
              <a:t>용 </a:t>
            </a:r>
            <a:r>
              <a:rPr kumimoji="1" lang="en-US" altLang="ko-KR" dirty="0">
                <a:solidFill>
                  <a:srgbClr val="FFFF00"/>
                </a:solidFill>
              </a:rPr>
              <a:t>Lock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2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6D33DC-26D5-E844-B9AD-2CF9A3CDFAB8}"/>
              </a:ext>
            </a:extLst>
          </p:cNvPr>
          <p:cNvSpPr txBox="1"/>
          <p:nvPr/>
        </p:nvSpPr>
        <p:spPr>
          <a:xfrm>
            <a:off x="357705" y="224100"/>
            <a:ext cx="2639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</a:rPr>
              <a:t>Function Test</a:t>
            </a:r>
            <a:endParaRPr kumimoji="1"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B889-1ED3-EF44-B512-8CCC64668605}"/>
              </a:ext>
            </a:extLst>
          </p:cNvPr>
          <p:cNvSpPr txBox="1"/>
          <p:nvPr/>
        </p:nvSpPr>
        <p:spPr>
          <a:xfrm>
            <a:off x="457096" y="1261084"/>
            <a:ext cx="93329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2000" dirty="0">
                <a:solidFill>
                  <a:schemeClr val="bg1"/>
                </a:solidFill>
              </a:rPr>
              <a:t>Key : “aa” ~ “</a:t>
            </a:r>
            <a:r>
              <a:rPr kumimoji="1" lang="en-US" altLang="ko-KR" sz="2000" dirty="0" err="1">
                <a:solidFill>
                  <a:schemeClr val="bg1"/>
                </a:solidFill>
              </a:rPr>
              <a:t>az</a:t>
            </a:r>
            <a:r>
              <a:rPr kumimoji="1" lang="en-US" altLang="ko-KR" sz="2000" dirty="0">
                <a:solidFill>
                  <a:schemeClr val="bg1"/>
                </a:solidFill>
              </a:rPr>
              <a:t>” </a:t>
            </a:r>
            <a:r>
              <a:rPr kumimoji="1" lang="ko-KR" altLang="en-US" sz="2000" dirty="0">
                <a:solidFill>
                  <a:schemeClr val="bg1"/>
                </a:solidFill>
              </a:rPr>
              <a:t>저장 시도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kumimoji="1" lang="en-US" altLang="ko-KR" sz="2000" dirty="0">
              <a:solidFill>
                <a:schemeClr val="bg1"/>
              </a:solidFill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</a:rPr>
              <a:t>    </a:t>
            </a:r>
            <a:r>
              <a:rPr kumimoji="1" lang="en-US" altLang="ko-KR" sz="2000" dirty="0">
                <a:solidFill>
                  <a:schemeClr val="bg1"/>
                </a:solidFill>
              </a:rPr>
              <a:t>5</a:t>
            </a:r>
            <a:r>
              <a:rPr kumimoji="1" lang="ko-KR" altLang="en-US" sz="2000" dirty="0">
                <a:solidFill>
                  <a:schemeClr val="bg1"/>
                </a:solidFill>
              </a:rPr>
              <a:t>번째 </a:t>
            </a:r>
            <a:r>
              <a:rPr kumimoji="1" lang="en-US" altLang="ko-KR" sz="2000" dirty="0">
                <a:solidFill>
                  <a:schemeClr val="bg1"/>
                </a:solidFill>
              </a:rPr>
              <a:t>Key :</a:t>
            </a:r>
            <a:r>
              <a:rPr kumimoji="1" lang="ko-KR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</a:rPr>
              <a:t>“</a:t>
            </a:r>
            <a:r>
              <a:rPr kumimoji="1" lang="en-US" altLang="ko-KR" sz="2000" dirty="0" err="1">
                <a:solidFill>
                  <a:schemeClr val="bg1"/>
                </a:solidFill>
              </a:rPr>
              <a:t>af</a:t>
            </a:r>
            <a:r>
              <a:rPr kumimoji="1" lang="en-US" altLang="ko-KR" sz="2000" dirty="0">
                <a:solidFill>
                  <a:schemeClr val="bg1"/>
                </a:solidFill>
              </a:rPr>
              <a:t>” </a:t>
            </a:r>
            <a:r>
              <a:rPr kumimoji="1" lang="ko-KR" altLang="en-US" sz="2000" dirty="0">
                <a:solidFill>
                  <a:schemeClr val="bg1"/>
                </a:solidFill>
              </a:rPr>
              <a:t>에서 </a:t>
            </a:r>
            <a:r>
              <a:rPr kumimoji="1" lang="ko-KR" altLang="en-US" sz="2000" dirty="0">
                <a:solidFill>
                  <a:srgbClr val="FF0000"/>
                </a:solidFill>
              </a:rPr>
              <a:t>마스터 </a:t>
            </a:r>
            <a:r>
              <a:rPr kumimoji="1" lang="en-US" altLang="ko-KR" sz="2000" dirty="0">
                <a:solidFill>
                  <a:srgbClr val="FF0000"/>
                </a:solidFill>
              </a:rPr>
              <a:t>2 ( 172.29.0.5 : 8001 ) </a:t>
            </a:r>
            <a:r>
              <a:rPr kumimoji="1" lang="ko-KR" altLang="en-US" sz="2000" dirty="0">
                <a:solidFill>
                  <a:schemeClr val="bg1"/>
                </a:solidFill>
              </a:rPr>
              <a:t>중단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</a:rPr>
              <a:t>      </a:t>
            </a:r>
            <a:r>
              <a:rPr kumimoji="1" lang="en-US" altLang="ko-KR" sz="2000" dirty="0">
                <a:solidFill>
                  <a:schemeClr val="bg1"/>
                </a:solidFill>
              </a:rPr>
              <a:t>=&gt; </a:t>
            </a:r>
            <a:r>
              <a:rPr kumimoji="1" lang="ko-KR" altLang="en-US" sz="2000" dirty="0" err="1">
                <a:solidFill>
                  <a:srgbClr val="FFFF00"/>
                </a:solidFill>
              </a:rPr>
              <a:t>슬레이브가</a:t>
            </a:r>
            <a:r>
              <a:rPr kumimoji="1" lang="ko-KR" altLang="en-US" sz="2000" dirty="0">
                <a:solidFill>
                  <a:srgbClr val="FFFF00"/>
                </a:solidFill>
              </a:rPr>
              <a:t> 승격</a:t>
            </a:r>
            <a:r>
              <a:rPr kumimoji="1" lang="ko-KR" altLang="en-US" sz="2000" dirty="0">
                <a:solidFill>
                  <a:schemeClr val="bg1"/>
                </a:solidFill>
              </a:rPr>
              <a:t>되는지</a:t>
            </a:r>
            <a:r>
              <a:rPr kumimoji="1" lang="en-US" altLang="ko-KR" sz="2000" dirty="0">
                <a:solidFill>
                  <a:schemeClr val="bg1"/>
                </a:solidFill>
              </a:rPr>
              <a:t> </a:t>
            </a:r>
            <a:r>
              <a:rPr kumimoji="1" lang="en-US" altLang="ko-KR" sz="2000" dirty="0">
                <a:solidFill>
                  <a:srgbClr val="FFFF00"/>
                </a:solidFill>
              </a:rPr>
              <a:t>( 172.29.0.8 : 8001 )</a:t>
            </a:r>
          </a:p>
          <a:p>
            <a:endParaRPr kumimoji="1" lang="en-US" altLang="ko-KR" sz="2000" dirty="0">
              <a:solidFill>
                <a:schemeClr val="bg1"/>
              </a:solidFill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</a:rPr>
              <a:t>    </a:t>
            </a:r>
            <a:r>
              <a:rPr kumimoji="1" lang="en-US" altLang="ko-KR" sz="2000" dirty="0">
                <a:solidFill>
                  <a:schemeClr val="bg1"/>
                </a:solidFill>
              </a:rPr>
              <a:t>10</a:t>
            </a:r>
            <a:r>
              <a:rPr kumimoji="1" lang="ko-KR" altLang="en-US" sz="2000" dirty="0">
                <a:solidFill>
                  <a:schemeClr val="bg1"/>
                </a:solidFill>
              </a:rPr>
              <a:t>번째 </a:t>
            </a:r>
            <a:r>
              <a:rPr kumimoji="1" lang="en-US" altLang="ko-KR" sz="2000" dirty="0">
                <a:solidFill>
                  <a:schemeClr val="bg1"/>
                </a:solidFill>
              </a:rPr>
              <a:t>Key : “</a:t>
            </a:r>
            <a:r>
              <a:rPr kumimoji="1" lang="en-US" altLang="ko-KR" sz="2000" dirty="0" err="1">
                <a:solidFill>
                  <a:schemeClr val="bg1"/>
                </a:solidFill>
              </a:rPr>
              <a:t>ak</a:t>
            </a:r>
            <a:r>
              <a:rPr kumimoji="1" lang="en-US" altLang="ko-KR" sz="2000" dirty="0">
                <a:solidFill>
                  <a:schemeClr val="bg1"/>
                </a:solidFill>
              </a:rPr>
              <a:t>”</a:t>
            </a:r>
            <a:r>
              <a:rPr kumimoji="1" lang="ko-KR" altLang="en-US" sz="2000" dirty="0">
                <a:solidFill>
                  <a:schemeClr val="bg1"/>
                </a:solidFill>
              </a:rPr>
              <a:t>에서 승격된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슬레이브</a:t>
            </a:r>
            <a:r>
              <a:rPr kumimoji="1" lang="en-US" altLang="ko-KR" sz="2000" dirty="0">
                <a:solidFill>
                  <a:schemeClr val="bg1"/>
                </a:solidFill>
              </a:rPr>
              <a:t>2 </a:t>
            </a:r>
            <a:r>
              <a:rPr kumimoji="1" lang="ko-KR" altLang="en-US" sz="2000" dirty="0">
                <a:solidFill>
                  <a:schemeClr val="bg1"/>
                </a:solidFill>
              </a:rPr>
              <a:t>중단</a:t>
            </a:r>
            <a:r>
              <a:rPr kumimoji="1" lang="en-US" altLang="ko-KR" sz="2000" dirty="0">
                <a:solidFill>
                  <a:schemeClr val="bg1"/>
                </a:solidFill>
              </a:rPr>
              <a:t> </a:t>
            </a:r>
          </a:p>
          <a:p>
            <a:r>
              <a:rPr kumimoji="1" lang="en-US" altLang="ko-KR" sz="2000" dirty="0">
                <a:solidFill>
                  <a:schemeClr val="bg1"/>
                </a:solidFill>
              </a:rPr>
              <a:t>       =&gt;</a:t>
            </a:r>
            <a:r>
              <a:rPr kumimoji="1" lang="ko-KR" altLang="en-US" sz="2000" dirty="0">
                <a:solidFill>
                  <a:schemeClr val="bg1"/>
                </a:solidFill>
              </a:rPr>
              <a:t> 이후의 모든 요청에 대해 </a:t>
            </a:r>
            <a:r>
              <a:rPr kumimoji="1" lang="ko-KR" altLang="en-US" sz="2000" dirty="0">
                <a:solidFill>
                  <a:srgbClr val="FFFF00"/>
                </a:solidFill>
              </a:rPr>
              <a:t>포트 </a:t>
            </a:r>
            <a:r>
              <a:rPr kumimoji="1" lang="en-US" altLang="ko-KR" sz="2000" dirty="0">
                <a:solidFill>
                  <a:srgbClr val="FFFF00"/>
                </a:solidFill>
              </a:rPr>
              <a:t>8001</a:t>
            </a:r>
            <a:r>
              <a:rPr kumimoji="1" lang="ko-KR" altLang="en-US" sz="2000" dirty="0">
                <a:solidFill>
                  <a:srgbClr val="FFFF00"/>
                </a:solidFill>
              </a:rPr>
              <a:t>번으로 갈 수 없다</a:t>
            </a:r>
            <a:endParaRPr kumimoji="1" lang="en-US" altLang="ko-KR" sz="2000" dirty="0">
              <a:solidFill>
                <a:srgbClr val="FFFF00"/>
              </a:solidFill>
            </a:endParaRPr>
          </a:p>
          <a:p>
            <a:endParaRPr kumimoji="1" lang="en-US" altLang="ko-KR" sz="2000" dirty="0">
              <a:solidFill>
                <a:srgbClr val="FFFF00"/>
              </a:solidFill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</a:rPr>
              <a:t>2.</a:t>
            </a:r>
            <a:r>
              <a:rPr kumimoji="1" lang="ko-KR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</a:rPr>
              <a:t>Key : “aa” ~ “</a:t>
            </a:r>
            <a:r>
              <a:rPr kumimoji="1" lang="en-US" altLang="ko-KR" sz="2000" dirty="0" err="1">
                <a:solidFill>
                  <a:schemeClr val="bg1"/>
                </a:solidFill>
              </a:rPr>
              <a:t>az</a:t>
            </a:r>
            <a:r>
              <a:rPr kumimoji="1" lang="en-US" altLang="ko-KR" sz="2000" dirty="0">
                <a:solidFill>
                  <a:schemeClr val="bg1"/>
                </a:solidFill>
              </a:rPr>
              <a:t>” </a:t>
            </a:r>
            <a:r>
              <a:rPr kumimoji="1" lang="ko-KR" altLang="en-US" sz="2000" dirty="0">
                <a:solidFill>
                  <a:schemeClr val="bg1"/>
                </a:solidFill>
              </a:rPr>
              <a:t>가져오기 시도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</a:rPr>
              <a:t>    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</a:rPr>
              <a:t>    </a:t>
            </a:r>
            <a:r>
              <a:rPr kumimoji="1" lang="en-US" altLang="ko-KR" sz="2000" dirty="0">
                <a:solidFill>
                  <a:schemeClr val="bg1"/>
                </a:solidFill>
              </a:rPr>
              <a:t>5</a:t>
            </a:r>
            <a:r>
              <a:rPr kumimoji="1" lang="ko-KR" altLang="en-US" sz="2000" dirty="0">
                <a:solidFill>
                  <a:schemeClr val="bg1"/>
                </a:solidFill>
              </a:rPr>
              <a:t>번째 </a:t>
            </a:r>
            <a:r>
              <a:rPr kumimoji="1" lang="en-US" altLang="ko-KR" sz="2000" dirty="0">
                <a:solidFill>
                  <a:schemeClr val="bg1"/>
                </a:solidFill>
              </a:rPr>
              <a:t>Key :</a:t>
            </a:r>
            <a:r>
              <a:rPr kumimoji="1" lang="ko-KR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</a:rPr>
              <a:t>“</a:t>
            </a:r>
            <a:r>
              <a:rPr kumimoji="1" lang="en-US" altLang="ko-KR" sz="2000" dirty="0" err="1">
                <a:solidFill>
                  <a:schemeClr val="bg1"/>
                </a:solidFill>
              </a:rPr>
              <a:t>af</a:t>
            </a:r>
            <a:r>
              <a:rPr kumimoji="1" lang="en-US" altLang="ko-KR" sz="2000" dirty="0">
                <a:solidFill>
                  <a:schemeClr val="bg1"/>
                </a:solidFill>
              </a:rPr>
              <a:t>” </a:t>
            </a:r>
            <a:r>
              <a:rPr kumimoji="1" lang="ko-KR" altLang="en-US" sz="2000" dirty="0">
                <a:solidFill>
                  <a:schemeClr val="bg1"/>
                </a:solidFill>
              </a:rPr>
              <a:t>에서 </a:t>
            </a:r>
            <a:r>
              <a:rPr kumimoji="1" lang="ko-KR" altLang="en-US" sz="2000" dirty="0">
                <a:solidFill>
                  <a:srgbClr val="FF0000"/>
                </a:solidFill>
              </a:rPr>
              <a:t>마스터 </a:t>
            </a:r>
            <a:r>
              <a:rPr kumimoji="1" lang="en-US" altLang="ko-KR" sz="2000" dirty="0">
                <a:solidFill>
                  <a:srgbClr val="FF0000"/>
                </a:solidFill>
              </a:rPr>
              <a:t>3( 172.29.0.6 : 8002 ) </a:t>
            </a:r>
            <a:r>
              <a:rPr kumimoji="1" lang="ko-KR" altLang="en-US" sz="2000" dirty="0">
                <a:solidFill>
                  <a:schemeClr val="bg1"/>
                </a:solidFill>
              </a:rPr>
              <a:t>중단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</a:rPr>
              <a:t>      </a:t>
            </a:r>
            <a:r>
              <a:rPr kumimoji="1" lang="en-US" altLang="ko-KR" sz="2000" dirty="0">
                <a:solidFill>
                  <a:schemeClr val="bg1"/>
                </a:solidFill>
              </a:rPr>
              <a:t>=&gt; </a:t>
            </a:r>
            <a:r>
              <a:rPr kumimoji="1" lang="ko-KR" altLang="en-US" sz="2000" dirty="0" err="1">
                <a:solidFill>
                  <a:srgbClr val="FFFF00"/>
                </a:solidFill>
              </a:rPr>
              <a:t>슬레이브가</a:t>
            </a:r>
            <a:r>
              <a:rPr kumimoji="1" lang="ko-KR" altLang="en-US" sz="2000" dirty="0">
                <a:solidFill>
                  <a:srgbClr val="FFFF00"/>
                </a:solidFill>
              </a:rPr>
              <a:t> 승격</a:t>
            </a:r>
            <a:r>
              <a:rPr kumimoji="1" lang="ko-KR" altLang="en-US" sz="2000" dirty="0">
                <a:solidFill>
                  <a:schemeClr val="bg1"/>
                </a:solidFill>
              </a:rPr>
              <a:t>되는지</a:t>
            </a:r>
            <a:r>
              <a:rPr kumimoji="1" lang="en-US" altLang="ko-KR" sz="2000" dirty="0">
                <a:solidFill>
                  <a:schemeClr val="bg1"/>
                </a:solidFill>
              </a:rPr>
              <a:t> </a:t>
            </a:r>
            <a:r>
              <a:rPr kumimoji="1" lang="en-US" altLang="ko-KR" sz="2000" dirty="0">
                <a:solidFill>
                  <a:srgbClr val="FFFF00"/>
                </a:solidFill>
              </a:rPr>
              <a:t>( 172.29.0.9 : 8002 )</a:t>
            </a:r>
          </a:p>
          <a:p>
            <a:endParaRPr kumimoji="1" lang="en-US" altLang="ko-KR" sz="2000" dirty="0">
              <a:solidFill>
                <a:schemeClr val="bg1"/>
              </a:solidFill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</a:rPr>
              <a:t>    </a:t>
            </a:r>
            <a:r>
              <a:rPr kumimoji="1" lang="en-US" altLang="ko-KR" sz="2000" dirty="0">
                <a:solidFill>
                  <a:schemeClr val="bg1"/>
                </a:solidFill>
              </a:rPr>
              <a:t>10</a:t>
            </a:r>
            <a:r>
              <a:rPr kumimoji="1" lang="ko-KR" altLang="en-US" sz="2000" dirty="0">
                <a:solidFill>
                  <a:schemeClr val="bg1"/>
                </a:solidFill>
              </a:rPr>
              <a:t>번째 </a:t>
            </a:r>
            <a:r>
              <a:rPr kumimoji="1" lang="en-US" altLang="ko-KR" sz="2000" dirty="0">
                <a:solidFill>
                  <a:schemeClr val="bg1"/>
                </a:solidFill>
              </a:rPr>
              <a:t>Key : “</a:t>
            </a:r>
            <a:r>
              <a:rPr kumimoji="1" lang="en-US" altLang="ko-KR" sz="2000" dirty="0" err="1">
                <a:solidFill>
                  <a:schemeClr val="bg1"/>
                </a:solidFill>
              </a:rPr>
              <a:t>ak</a:t>
            </a:r>
            <a:r>
              <a:rPr kumimoji="1" lang="en-US" altLang="ko-KR" sz="2000" dirty="0">
                <a:solidFill>
                  <a:schemeClr val="bg1"/>
                </a:solidFill>
              </a:rPr>
              <a:t>”</a:t>
            </a:r>
            <a:r>
              <a:rPr kumimoji="1" lang="ko-KR" altLang="en-US" sz="2000" dirty="0">
                <a:solidFill>
                  <a:schemeClr val="bg1"/>
                </a:solidFill>
              </a:rPr>
              <a:t>에서 승격된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슬레이브</a:t>
            </a:r>
            <a:r>
              <a:rPr kumimoji="1" lang="en-US" altLang="ko-KR" sz="2000" dirty="0">
                <a:solidFill>
                  <a:schemeClr val="bg1"/>
                </a:solidFill>
              </a:rPr>
              <a:t>3 </a:t>
            </a:r>
            <a:r>
              <a:rPr kumimoji="1" lang="ko-KR" altLang="en-US" sz="2000" dirty="0">
                <a:solidFill>
                  <a:schemeClr val="bg1"/>
                </a:solidFill>
              </a:rPr>
              <a:t>중단</a:t>
            </a:r>
            <a:r>
              <a:rPr kumimoji="1" lang="en-US" altLang="ko-KR" sz="2000" dirty="0">
                <a:solidFill>
                  <a:schemeClr val="bg1"/>
                </a:solidFill>
              </a:rPr>
              <a:t> </a:t>
            </a:r>
          </a:p>
          <a:p>
            <a:r>
              <a:rPr kumimoji="1" lang="en-US" altLang="ko-KR" sz="2000" dirty="0">
                <a:solidFill>
                  <a:schemeClr val="bg1"/>
                </a:solidFill>
              </a:rPr>
              <a:t>       =&gt;</a:t>
            </a:r>
            <a:r>
              <a:rPr kumimoji="1" lang="ko-KR" altLang="en-US" sz="2000" dirty="0">
                <a:solidFill>
                  <a:schemeClr val="bg1"/>
                </a:solidFill>
              </a:rPr>
              <a:t> 이후의 모든 요청에 대해 </a:t>
            </a:r>
            <a:r>
              <a:rPr kumimoji="1" lang="ko-KR" altLang="en-US" sz="2000" dirty="0">
                <a:solidFill>
                  <a:srgbClr val="FFFF00"/>
                </a:solidFill>
              </a:rPr>
              <a:t>포트 </a:t>
            </a:r>
            <a:r>
              <a:rPr kumimoji="1" lang="en-US" altLang="ko-KR" sz="2000" dirty="0">
                <a:solidFill>
                  <a:srgbClr val="FFFF00"/>
                </a:solidFill>
              </a:rPr>
              <a:t>8001, 8002</a:t>
            </a:r>
            <a:r>
              <a:rPr kumimoji="1" lang="ko-KR" altLang="en-US" sz="2000" dirty="0">
                <a:solidFill>
                  <a:srgbClr val="FFFF00"/>
                </a:solidFill>
              </a:rPr>
              <a:t>번으로 갈 수 없다</a:t>
            </a:r>
            <a:endParaRPr kumimoji="1" lang="en-US" altLang="ko-KR" sz="2000" dirty="0">
              <a:solidFill>
                <a:srgbClr val="FFFF00"/>
              </a:solidFill>
            </a:endParaRPr>
          </a:p>
          <a:p>
            <a:endParaRPr kumimoji="1" lang="en-US" altLang="ko-KR" sz="2000" dirty="0">
              <a:solidFill>
                <a:srgbClr val="FFFF00"/>
              </a:solidFill>
            </a:endParaRPr>
          </a:p>
          <a:p>
            <a:endParaRPr kumimoji="1" lang="en-US" altLang="ko-KR" sz="2000" dirty="0">
              <a:solidFill>
                <a:schemeClr val="bg1"/>
              </a:solidFill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</a:rPr>
              <a:t>   </a:t>
            </a:r>
          </a:p>
          <a:p>
            <a:endParaRPr kumimoji="1"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0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D03782-75C0-8C4F-8F95-F85E32C08D97}"/>
              </a:ext>
            </a:extLst>
          </p:cNvPr>
          <p:cNvSpPr txBox="1"/>
          <p:nvPr/>
        </p:nvSpPr>
        <p:spPr>
          <a:xfrm>
            <a:off x="4750905" y="2663686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err="1">
                <a:solidFill>
                  <a:schemeClr val="bg1"/>
                </a:solidFill>
              </a:rPr>
              <a:t>분산시스템</a:t>
            </a:r>
            <a:r>
              <a:rPr kumimoji="1" lang="en-US" altLang="ko-KR" sz="4000" dirty="0">
                <a:solidFill>
                  <a:schemeClr val="bg1"/>
                </a:solidFill>
              </a:rPr>
              <a:t>?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BA232-4B58-B146-BBFE-3DA5DA003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821" y="2319688"/>
            <a:ext cx="9144000" cy="998606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Key-Value Store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4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D03782-75C0-8C4F-8F95-F85E32C08D97}"/>
              </a:ext>
            </a:extLst>
          </p:cNvPr>
          <p:cNvSpPr txBox="1"/>
          <p:nvPr/>
        </p:nvSpPr>
        <p:spPr>
          <a:xfrm>
            <a:off x="2987649" y="1451111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chemeClr val="bg1"/>
                </a:solidFill>
              </a:rPr>
              <a:t>동일한 상태로의 합의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243196-9990-8A48-863E-4AEE54FB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96" y="3205921"/>
            <a:ext cx="66548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D03782-75C0-8C4F-8F95-F85E32C08D97}"/>
              </a:ext>
            </a:extLst>
          </p:cNvPr>
          <p:cNvSpPr txBox="1"/>
          <p:nvPr/>
        </p:nvSpPr>
        <p:spPr>
          <a:xfrm>
            <a:off x="3434910" y="1242389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chemeClr val="bg1"/>
                </a:solidFill>
              </a:rPr>
              <a:t>리더 선출의 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46D7C-4AEB-2C4F-B6E9-022980150ED0}"/>
              </a:ext>
            </a:extLst>
          </p:cNvPr>
          <p:cNvSpPr txBox="1"/>
          <p:nvPr/>
        </p:nvSpPr>
        <p:spPr>
          <a:xfrm>
            <a:off x="1433340" y="2766389"/>
            <a:ext cx="995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1. </a:t>
            </a:r>
            <a:r>
              <a:rPr kumimoji="1" lang="ko-KR" altLang="en-US" sz="4800" dirty="0">
                <a:solidFill>
                  <a:schemeClr val="bg1"/>
                </a:solidFill>
              </a:rPr>
              <a:t>단순 전파를 통한 합의 로드 감소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420F5-B44F-8C45-994D-1691C21A4F91}"/>
              </a:ext>
            </a:extLst>
          </p:cNvPr>
          <p:cNvSpPr txBox="1"/>
          <p:nvPr/>
        </p:nvSpPr>
        <p:spPr>
          <a:xfrm>
            <a:off x="1433340" y="3597386"/>
            <a:ext cx="7896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2. </a:t>
            </a:r>
            <a:r>
              <a:rPr kumimoji="1" lang="ko-KR" altLang="en-US" sz="4800" dirty="0">
                <a:solidFill>
                  <a:schemeClr val="bg1"/>
                </a:solidFill>
              </a:rPr>
              <a:t>시스템 로그 및 검토 용이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0D3C2-6189-6F40-B822-0BD02F343D92}"/>
              </a:ext>
            </a:extLst>
          </p:cNvPr>
          <p:cNvSpPr txBox="1"/>
          <p:nvPr/>
        </p:nvSpPr>
        <p:spPr>
          <a:xfrm>
            <a:off x="1433340" y="4428383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3. </a:t>
            </a:r>
            <a:r>
              <a:rPr kumimoji="1" lang="ko-KR" altLang="en-US" sz="4800" dirty="0">
                <a:solidFill>
                  <a:schemeClr val="bg1"/>
                </a:solidFill>
              </a:rPr>
              <a:t>동시성 문제의 효율적 해결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7660D-533F-5C48-BB43-5DCE1435C37A}"/>
              </a:ext>
            </a:extLst>
          </p:cNvPr>
          <p:cNvSpPr txBox="1"/>
          <p:nvPr/>
        </p:nvSpPr>
        <p:spPr>
          <a:xfrm>
            <a:off x="2067339" y="506896"/>
            <a:ext cx="886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hlinkClick r:id="rId3"/>
              </a:rPr>
              <a:t>https://aws.amazon.com/ko/builders-library/leader-election-in-distributed-systems/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80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D03782-75C0-8C4F-8F95-F85E32C08D97}"/>
              </a:ext>
            </a:extLst>
          </p:cNvPr>
          <p:cNvSpPr txBox="1"/>
          <p:nvPr/>
        </p:nvSpPr>
        <p:spPr>
          <a:xfrm>
            <a:off x="5363101" y="2743198"/>
            <a:ext cx="1299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Raft</a:t>
            </a:r>
            <a:endParaRPr kumimoji="1"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8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BEFA03E-A79B-3A4A-8207-BDC5544BC310}"/>
              </a:ext>
            </a:extLst>
          </p:cNvPr>
          <p:cNvSpPr/>
          <p:nvPr/>
        </p:nvSpPr>
        <p:spPr>
          <a:xfrm>
            <a:off x="3978966" y="200770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05D43D-AD72-B84F-914E-91333544B3D4}"/>
              </a:ext>
            </a:extLst>
          </p:cNvPr>
          <p:cNvSpPr/>
          <p:nvPr/>
        </p:nvSpPr>
        <p:spPr>
          <a:xfrm>
            <a:off x="5433392" y="2007702"/>
            <a:ext cx="735496" cy="7354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C27342-9B7B-124C-82C7-24A7E861F745}"/>
              </a:ext>
            </a:extLst>
          </p:cNvPr>
          <p:cNvSpPr/>
          <p:nvPr/>
        </p:nvSpPr>
        <p:spPr>
          <a:xfrm>
            <a:off x="6943579" y="2007702"/>
            <a:ext cx="735496" cy="7354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B37C8B-4F07-174B-861F-CC9A5DEE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685" y="3598827"/>
            <a:ext cx="735496" cy="735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B8DD91-8D24-8444-BB8C-745B3AA74D5F}"/>
              </a:ext>
            </a:extLst>
          </p:cNvPr>
          <p:cNvSpPr txBox="1"/>
          <p:nvPr/>
        </p:nvSpPr>
        <p:spPr>
          <a:xfrm>
            <a:off x="3732081" y="2832652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Follower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C7723-612C-3444-BC7A-BA894277A70A}"/>
              </a:ext>
            </a:extLst>
          </p:cNvPr>
          <p:cNvSpPr txBox="1"/>
          <p:nvPr/>
        </p:nvSpPr>
        <p:spPr>
          <a:xfrm>
            <a:off x="5270193" y="283265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Candidate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60CB7-B9B3-5345-8246-36020701CB3C}"/>
              </a:ext>
            </a:extLst>
          </p:cNvPr>
          <p:cNvSpPr txBox="1"/>
          <p:nvPr/>
        </p:nvSpPr>
        <p:spPr>
          <a:xfrm>
            <a:off x="6869539" y="283265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Leader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AC3B-F1DC-E34F-B07A-33BA25C26DE4}"/>
              </a:ext>
            </a:extLst>
          </p:cNvPr>
          <p:cNvSpPr txBox="1"/>
          <p:nvPr/>
        </p:nvSpPr>
        <p:spPr>
          <a:xfrm>
            <a:off x="3841784" y="4425503"/>
            <a:ext cx="189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Heartbeat Timer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83A32D-2324-1B43-B852-D429A8680C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76803" y="3598827"/>
            <a:ext cx="735496" cy="735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7009F6-1F3C-A940-87BC-CCDB315B43AA}"/>
              </a:ext>
            </a:extLst>
          </p:cNvPr>
          <p:cNvSpPr txBox="1"/>
          <p:nvPr/>
        </p:nvSpPr>
        <p:spPr>
          <a:xfrm>
            <a:off x="6010028" y="4425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Election Timer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10DFB8-09F7-4E4A-A154-E280D995FDCE}"/>
              </a:ext>
            </a:extLst>
          </p:cNvPr>
          <p:cNvSpPr/>
          <p:nvPr/>
        </p:nvSpPr>
        <p:spPr>
          <a:xfrm>
            <a:off x="5440019" y="517987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91551-49F1-654F-A9FF-F8F785AAABD8}"/>
              </a:ext>
            </a:extLst>
          </p:cNvPr>
          <p:cNvSpPr txBox="1"/>
          <p:nvPr/>
        </p:nvSpPr>
        <p:spPr>
          <a:xfrm>
            <a:off x="5484601" y="5362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임기</a:t>
            </a:r>
          </a:p>
        </p:txBody>
      </p:sp>
    </p:spTree>
    <p:extLst>
      <p:ext uri="{BB962C8B-B14F-4D97-AF65-F5344CB8AC3E}">
        <p14:creationId xmlns:p14="http://schemas.microsoft.com/office/powerpoint/2010/main" val="55783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89CD53E-BA39-0A4F-AF60-3B935FC32E27}"/>
              </a:ext>
            </a:extLst>
          </p:cNvPr>
          <p:cNvSpPr/>
          <p:nvPr/>
        </p:nvSpPr>
        <p:spPr>
          <a:xfrm>
            <a:off x="5536096" y="89452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486B9F-20DB-6342-BE26-7AC989017C2F}"/>
              </a:ext>
            </a:extLst>
          </p:cNvPr>
          <p:cNvSpPr/>
          <p:nvPr/>
        </p:nvSpPr>
        <p:spPr>
          <a:xfrm>
            <a:off x="3531705" y="218992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473F0A-AA12-244D-818A-3CC2BD68D983}"/>
              </a:ext>
            </a:extLst>
          </p:cNvPr>
          <p:cNvSpPr/>
          <p:nvPr/>
        </p:nvSpPr>
        <p:spPr>
          <a:xfrm>
            <a:off x="4492487" y="3932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B36F2B-E0BF-6045-8228-357F4905A7A0}"/>
              </a:ext>
            </a:extLst>
          </p:cNvPr>
          <p:cNvSpPr/>
          <p:nvPr/>
        </p:nvSpPr>
        <p:spPr>
          <a:xfrm>
            <a:off x="6583017" y="3932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330169-8D6B-AE40-BDDE-6370765AA604}"/>
              </a:ext>
            </a:extLst>
          </p:cNvPr>
          <p:cNvSpPr/>
          <p:nvPr/>
        </p:nvSpPr>
        <p:spPr>
          <a:xfrm>
            <a:off x="7520608" y="2027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CB98-CC7B-594A-9125-E2B579E5672D}"/>
              </a:ext>
            </a:extLst>
          </p:cNvPr>
          <p:cNvSpPr txBox="1"/>
          <p:nvPr/>
        </p:nvSpPr>
        <p:spPr>
          <a:xfrm>
            <a:off x="5735368" y="1077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8B299-1FC1-0845-9BDD-03839E6924B8}"/>
              </a:ext>
            </a:extLst>
          </p:cNvPr>
          <p:cNvSpPr txBox="1"/>
          <p:nvPr/>
        </p:nvSpPr>
        <p:spPr>
          <a:xfrm>
            <a:off x="3730977" y="23730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0CBD2-F97F-4847-90AA-0F340F86C3AA}"/>
              </a:ext>
            </a:extLst>
          </p:cNvPr>
          <p:cNvSpPr txBox="1"/>
          <p:nvPr/>
        </p:nvSpPr>
        <p:spPr>
          <a:xfrm>
            <a:off x="4691759" y="4115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940C9-15D9-014E-86A6-071CEEA671B9}"/>
              </a:ext>
            </a:extLst>
          </p:cNvPr>
          <p:cNvSpPr txBox="1"/>
          <p:nvPr/>
        </p:nvSpPr>
        <p:spPr>
          <a:xfrm>
            <a:off x="6782289" y="4115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521E0-0172-2348-8306-B4B84C036844}"/>
              </a:ext>
            </a:extLst>
          </p:cNvPr>
          <p:cNvSpPr txBox="1"/>
          <p:nvPr/>
        </p:nvSpPr>
        <p:spPr>
          <a:xfrm>
            <a:off x="7732704" y="2188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309CBA-DC61-1D45-9648-F2626862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4" y="1927326"/>
            <a:ext cx="630343" cy="6303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F746A5-8B54-234D-AD5D-DDA16F64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60" y="3669987"/>
            <a:ext cx="630343" cy="6303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12B773-22F1-664F-9063-35DBA1A3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46" y="3708952"/>
            <a:ext cx="630343" cy="6303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9448DA-C1C5-514D-89B1-3C39765A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36" y="1712410"/>
            <a:ext cx="630343" cy="6303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1FC64D-98FF-7742-A453-2E9D9EB8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25" y="662681"/>
            <a:ext cx="630343" cy="6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4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89CD53E-BA39-0A4F-AF60-3B935FC32E27}"/>
              </a:ext>
            </a:extLst>
          </p:cNvPr>
          <p:cNvSpPr/>
          <p:nvPr/>
        </p:nvSpPr>
        <p:spPr>
          <a:xfrm>
            <a:off x="5536096" y="894522"/>
            <a:ext cx="735496" cy="7354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486B9F-20DB-6342-BE26-7AC989017C2F}"/>
              </a:ext>
            </a:extLst>
          </p:cNvPr>
          <p:cNvSpPr/>
          <p:nvPr/>
        </p:nvSpPr>
        <p:spPr>
          <a:xfrm>
            <a:off x="3531705" y="218992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473F0A-AA12-244D-818A-3CC2BD68D983}"/>
              </a:ext>
            </a:extLst>
          </p:cNvPr>
          <p:cNvSpPr/>
          <p:nvPr/>
        </p:nvSpPr>
        <p:spPr>
          <a:xfrm>
            <a:off x="4492487" y="3932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B36F2B-E0BF-6045-8228-357F4905A7A0}"/>
              </a:ext>
            </a:extLst>
          </p:cNvPr>
          <p:cNvSpPr/>
          <p:nvPr/>
        </p:nvSpPr>
        <p:spPr>
          <a:xfrm>
            <a:off x="6583017" y="3932582"/>
            <a:ext cx="735496" cy="7354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330169-8D6B-AE40-BDDE-6370765AA604}"/>
              </a:ext>
            </a:extLst>
          </p:cNvPr>
          <p:cNvSpPr/>
          <p:nvPr/>
        </p:nvSpPr>
        <p:spPr>
          <a:xfrm>
            <a:off x="7520608" y="2027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CB98-CC7B-594A-9125-E2B579E5672D}"/>
              </a:ext>
            </a:extLst>
          </p:cNvPr>
          <p:cNvSpPr txBox="1"/>
          <p:nvPr/>
        </p:nvSpPr>
        <p:spPr>
          <a:xfrm>
            <a:off x="5735368" y="1077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8B299-1FC1-0845-9BDD-03839E6924B8}"/>
              </a:ext>
            </a:extLst>
          </p:cNvPr>
          <p:cNvSpPr txBox="1"/>
          <p:nvPr/>
        </p:nvSpPr>
        <p:spPr>
          <a:xfrm>
            <a:off x="3730977" y="23730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0CBD2-F97F-4847-90AA-0F340F86C3AA}"/>
              </a:ext>
            </a:extLst>
          </p:cNvPr>
          <p:cNvSpPr txBox="1"/>
          <p:nvPr/>
        </p:nvSpPr>
        <p:spPr>
          <a:xfrm>
            <a:off x="4691759" y="4115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940C9-15D9-014E-86A6-071CEEA671B9}"/>
              </a:ext>
            </a:extLst>
          </p:cNvPr>
          <p:cNvSpPr txBox="1"/>
          <p:nvPr/>
        </p:nvSpPr>
        <p:spPr>
          <a:xfrm>
            <a:off x="6782289" y="4115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521E0-0172-2348-8306-B4B84C036844}"/>
              </a:ext>
            </a:extLst>
          </p:cNvPr>
          <p:cNvSpPr txBox="1"/>
          <p:nvPr/>
        </p:nvSpPr>
        <p:spPr>
          <a:xfrm>
            <a:off x="7732704" y="2188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309CBA-DC61-1D45-9648-F2626862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4" y="1927326"/>
            <a:ext cx="630343" cy="6303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F746A5-8B54-234D-AD5D-DDA16F64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60" y="3669987"/>
            <a:ext cx="630343" cy="6303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12B773-22F1-664F-9063-35DBA1A3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51946" y="3708952"/>
            <a:ext cx="630343" cy="6303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9448DA-C1C5-514D-89B1-3C39765A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36" y="1712410"/>
            <a:ext cx="630343" cy="6303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1FC64D-98FF-7742-A453-2E9D9EB8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05025" y="662681"/>
            <a:ext cx="630343" cy="6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89CD53E-BA39-0A4F-AF60-3B935FC32E27}"/>
              </a:ext>
            </a:extLst>
          </p:cNvPr>
          <p:cNvSpPr/>
          <p:nvPr/>
        </p:nvSpPr>
        <p:spPr>
          <a:xfrm>
            <a:off x="5536096" y="894522"/>
            <a:ext cx="735496" cy="7354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486B9F-20DB-6342-BE26-7AC989017C2F}"/>
              </a:ext>
            </a:extLst>
          </p:cNvPr>
          <p:cNvSpPr/>
          <p:nvPr/>
        </p:nvSpPr>
        <p:spPr>
          <a:xfrm>
            <a:off x="3531705" y="218992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473F0A-AA12-244D-818A-3CC2BD68D983}"/>
              </a:ext>
            </a:extLst>
          </p:cNvPr>
          <p:cNvSpPr/>
          <p:nvPr/>
        </p:nvSpPr>
        <p:spPr>
          <a:xfrm>
            <a:off x="4492487" y="3932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B36F2B-E0BF-6045-8228-357F4905A7A0}"/>
              </a:ext>
            </a:extLst>
          </p:cNvPr>
          <p:cNvSpPr/>
          <p:nvPr/>
        </p:nvSpPr>
        <p:spPr>
          <a:xfrm>
            <a:off x="6583017" y="3932582"/>
            <a:ext cx="735496" cy="7354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330169-8D6B-AE40-BDDE-6370765AA604}"/>
              </a:ext>
            </a:extLst>
          </p:cNvPr>
          <p:cNvSpPr/>
          <p:nvPr/>
        </p:nvSpPr>
        <p:spPr>
          <a:xfrm>
            <a:off x="7520608" y="2027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CB98-CC7B-594A-9125-E2B579E5672D}"/>
              </a:ext>
            </a:extLst>
          </p:cNvPr>
          <p:cNvSpPr txBox="1"/>
          <p:nvPr/>
        </p:nvSpPr>
        <p:spPr>
          <a:xfrm>
            <a:off x="5735368" y="1077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8B299-1FC1-0845-9BDD-03839E6924B8}"/>
              </a:ext>
            </a:extLst>
          </p:cNvPr>
          <p:cNvSpPr txBox="1"/>
          <p:nvPr/>
        </p:nvSpPr>
        <p:spPr>
          <a:xfrm>
            <a:off x="3730977" y="23730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0CBD2-F97F-4847-90AA-0F340F86C3AA}"/>
              </a:ext>
            </a:extLst>
          </p:cNvPr>
          <p:cNvSpPr txBox="1"/>
          <p:nvPr/>
        </p:nvSpPr>
        <p:spPr>
          <a:xfrm>
            <a:off x="4691759" y="4115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940C9-15D9-014E-86A6-071CEEA671B9}"/>
              </a:ext>
            </a:extLst>
          </p:cNvPr>
          <p:cNvSpPr txBox="1"/>
          <p:nvPr/>
        </p:nvSpPr>
        <p:spPr>
          <a:xfrm>
            <a:off x="6782289" y="4115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521E0-0172-2348-8306-B4B84C036844}"/>
              </a:ext>
            </a:extLst>
          </p:cNvPr>
          <p:cNvSpPr txBox="1"/>
          <p:nvPr/>
        </p:nvSpPr>
        <p:spPr>
          <a:xfrm>
            <a:off x="7732704" y="2188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309CBA-DC61-1D45-9648-F2626862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4" y="1927326"/>
            <a:ext cx="630343" cy="6303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F746A5-8B54-234D-AD5D-DDA16F64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60" y="3669987"/>
            <a:ext cx="630343" cy="6303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12B773-22F1-664F-9063-35DBA1A3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51946" y="3708952"/>
            <a:ext cx="630343" cy="6303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9448DA-C1C5-514D-89B1-3C39765A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36" y="1712410"/>
            <a:ext cx="630343" cy="6303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1FC64D-98FF-7742-A453-2E9D9EB8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05025" y="662681"/>
            <a:ext cx="630343" cy="6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45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89CD53E-BA39-0A4F-AF60-3B935FC32E27}"/>
              </a:ext>
            </a:extLst>
          </p:cNvPr>
          <p:cNvSpPr/>
          <p:nvPr/>
        </p:nvSpPr>
        <p:spPr>
          <a:xfrm>
            <a:off x="5536096" y="894522"/>
            <a:ext cx="735496" cy="735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486B9F-20DB-6342-BE26-7AC989017C2F}"/>
              </a:ext>
            </a:extLst>
          </p:cNvPr>
          <p:cNvSpPr/>
          <p:nvPr/>
        </p:nvSpPr>
        <p:spPr>
          <a:xfrm>
            <a:off x="3531705" y="218992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473F0A-AA12-244D-818A-3CC2BD68D983}"/>
              </a:ext>
            </a:extLst>
          </p:cNvPr>
          <p:cNvSpPr/>
          <p:nvPr/>
        </p:nvSpPr>
        <p:spPr>
          <a:xfrm>
            <a:off x="4492487" y="3932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B36F2B-E0BF-6045-8228-357F4905A7A0}"/>
              </a:ext>
            </a:extLst>
          </p:cNvPr>
          <p:cNvSpPr/>
          <p:nvPr/>
        </p:nvSpPr>
        <p:spPr>
          <a:xfrm>
            <a:off x="6583017" y="3932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330169-8D6B-AE40-BDDE-6370765AA604}"/>
              </a:ext>
            </a:extLst>
          </p:cNvPr>
          <p:cNvSpPr/>
          <p:nvPr/>
        </p:nvSpPr>
        <p:spPr>
          <a:xfrm>
            <a:off x="7520608" y="2027582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CB98-CC7B-594A-9125-E2B579E5672D}"/>
              </a:ext>
            </a:extLst>
          </p:cNvPr>
          <p:cNvSpPr txBox="1"/>
          <p:nvPr/>
        </p:nvSpPr>
        <p:spPr>
          <a:xfrm>
            <a:off x="5735368" y="1077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8B299-1FC1-0845-9BDD-03839E6924B8}"/>
              </a:ext>
            </a:extLst>
          </p:cNvPr>
          <p:cNvSpPr txBox="1"/>
          <p:nvPr/>
        </p:nvSpPr>
        <p:spPr>
          <a:xfrm>
            <a:off x="3730977" y="23730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0CBD2-F97F-4847-90AA-0F340F86C3AA}"/>
              </a:ext>
            </a:extLst>
          </p:cNvPr>
          <p:cNvSpPr txBox="1"/>
          <p:nvPr/>
        </p:nvSpPr>
        <p:spPr>
          <a:xfrm>
            <a:off x="4691759" y="4115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940C9-15D9-014E-86A6-071CEEA671B9}"/>
              </a:ext>
            </a:extLst>
          </p:cNvPr>
          <p:cNvSpPr txBox="1"/>
          <p:nvPr/>
        </p:nvSpPr>
        <p:spPr>
          <a:xfrm>
            <a:off x="6782289" y="4115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521E0-0172-2348-8306-B4B84C036844}"/>
              </a:ext>
            </a:extLst>
          </p:cNvPr>
          <p:cNvSpPr txBox="1"/>
          <p:nvPr/>
        </p:nvSpPr>
        <p:spPr>
          <a:xfrm>
            <a:off x="7732704" y="2188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309CBA-DC61-1D45-9648-F2626862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4" y="1927326"/>
            <a:ext cx="630343" cy="6303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F746A5-8B54-234D-AD5D-DDA16F64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60" y="3669987"/>
            <a:ext cx="630343" cy="6303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9448DA-C1C5-514D-89B1-3C39765A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36" y="1712410"/>
            <a:ext cx="630343" cy="6303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557121-5568-EB44-B53E-677BF0E9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97" y="3669987"/>
            <a:ext cx="630343" cy="6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2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89CD53E-BA39-0A4F-AF60-3B935FC32E27}"/>
              </a:ext>
            </a:extLst>
          </p:cNvPr>
          <p:cNvSpPr/>
          <p:nvPr/>
        </p:nvSpPr>
        <p:spPr>
          <a:xfrm>
            <a:off x="4137163" y="2203173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486B9F-20DB-6342-BE26-7AC989017C2F}"/>
              </a:ext>
            </a:extLst>
          </p:cNvPr>
          <p:cNvSpPr/>
          <p:nvPr/>
        </p:nvSpPr>
        <p:spPr>
          <a:xfrm>
            <a:off x="2100065" y="218992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473F0A-AA12-244D-818A-3CC2BD68D983}"/>
              </a:ext>
            </a:extLst>
          </p:cNvPr>
          <p:cNvSpPr/>
          <p:nvPr/>
        </p:nvSpPr>
        <p:spPr>
          <a:xfrm>
            <a:off x="3060847" y="3932582"/>
            <a:ext cx="735496" cy="735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B36F2B-E0BF-6045-8228-357F4905A7A0}"/>
              </a:ext>
            </a:extLst>
          </p:cNvPr>
          <p:cNvSpPr/>
          <p:nvPr/>
        </p:nvSpPr>
        <p:spPr>
          <a:xfrm>
            <a:off x="7268191" y="2387839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330169-8D6B-AE40-BDDE-6370765AA604}"/>
              </a:ext>
            </a:extLst>
          </p:cNvPr>
          <p:cNvSpPr/>
          <p:nvPr/>
        </p:nvSpPr>
        <p:spPr>
          <a:xfrm>
            <a:off x="8582072" y="126803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CB98-CC7B-594A-9125-E2B579E5672D}"/>
              </a:ext>
            </a:extLst>
          </p:cNvPr>
          <p:cNvSpPr txBox="1"/>
          <p:nvPr/>
        </p:nvSpPr>
        <p:spPr>
          <a:xfrm>
            <a:off x="4336435" y="2386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8B299-1FC1-0845-9BDD-03839E6924B8}"/>
              </a:ext>
            </a:extLst>
          </p:cNvPr>
          <p:cNvSpPr txBox="1"/>
          <p:nvPr/>
        </p:nvSpPr>
        <p:spPr>
          <a:xfrm>
            <a:off x="2299337" y="23730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0CBD2-F97F-4847-90AA-0F340F86C3AA}"/>
              </a:ext>
            </a:extLst>
          </p:cNvPr>
          <p:cNvSpPr txBox="1"/>
          <p:nvPr/>
        </p:nvSpPr>
        <p:spPr>
          <a:xfrm>
            <a:off x="3260119" y="4115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940C9-15D9-014E-86A6-071CEEA671B9}"/>
              </a:ext>
            </a:extLst>
          </p:cNvPr>
          <p:cNvSpPr txBox="1"/>
          <p:nvPr/>
        </p:nvSpPr>
        <p:spPr>
          <a:xfrm>
            <a:off x="7467463" y="25709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521E0-0172-2348-8306-B4B84C036844}"/>
              </a:ext>
            </a:extLst>
          </p:cNvPr>
          <p:cNvSpPr txBox="1"/>
          <p:nvPr/>
        </p:nvSpPr>
        <p:spPr>
          <a:xfrm>
            <a:off x="8794168" y="14287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309CBA-DC61-1D45-9648-F2626862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94" y="1927326"/>
            <a:ext cx="630343" cy="6303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9448DA-C1C5-514D-89B1-3C39765A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900" y="952859"/>
            <a:ext cx="630343" cy="6303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557121-5568-EB44-B53E-677BF0E9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1" y="2125244"/>
            <a:ext cx="630343" cy="6303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2A909D-5B8F-9E4F-9581-AEBA7861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43" y="1888001"/>
            <a:ext cx="630343" cy="63034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AC3EA6B-4168-DD46-8473-44FD45A3FC6B}"/>
              </a:ext>
            </a:extLst>
          </p:cNvPr>
          <p:cNvSpPr/>
          <p:nvPr/>
        </p:nvSpPr>
        <p:spPr>
          <a:xfrm>
            <a:off x="7537655" y="4112351"/>
            <a:ext cx="735496" cy="735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87B0906-E29C-B044-AFE5-6ADC5CC0BF18}"/>
              </a:ext>
            </a:extLst>
          </p:cNvPr>
          <p:cNvSpPr/>
          <p:nvPr/>
        </p:nvSpPr>
        <p:spPr>
          <a:xfrm>
            <a:off x="9999572" y="2557669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33924D-F058-9B44-97FB-8A64EEA14407}"/>
              </a:ext>
            </a:extLst>
          </p:cNvPr>
          <p:cNvSpPr txBox="1"/>
          <p:nvPr/>
        </p:nvSpPr>
        <p:spPr>
          <a:xfrm>
            <a:off x="10198844" y="27407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A782EFA-07E6-A34C-84CC-7FB90A0D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752" y="2295074"/>
            <a:ext cx="630343" cy="63034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4B4CB53-627B-5E4A-851D-98DB36C0FE60}"/>
              </a:ext>
            </a:extLst>
          </p:cNvPr>
          <p:cNvSpPr/>
          <p:nvPr/>
        </p:nvSpPr>
        <p:spPr>
          <a:xfrm>
            <a:off x="9503912" y="4036150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36956-5112-8F4A-9C66-38929EE6356D}"/>
              </a:ext>
            </a:extLst>
          </p:cNvPr>
          <p:cNvSpPr txBox="1"/>
          <p:nvPr/>
        </p:nvSpPr>
        <p:spPr>
          <a:xfrm>
            <a:off x="9703184" y="42192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FCBEE65-617D-C648-B4A5-3496DB82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92" y="3773555"/>
            <a:ext cx="630343" cy="6303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6034A4-873B-C94D-8E6C-193B2654DD44}"/>
              </a:ext>
            </a:extLst>
          </p:cNvPr>
          <p:cNvSpPr txBox="1"/>
          <p:nvPr/>
        </p:nvSpPr>
        <p:spPr>
          <a:xfrm>
            <a:off x="7736927" y="42912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sp>
        <p:nvSpPr>
          <p:cNvPr id="3" name="번개[L] 2">
            <a:extLst>
              <a:ext uri="{FF2B5EF4-FFF2-40B4-BE49-F238E27FC236}">
                <a16:creationId xmlns:a16="http://schemas.microsoft.com/office/drawing/2014/main" id="{5463BC5F-35F3-F24B-BE1B-C5C60B7BE678}"/>
              </a:ext>
            </a:extLst>
          </p:cNvPr>
          <p:cNvSpPr/>
          <p:nvPr/>
        </p:nvSpPr>
        <p:spPr>
          <a:xfrm>
            <a:off x="5832572" y="1169072"/>
            <a:ext cx="457994" cy="4248186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2563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89CD53E-BA39-0A4F-AF60-3B935FC32E27}"/>
              </a:ext>
            </a:extLst>
          </p:cNvPr>
          <p:cNvSpPr/>
          <p:nvPr/>
        </p:nvSpPr>
        <p:spPr>
          <a:xfrm>
            <a:off x="4137163" y="2203173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486B9F-20DB-6342-BE26-7AC989017C2F}"/>
              </a:ext>
            </a:extLst>
          </p:cNvPr>
          <p:cNvSpPr/>
          <p:nvPr/>
        </p:nvSpPr>
        <p:spPr>
          <a:xfrm>
            <a:off x="2100065" y="218992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B36F2B-E0BF-6045-8228-357F4905A7A0}"/>
              </a:ext>
            </a:extLst>
          </p:cNvPr>
          <p:cNvSpPr/>
          <p:nvPr/>
        </p:nvSpPr>
        <p:spPr>
          <a:xfrm>
            <a:off x="7268191" y="2387839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330169-8D6B-AE40-BDDE-6370765AA604}"/>
              </a:ext>
            </a:extLst>
          </p:cNvPr>
          <p:cNvSpPr/>
          <p:nvPr/>
        </p:nvSpPr>
        <p:spPr>
          <a:xfrm>
            <a:off x="8582072" y="126803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CB98-CC7B-594A-9125-E2B579E5672D}"/>
              </a:ext>
            </a:extLst>
          </p:cNvPr>
          <p:cNvSpPr txBox="1"/>
          <p:nvPr/>
        </p:nvSpPr>
        <p:spPr>
          <a:xfrm>
            <a:off x="4336435" y="23862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8B299-1FC1-0845-9BDD-03839E6924B8}"/>
              </a:ext>
            </a:extLst>
          </p:cNvPr>
          <p:cNvSpPr txBox="1"/>
          <p:nvPr/>
        </p:nvSpPr>
        <p:spPr>
          <a:xfrm>
            <a:off x="2299337" y="237300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940C9-15D9-014E-86A6-071CEEA671B9}"/>
              </a:ext>
            </a:extLst>
          </p:cNvPr>
          <p:cNvSpPr txBox="1"/>
          <p:nvPr/>
        </p:nvSpPr>
        <p:spPr>
          <a:xfrm>
            <a:off x="7467463" y="25709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521E0-0172-2348-8306-B4B84C036844}"/>
              </a:ext>
            </a:extLst>
          </p:cNvPr>
          <p:cNvSpPr txBox="1"/>
          <p:nvPr/>
        </p:nvSpPr>
        <p:spPr>
          <a:xfrm>
            <a:off x="8794168" y="14287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309CBA-DC61-1D45-9648-F2626862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94" y="1927326"/>
            <a:ext cx="630343" cy="6303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9448DA-C1C5-514D-89B1-3C39765A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900" y="952859"/>
            <a:ext cx="630343" cy="6303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557121-5568-EB44-B53E-677BF0E9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1" y="2125244"/>
            <a:ext cx="630343" cy="6303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2A909D-5B8F-9E4F-9581-AEBA7861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43" y="1888001"/>
            <a:ext cx="630343" cy="63034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AC3EA6B-4168-DD46-8473-44FD45A3FC6B}"/>
              </a:ext>
            </a:extLst>
          </p:cNvPr>
          <p:cNvSpPr/>
          <p:nvPr/>
        </p:nvSpPr>
        <p:spPr>
          <a:xfrm>
            <a:off x="7537655" y="4112351"/>
            <a:ext cx="735496" cy="735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87B0906-E29C-B044-AFE5-6ADC5CC0BF18}"/>
              </a:ext>
            </a:extLst>
          </p:cNvPr>
          <p:cNvSpPr/>
          <p:nvPr/>
        </p:nvSpPr>
        <p:spPr>
          <a:xfrm>
            <a:off x="9999572" y="2557669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33924D-F058-9B44-97FB-8A64EEA14407}"/>
              </a:ext>
            </a:extLst>
          </p:cNvPr>
          <p:cNvSpPr txBox="1"/>
          <p:nvPr/>
        </p:nvSpPr>
        <p:spPr>
          <a:xfrm>
            <a:off x="10198844" y="27407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A782EFA-07E6-A34C-84CC-7FB90A0D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752" y="2295074"/>
            <a:ext cx="630343" cy="63034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4B4CB53-627B-5E4A-851D-98DB36C0FE60}"/>
              </a:ext>
            </a:extLst>
          </p:cNvPr>
          <p:cNvSpPr/>
          <p:nvPr/>
        </p:nvSpPr>
        <p:spPr>
          <a:xfrm>
            <a:off x="9503912" y="4036150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36956-5112-8F4A-9C66-38929EE6356D}"/>
              </a:ext>
            </a:extLst>
          </p:cNvPr>
          <p:cNvSpPr txBox="1"/>
          <p:nvPr/>
        </p:nvSpPr>
        <p:spPr>
          <a:xfrm>
            <a:off x="9703184" y="42192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FCBEE65-617D-C648-B4A5-3496DB82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92" y="3773555"/>
            <a:ext cx="630343" cy="6303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6034A4-873B-C94D-8E6C-193B2654DD44}"/>
              </a:ext>
            </a:extLst>
          </p:cNvPr>
          <p:cNvSpPr txBox="1"/>
          <p:nvPr/>
        </p:nvSpPr>
        <p:spPr>
          <a:xfrm>
            <a:off x="7736927" y="42912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E35E470-F4A1-9147-975E-7124DFE4A5CC}"/>
              </a:ext>
            </a:extLst>
          </p:cNvPr>
          <p:cNvSpPr/>
          <p:nvPr/>
        </p:nvSpPr>
        <p:spPr>
          <a:xfrm>
            <a:off x="3401667" y="4112351"/>
            <a:ext cx="735496" cy="735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06C5C1-5680-9F48-B2E3-2DC9AFB46316}"/>
              </a:ext>
            </a:extLst>
          </p:cNvPr>
          <p:cNvSpPr txBox="1"/>
          <p:nvPr/>
        </p:nvSpPr>
        <p:spPr>
          <a:xfrm>
            <a:off x="3600939" y="429543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C897AA-C2AE-F44E-B8A7-B68652B3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847" y="3849756"/>
            <a:ext cx="630343" cy="6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9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BA232-4B58-B146-BBFE-3DA5DA003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697" y="4042610"/>
            <a:ext cx="9144000" cy="998606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</a:rPr>
              <a:t>Redis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84C07-EC29-2144-8171-3C9531B0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55" y="1843770"/>
            <a:ext cx="3256684" cy="17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7CDB06F-7BA6-D640-BF4B-27A22B26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39" y="1043609"/>
            <a:ext cx="2893746" cy="28028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6B7BAA-74FC-E24D-89FC-281F491E7690}"/>
              </a:ext>
            </a:extLst>
          </p:cNvPr>
          <p:cNvSpPr txBox="1"/>
          <p:nvPr/>
        </p:nvSpPr>
        <p:spPr>
          <a:xfrm>
            <a:off x="5095427" y="4432851"/>
            <a:ext cx="1909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</a:rPr>
              <a:t>/</a:t>
            </a:r>
            <a:r>
              <a:rPr kumimoji="1" lang="en-US" altLang="ko-KR" sz="3600" dirty="0" err="1">
                <a:solidFill>
                  <a:schemeClr val="bg1"/>
                </a:solidFill>
              </a:rPr>
              <a:t>etc</a:t>
            </a:r>
            <a:r>
              <a:rPr kumimoji="1" lang="en-US" altLang="ko-KR" sz="3600" dirty="0">
                <a:solidFill>
                  <a:schemeClr val="bg1"/>
                </a:solidFill>
              </a:rPr>
              <a:t> + d</a:t>
            </a:r>
            <a:endParaRPr kumimoji="1"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39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386880-F41B-BC48-A4B6-314D836DC648}"/>
              </a:ext>
            </a:extLst>
          </p:cNvPr>
          <p:cNvSpPr/>
          <p:nvPr/>
        </p:nvSpPr>
        <p:spPr>
          <a:xfrm>
            <a:off x="1959218" y="3789258"/>
            <a:ext cx="2454964" cy="1073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F577E-0F39-8943-9702-CDD34CDD1FB6}"/>
              </a:ext>
            </a:extLst>
          </p:cNvPr>
          <p:cNvSpPr/>
          <p:nvPr/>
        </p:nvSpPr>
        <p:spPr>
          <a:xfrm>
            <a:off x="2181192" y="4418737"/>
            <a:ext cx="881267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FEF5FA-FA4D-6C49-97FB-ECCB98883DFF}"/>
              </a:ext>
            </a:extLst>
          </p:cNvPr>
          <p:cNvSpPr/>
          <p:nvPr/>
        </p:nvSpPr>
        <p:spPr>
          <a:xfrm>
            <a:off x="3284433" y="3938344"/>
            <a:ext cx="891209" cy="775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EFAF7-DEB6-DC4B-B4E5-FB5DAE6009BF}"/>
              </a:ext>
            </a:extLst>
          </p:cNvPr>
          <p:cNvSpPr txBox="1"/>
          <p:nvPr/>
        </p:nvSpPr>
        <p:spPr>
          <a:xfrm>
            <a:off x="3378478" y="4141305"/>
            <a:ext cx="7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Store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2A8353-2EAA-C84E-A739-1D017ADB039C}"/>
              </a:ext>
            </a:extLst>
          </p:cNvPr>
          <p:cNvSpPr/>
          <p:nvPr/>
        </p:nvSpPr>
        <p:spPr>
          <a:xfrm>
            <a:off x="2181192" y="3938344"/>
            <a:ext cx="843930" cy="3876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D4B20-AD03-6D4A-853D-282F45F7C80A}"/>
              </a:ext>
            </a:extLst>
          </p:cNvPr>
          <p:cNvSpPr txBox="1"/>
          <p:nvPr/>
        </p:nvSpPr>
        <p:spPr>
          <a:xfrm>
            <a:off x="2279047" y="39193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AF5BD9-8F2C-4F4F-A806-4F2511CFF423}"/>
              </a:ext>
            </a:extLst>
          </p:cNvPr>
          <p:cNvSpPr/>
          <p:nvPr/>
        </p:nvSpPr>
        <p:spPr>
          <a:xfrm>
            <a:off x="4934327" y="1504986"/>
            <a:ext cx="2454964" cy="1073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DD0D9-741A-0946-900E-E05A8567CDB9}"/>
              </a:ext>
            </a:extLst>
          </p:cNvPr>
          <p:cNvSpPr/>
          <p:nvPr/>
        </p:nvSpPr>
        <p:spPr>
          <a:xfrm>
            <a:off x="5156301" y="2134465"/>
            <a:ext cx="881267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497875-D6EC-8046-B69E-C8DF13179DB1}"/>
              </a:ext>
            </a:extLst>
          </p:cNvPr>
          <p:cNvSpPr/>
          <p:nvPr/>
        </p:nvSpPr>
        <p:spPr>
          <a:xfrm>
            <a:off x="6259542" y="1654072"/>
            <a:ext cx="891209" cy="775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6436B-5530-CB46-A7C2-C9ED035114FD}"/>
              </a:ext>
            </a:extLst>
          </p:cNvPr>
          <p:cNvSpPr txBox="1"/>
          <p:nvPr/>
        </p:nvSpPr>
        <p:spPr>
          <a:xfrm>
            <a:off x="6353587" y="1857033"/>
            <a:ext cx="7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Store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85481F-1C05-B340-94BE-280AEFF59ACF}"/>
              </a:ext>
            </a:extLst>
          </p:cNvPr>
          <p:cNvSpPr/>
          <p:nvPr/>
        </p:nvSpPr>
        <p:spPr>
          <a:xfrm>
            <a:off x="5156301" y="1654072"/>
            <a:ext cx="843930" cy="3876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BAA40-E41E-9B43-91B9-1C1F3E75DC59}"/>
              </a:ext>
            </a:extLst>
          </p:cNvPr>
          <p:cNvSpPr txBox="1"/>
          <p:nvPr/>
        </p:nvSpPr>
        <p:spPr>
          <a:xfrm>
            <a:off x="5254156" y="163506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8BF11E-813E-014B-BC48-51B5BF2A72FF}"/>
              </a:ext>
            </a:extLst>
          </p:cNvPr>
          <p:cNvSpPr/>
          <p:nvPr/>
        </p:nvSpPr>
        <p:spPr>
          <a:xfrm>
            <a:off x="8285920" y="3826565"/>
            <a:ext cx="2454964" cy="1073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D6326-2E5C-1447-944B-C313316A0D9A}"/>
              </a:ext>
            </a:extLst>
          </p:cNvPr>
          <p:cNvSpPr/>
          <p:nvPr/>
        </p:nvSpPr>
        <p:spPr>
          <a:xfrm>
            <a:off x="8507894" y="4456044"/>
            <a:ext cx="881267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6903FE-F95E-5647-84B8-E73FC1834E6E}"/>
              </a:ext>
            </a:extLst>
          </p:cNvPr>
          <p:cNvSpPr/>
          <p:nvPr/>
        </p:nvSpPr>
        <p:spPr>
          <a:xfrm>
            <a:off x="9611135" y="3975651"/>
            <a:ext cx="891209" cy="775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D0FD6-71A0-3540-98FC-3D88420AC361}"/>
              </a:ext>
            </a:extLst>
          </p:cNvPr>
          <p:cNvSpPr txBox="1"/>
          <p:nvPr/>
        </p:nvSpPr>
        <p:spPr>
          <a:xfrm>
            <a:off x="9705180" y="4178612"/>
            <a:ext cx="7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Store</a:t>
            </a:r>
            <a:endParaRPr kumimoji="1"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CBE8AEF-4F0B-B34B-A32A-5B4E7A461740}"/>
              </a:ext>
            </a:extLst>
          </p:cNvPr>
          <p:cNvSpPr/>
          <p:nvPr/>
        </p:nvSpPr>
        <p:spPr>
          <a:xfrm>
            <a:off x="8507894" y="3975651"/>
            <a:ext cx="843930" cy="3876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C370F-4F8B-7A42-9051-BE7C24C82BAD}"/>
              </a:ext>
            </a:extLst>
          </p:cNvPr>
          <p:cNvSpPr txBox="1"/>
          <p:nvPr/>
        </p:nvSpPr>
        <p:spPr>
          <a:xfrm>
            <a:off x="8605749" y="395663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8871386-4F82-B24A-BB46-5B3AA0380B50}"/>
              </a:ext>
            </a:extLst>
          </p:cNvPr>
          <p:cNvCxnSpPr/>
          <p:nvPr/>
        </p:nvCxnSpPr>
        <p:spPr>
          <a:xfrm flipV="1">
            <a:off x="3025122" y="2584174"/>
            <a:ext cx="1447487" cy="79513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B9761D-09A4-5B49-B993-B5390F54EE03}"/>
              </a:ext>
            </a:extLst>
          </p:cNvPr>
          <p:cNvSpPr txBox="1"/>
          <p:nvPr/>
        </p:nvSpPr>
        <p:spPr>
          <a:xfrm>
            <a:off x="1377195" y="2443441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1. Write </a:t>
            </a:r>
            <a:r>
              <a:rPr kumimoji="1" lang="ko-KR" altLang="en-US" dirty="0" err="1">
                <a:solidFill>
                  <a:schemeClr val="bg1"/>
                </a:solidFill>
              </a:rPr>
              <a:t>메세지</a:t>
            </a:r>
            <a:r>
              <a:rPr kumimoji="1" lang="ko-KR" altLang="en-US" dirty="0">
                <a:solidFill>
                  <a:schemeClr val="bg1"/>
                </a:solidFill>
              </a:rPr>
              <a:t> 전달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3F03A-A09F-FE47-95DC-5F13513169C5}"/>
              </a:ext>
            </a:extLst>
          </p:cNvPr>
          <p:cNvSpPr txBox="1"/>
          <p:nvPr/>
        </p:nvSpPr>
        <p:spPr>
          <a:xfrm>
            <a:off x="4870091" y="2797073"/>
            <a:ext cx="27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2. WAL</a:t>
            </a:r>
            <a:r>
              <a:rPr kumimoji="1" lang="ko-KR" altLang="en-US" dirty="0">
                <a:solidFill>
                  <a:schemeClr val="bg1"/>
                </a:solidFill>
              </a:rPr>
              <a:t>에 모두 추가 명령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DB497-433E-2648-9F89-0CA8D3834E6A}"/>
              </a:ext>
            </a:extLst>
          </p:cNvPr>
          <p:cNvSpPr txBox="1"/>
          <p:nvPr/>
        </p:nvSpPr>
        <p:spPr>
          <a:xfrm>
            <a:off x="4870091" y="322604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3. </a:t>
            </a:r>
            <a:r>
              <a:rPr kumimoji="1" lang="ko-KR" altLang="en-US" dirty="0" err="1">
                <a:solidFill>
                  <a:schemeClr val="bg1"/>
                </a:solidFill>
              </a:rPr>
              <a:t>커밋</a:t>
            </a:r>
            <a:r>
              <a:rPr kumimoji="1" lang="ko-KR" altLang="en-US" dirty="0">
                <a:solidFill>
                  <a:schemeClr val="bg1"/>
                </a:solidFill>
              </a:rPr>
              <a:t> 명령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1D433D-4CF0-4A4D-B179-F42F988DE0B7}"/>
              </a:ext>
            </a:extLst>
          </p:cNvPr>
          <p:cNvSpPr txBox="1"/>
          <p:nvPr/>
        </p:nvSpPr>
        <p:spPr>
          <a:xfrm>
            <a:off x="2603157" y="5065645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Follower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F0B49-911C-2C42-AF82-C198DDA3F53A}"/>
              </a:ext>
            </a:extLst>
          </p:cNvPr>
          <p:cNvSpPr txBox="1"/>
          <p:nvPr/>
        </p:nvSpPr>
        <p:spPr>
          <a:xfrm>
            <a:off x="8994845" y="5160138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Follower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57F05-23D0-C141-8CB4-250EF47E1006}"/>
              </a:ext>
            </a:extLst>
          </p:cNvPr>
          <p:cNvSpPr txBox="1"/>
          <p:nvPr/>
        </p:nvSpPr>
        <p:spPr>
          <a:xfrm>
            <a:off x="5469284" y="8495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Leader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85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386880-F41B-BC48-A4B6-314D836DC648}"/>
              </a:ext>
            </a:extLst>
          </p:cNvPr>
          <p:cNvSpPr/>
          <p:nvPr/>
        </p:nvSpPr>
        <p:spPr>
          <a:xfrm>
            <a:off x="1959218" y="3789258"/>
            <a:ext cx="2454964" cy="1073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F577E-0F39-8943-9702-CDD34CDD1FB6}"/>
              </a:ext>
            </a:extLst>
          </p:cNvPr>
          <p:cNvSpPr/>
          <p:nvPr/>
        </p:nvSpPr>
        <p:spPr>
          <a:xfrm>
            <a:off x="2181192" y="4418737"/>
            <a:ext cx="881267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FEF5FA-FA4D-6C49-97FB-ECCB98883DFF}"/>
              </a:ext>
            </a:extLst>
          </p:cNvPr>
          <p:cNvSpPr/>
          <p:nvPr/>
        </p:nvSpPr>
        <p:spPr>
          <a:xfrm>
            <a:off x="3284433" y="3938344"/>
            <a:ext cx="891209" cy="775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EFAF7-DEB6-DC4B-B4E5-FB5DAE6009BF}"/>
              </a:ext>
            </a:extLst>
          </p:cNvPr>
          <p:cNvSpPr txBox="1"/>
          <p:nvPr/>
        </p:nvSpPr>
        <p:spPr>
          <a:xfrm>
            <a:off x="3378478" y="4141305"/>
            <a:ext cx="7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Store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2A8353-2EAA-C84E-A739-1D017ADB039C}"/>
              </a:ext>
            </a:extLst>
          </p:cNvPr>
          <p:cNvSpPr/>
          <p:nvPr/>
        </p:nvSpPr>
        <p:spPr>
          <a:xfrm>
            <a:off x="2181192" y="3938344"/>
            <a:ext cx="843930" cy="3876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D4B20-AD03-6D4A-853D-282F45F7C80A}"/>
              </a:ext>
            </a:extLst>
          </p:cNvPr>
          <p:cNvSpPr txBox="1"/>
          <p:nvPr/>
        </p:nvSpPr>
        <p:spPr>
          <a:xfrm>
            <a:off x="2279047" y="39193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AF5BD9-8F2C-4F4F-A806-4F2511CFF423}"/>
              </a:ext>
            </a:extLst>
          </p:cNvPr>
          <p:cNvSpPr/>
          <p:nvPr/>
        </p:nvSpPr>
        <p:spPr>
          <a:xfrm>
            <a:off x="4934327" y="1902551"/>
            <a:ext cx="2454964" cy="1073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DD0D9-741A-0946-900E-E05A8567CDB9}"/>
              </a:ext>
            </a:extLst>
          </p:cNvPr>
          <p:cNvSpPr/>
          <p:nvPr/>
        </p:nvSpPr>
        <p:spPr>
          <a:xfrm>
            <a:off x="5156301" y="2532030"/>
            <a:ext cx="881267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497875-D6EC-8046-B69E-C8DF13179DB1}"/>
              </a:ext>
            </a:extLst>
          </p:cNvPr>
          <p:cNvSpPr/>
          <p:nvPr/>
        </p:nvSpPr>
        <p:spPr>
          <a:xfrm>
            <a:off x="6259542" y="2051637"/>
            <a:ext cx="891209" cy="775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6436B-5530-CB46-A7C2-C9ED035114FD}"/>
              </a:ext>
            </a:extLst>
          </p:cNvPr>
          <p:cNvSpPr txBox="1"/>
          <p:nvPr/>
        </p:nvSpPr>
        <p:spPr>
          <a:xfrm>
            <a:off x="6353587" y="2254598"/>
            <a:ext cx="7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Store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85481F-1C05-B340-94BE-280AEFF59ACF}"/>
              </a:ext>
            </a:extLst>
          </p:cNvPr>
          <p:cNvSpPr/>
          <p:nvPr/>
        </p:nvSpPr>
        <p:spPr>
          <a:xfrm>
            <a:off x="5156301" y="2051637"/>
            <a:ext cx="843930" cy="3876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BAA40-E41E-9B43-91B9-1C1F3E75DC59}"/>
              </a:ext>
            </a:extLst>
          </p:cNvPr>
          <p:cNvSpPr txBox="1"/>
          <p:nvPr/>
        </p:nvSpPr>
        <p:spPr>
          <a:xfrm>
            <a:off x="5254156" y="203262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8BF11E-813E-014B-BC48-51B5BF2A72FF}"/>
              </a:ext>
            </a:extLst>
          </p:cNvPr>
          <p:cNvSpPr/>
          <p:nvPr/>
        </p:nvSpPr>
        <p:spPr>
          <a:xfrm>
            <a:off x="8285920" y="3826565"/>
            <a:ext cx="2454964" cy="1073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D6326-2E5C-1447-944B-C313316A0D9A}"/>
              </a:ext>
            </a:extLst>
          </p:cNvPr>
          <p:cNvSpPr/>
          <p:nvPr/>
        </p:nvSpPr>
        <p:spPr>
          <a:xfrm>
            <a:off x="8507894" y="4456044"/>
            <a:ext cx="881267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6903FE-F95E-5647-84B8-E73FC1834E6E}"/>
              </a:ext>
            </a:extLst>
          </p:cNvPr>
          <p:cNvSpPr/>
          <p:nvPr/>
        </p:nvSpPr>
        <p:spPr>
          <a:xfrm>
            <a:off x="9611135" y="3975651"/>
            <a:ext cx="891209" cy="775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D0FD6-71A0-3540-98FC-3D88420AC361}"/>
              </a:ext>
            </a:extLst>
          </p:cNvPr>
          <p:cNvSpPr txBox="1"/>
          <p:nvPr/>
        </p:nvSpPr>
        <p:spPr>
          <a:xfrm>
            <a:off x="9705180" y="4178612"/>
            <a:ext cx="7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Store</a:t>
            </a:r>
            <a:endParaRPr kumimoji="1"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CBE8AEF-4F0B-B34B-A32A-5B4E7A461740}"/>
              </a:ext>
            </a:extLst>
          </p:cNvPr>
          <p:cNvSpPr/>
          <p:nvPr/>
        </p:nvSpPr>
        <p:spPr>
          <a:xfrm>
            <a:off x="8507894" y="3975651"/>
            <a:ext cx="843930" cy="3876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C370F-4F8B-7A42-9051-BE7C24C82BAD}"/>
              </a:ext>
            </a:extLst>
          </p:cNvPr>
          <p:cNvSpPr txBox="1"/>
          <p:nvPr/>
        </p:nvSpPr>
        <p:spPr>
          <a:xfrm>
            <a:off x="8605749" y="395663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1D433D-4CF0-4A4D-B179-F42F988DE0B7}"/>
              </a:ext>
            </a:extLst>
          </p:cNvPr>
          <p:cNvSpPr txBox="1"/>
          <p:nvPr/>
        </p:nvSpPr>
        <p:spPr>
          <a:xfrm>
            <a:off x="2603157" y="5065645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Follower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F0B49-911C-2C42-AF82-C198DDA3F53A}"/>
              </a:ext>
            </a:extLst>
          </p:cNvPr>
          <p:cNvSpPr txBox="1"/>
          <p:nvPr/>
        </p:nvSpPr>
        <p:spPr>
          <a:xfrm>
            <a:off x="8994845" y="5160138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Follower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5085D-2415-7541-92D2-8F74A56A7737}"/>
              </a:ext>
            </a:extLst>
          </p:cNvPr>
          <p:cNvSpPr txBox="1"/>
          <p:nvPr/>
        </p:nvSpPr>
        <p:spPr>
          <a:xfrm>
            <a:off x="4995464" y="916993"/>
            <a:ext cx="16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인덱스</a:t>
            </a:r>
            <a:r>
              <a:rPr kumimoji="1" lang="en-US" altLang="ko-KR" dirty="0">
                <a:solidFill>
                  <a:schemeClr val="bg1"/>
                </a:solidFill>
              </a:rPr>
              <a:t> : 6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E979B7-E94C-6345-A574-487DD384B191}"/>
              </a:ext>
            </a:extLst>
          </p:cNvPr>
          <p:cNvSpPr txBox="1"/>
          <p:nvPr/>
        </p:nvSpPr>
        <p:spPr>
          <a:xfrm>
            <a:off x="4995464" y="548527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: </a:t>
            </a:r>
            <a:r>
              <a:rPr kumimoji="1" lang="en-US" altLang="ko-KR" dirty="0">
                <a:solidFill>
                  <a:srgbClr val="FFFF00"/>
                </a:solidFill>
              </a:rPr>
              <a:t>A B C </a:t>
            </a:r>
            <a:r>
              <a:rPr kumimoji="1" lang="en-US" altLang="ko-KR" dirty="0">
                <a:solidFill>
                  <a:schemeClr val="bg1"/>
                </a:solidFill>
              </a:rPr>
              <a:t>D E F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7B258-14D7-ED4A-A9D7-0CBD1E553F29}"/>
              </a:ext>
            </a:extLst>
          </p:cNvPr>
          <p:cNvSpPr txBox="1"/>
          <p:nvPr/>
        </p:nvSpPr>
        <p:spPr>
          <a:xfrm>
            <a:off x="4995464" y="126572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커밋인덱스</a:t>
            </a:r>
            <a:r>
              <a:rPr kumimoji="1" lang="en-US" altLang="ko-KR" dirty="0">
                <a:solidFill>
                  <a:schemeClr val="bg1"/>
                </a:solidFill>
              </a:rPr>
              <a:t> : 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ED15B2-9FE5-7342-BE28-1014E18D6FA1}"/>
              </a:ext>
            </a:extLst>
          </p:cNvPr>
          <p:cNvSpPr txBox="1"/>
          <p:nvPr/>
        </p:nvSpPr>
        <p:spPr>
          <a:xfrm>
            <a:off x="2081492" y="2868230"/>
            <a:ext cx="16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인덱스</a:t>
            </a:r>
            <a:r>
              <a:rPr kumimoji="1" lang="en-US" altLang="ko-KR" dirty="0">
                <a:solidFill>
                  <a:schemeClr val="bg1"/>
                </a:solidFill>
              </a:rPr>
              <a:t> : 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0A2839-C6E5-4743-8448-2793F8C75AF1}"/>
              </a:ext>
            </a:extLst>
          </p:cNvPr>
          <p:cNvSpPr txBox="1"/>
          <p:nvPr/>
        </p:nvSpPr>
        <p:spPr>
          <a:xfrm>
            <a:off x="2081492" y="2499764"/>
            <a:ext cx="14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: </a:t>
            </a:r>
            <a:r>
              <a:rPr kumimoji="1" lang="en-US" altLang="ko-KR" dirty="0">
                <a:solidFill>
                  <a:srgbClr val="FFFF00"/>
                </a:solidFill>
              </a:rPr>
              <a:t>A B C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84AAB7-0A29-F24B-95E2-A40D6F5E6D5A}"/>
              </a:ext>
            </a:extLst>
          </p:cNvPr>
          <p:cNvSpPr txBox="1"/>
          <p:nvPr/>
        </p:nvSpPr>
        <p:spPr>
          <a:xfrm>
            <a:off x="2081492" y="321696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커밋인덱스</a:t>
            </a:r>
            <a:r>
              <a:rPr kumimoji="1" lang="en-US" altLang="ko-KR" dirty="0">
                <a:solidFill>
                  <a:schemeClr val="bg1"/>
                </a:solidFill>
              </a:rPr>
              <a:t> : 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ABAA2-7039-5F43-B517-7EB5538FD8C1}"/>
              </a:ext>
            </a:extLst>
          </p:cNvPr>
          <p:cNvSpPr txBox="1"/>
          <p:nvPr/>
        </p:nvSpPr>
        <p:spPr>
          <a:xfrm>
            <a:off x="8714506" y="2972517"/>
            <a:ext cx="16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인덱스</a:t>
            </a:r>
            <a:r>
              <a:rPr kumimoji="1" lang="en-US" altLang="ko-KR" dirty="0">
                <a:solidFill>
                  <a:schemeClr val="bg1"/>
                </a:solidFill>
              </a:rPr>
              <a:t> : 5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686F9-C7ED-7E42-9D8E-D70727C48576}"/>
              </a:ext>
            </a:extLst>
          </p:cNvPr>
          <p:cNvSpPr txBox="1"/>
          <p:nvPr/>
        </p:nvSpPr>
        <p:spPr>
          <a:xfrm>
            <a:off x="8714506" y="2604051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: </a:t>
            </a:r>
            <a:r>
              <a:rPr kumimoji="1" lang="en-US" altLang="ko-KR" dirty="0">
                <a:solidFill>
                  <a:srgbClr val="FFFF00"/>
                </a:solidFill>
              </a:rPr>
              <a:t>A B C </a:t>
            </a:r>
            <a:r>
              <a:rPr kumimoji="1" lang="en-US" altLang="ko-KR" dirty="0">
                <a:solidFill>
                  <a:schemeClr val="bg1"/>
                </a:solidFill>
              </a:rPr>
              <a:t>D 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537DED-56CF-824D-B831-5237C5A83B2A}"/>
              </a:ext>
            </a:extLst>
          </p:cNvPr>
          <p:cNvSpPr txBox="1"/>
          <p:nvPr/>
        </p:nvSpPr>
        <p:spPr>
          <a:xfrm>
            <a:off x="8714506" y="332125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커밋인덱스</a:t>
            </a:r>
            <a:r>
              <a:rPr kumimoji="1" lang="en-US" altLang="ko-KR" dirty="0">
                <a:solidFill>
                  <a:schemeClr val="bg1"/>
                </a:solidFill>
              </a:rPr>
              <a:t> : 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0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386880-F41B-BC48-A4B6-314D836DC648}"/>
              </a:ext>
            </a:extLst>
          </p:cNvPr>
          <p:cNvSpPr/>
          <p:nvPr/>
        </p:nvSpPr>
        <p:spPr>
          <a:xfrm>
            <a:off x="1959218" y="3789258"/>
            <a:ext cx="2454964" cy="1073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F577E-0F39-8943-9702-CDD34CDD1FB6}"/>
              </a:ext>
            </a:extLst>
          </p:cNvPr>
          <p:cNvSpPr/>
          <p:nvPr/>
        </p:nvSpPr>
        <p:spPr>
          <a:xfrm>
            <a:off x="2181192" y="4418737"/>
            <a:ext cx="881267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FEF5FA-FA4D-6C49-97FB-ECCB98883DFF}"/>
              </a:ext>
            </a:extLst>
          </p:cNvPr>
          <p:cNvSpPr/>
          <p:nvPr/>
        </p:nvSpPr>
        <p:spPr>
          <a:xfrm>
            <a:off x="3284433" y="3938344"/>
            <a:ext cx="891209" cy="775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EFAF7-DEB6-DC4B-B4E5-FB5DAE6009BF}"/>
              </a:ext>
            </a:extLst>
          </p:cNvPr>
          <p:cNvSpPr txBox="1"/>
          <p:nvPr/>
        </p:nvSpPr>
        <p:spPr>
          <a:xfrm>
            <a:off x="3378478" y="4141305"/>
            <a:ext cx="7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Store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2A8353-2EAA-C84E-A739-1D017ADB039C}"/>
              </a:ext>
            </a:extLst>
          </p:cNvPr>
          <p:cNvSpPr/>
          <p:nvPr/>
        </p:nvSpPr>
        <p:spPr>
          <a:xfrm>
            <a:off x="2181192" y="3938344"/>
            <a:ext cx="843930" cy="3876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D4B20-AD03-6D4A-853D-282F45F7C80A}"/>
              </a:ext>
            </a:extLst>
          </p:cNvPr>
          <p:cNvSpPr txBox="1"/>
          <p:nvPr/>
        </p:nvSpPr>
        <p:spPr>
          <a:xfrm>
            <a:off x="2279047" y="39193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AF5BD9-8F2C-4F4F-A806-4F2511CFF423}"/>
              </a:ext>
            </a:extLst>
          </p:cNvPr>
          <p:cNvSpPr/>
          <p:nvPr/>
        </p:nvSpPr>
        <p:spPr>
          <a:xfrm>
            <a:off x="4934327" y="1902551"/>
            <a:ext cx="2454964" cy="1073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DD0D9-741A-0946-900E-E05A8567CDB9}"/>
              </a:ext>
            </a:extLst>
          </p:cNvPr>
          <p:cNvSpPr/>
          <p:nvPr/>
        </p:nvSpPr>
        <p:spPr>
          <a:xfrm>
            <a:off x="5156301" y="2532030"/>
            <a:ext cx="881267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497875-D6EC-8046-B69E-C8DF13179DB1}"/>
              </a:ext>
            </a:extLst>
          </p:cNvPr>
          <p:cNvSpPr/>
          <p:nvPr/>
        </p:nvSpPr>
        <p:spPr>
          <a:xfrm>
            <a:off x="6259542" y="2051637"/>
            <a:ext cx="891209" cy="775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6436B-5530-CB46-A7C2-C9ED035114FD}"/>
              </a:ext>
            </a:extLst>
          </p:cNvPr>
          <p:cNvSpPr txBox="1"/>
          <p:nvPr/>
        </p:nvSpPr>
        <p:spPr>
          <a:xfrm>
            <a:off x="6353587" y="2254598"/>
            <a:ext cx="7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Store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85481F-1C05-B340-94BE-280AEFF59ACF}"/>
              </a:ext>
            </a:extLst>
          </p:cNvPr>
          <p:cNvSpPr/>
          <p:nvPr/>
        </p:nvSpPr>
        <p:spPr>
          <a:xfrm>
            <a:off x="5156301" y="2051637"/>
            <a:ext cx="843930" cy="3876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BAA40-E41E-9B43-91B9-1C1F3E75DC59}"/>
              </a:ext>
            </a:extLst>
          </p:cNvPr>
          <p:cNvSpPr txBox="1"/>
          <p:nvPr/>
        </p:nvSpPr>
        <p:spPr>
          <a:xfrm>
            <a:off x="5254156" y="203262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8BF11E-813E-014B-BC48-51B5BF2A72FF}"/>
              </a:ext>
            </a:extLst>
          </p:cNvPr>
          <p:cNvSpPr/>
          <p:nvPr/>
        </p:nvSpPr>
        <p:spPr>
          <a:xfrm>
            <a:off x="8285920" y="3826565"/>
            <a:ext cx="2454964" cy="1073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D6326-2E5C-1447-944B-C313316A0D9A}"/>
              </a:ext>
            </a:extLst>
          </p:cNvPr>
          <p:cNvSpPr/>
          <p:nvPr/>
        </p:nvSpPr>
        <p:spPr>
          <a:xfrm>
            <a:off x="8507894" y="4456044"/>
            <a:ext cx="881267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6903FE-F95E-5647-84B8-E73FC1834E6E}"/>
              </a:ext>
            </a:extLst>
          </p:cNvPr>
          <p:cNvSpPr/>
          <p:nvPr/>
        </p:nvSpPr>
        <p:spPr>
          <a:xfrm>
            <a:off x="9611135" y="3975651"/>
            <a:ext cx="891209" cy="7752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D0FD6-71A0-3540-98FC-3D88420AC361}"/>
              </a:ext>
            </a:extLst>
          </p:cNvPr>
          <p:cNvSpPr txBox="1"/>
          <p:nvPr/>
        </p:nvSpPr>
        <p:spPr>
          <a:xfrm>
            <a:off x="9705180" y="4178612"/>
            <a:ext cx="7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Store</a:t>
            </a:r>
            <a:endParaRPr kumimoji="1"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CBE8AEF-4F0B-B34B-A32A-5B4E7A461740}"/>
              </a:ext>
            </a:extLst>
          </p:cNvPr>
          <p:cNvSpPr/>
          <p:nvPr/>
        </p:nvSpPr>
        <p:spPr>
          <a:xfrm>
            <a:off x="8507894" y="3975651"/>
            <a:ext cx="843930" cy="3876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C370F-4F8B-7A42-9051-BE7C24C82BAD}"/>
              </a:ext>
            </a:extLst>
          </p:cNvPr>
          <p:cNvSpPr txBox="1"/>
          <p:nvPr/>
        </p:nvSpPr>
        <p:spPr>
          <a:xfrm>
            <a:off x="8605749" y="395663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1D433D-4CF0-4A4D-B179-F42F988DE0B7}"/>
              </a:ext>
            </a:extLst>
          </p:cNvPr>
          <p:cNvSpPr txBox="1"/>
          <p:nvPr/>
        </p:nvSpPr>
        <p:spPr>
          <a:xfrm>
            <a:off x="2603157" y="5065645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Follower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F0B49-911C-2C42-AF82-C198DDA3F53A}"/>
              </a:ext>
            </a:extLst>
          </p:cNvPr>
          <p:cNvSpPr txBox="1"/>
          <p:nvPr/>
        </p:nvSpPr>
        <p:spPr>
          <a:xfrm>
            <a:off x="8994845" y="5160138"/>
            <a:ext cx="106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Follower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5085D-2415-7541-92D2-8F74A56A7737}"/>
              </a:ext>
            </a:extLst>
          </p:cNvPr>
          <p:cNvSpPr txBox="1"/>
          <p:nvPr/>
        </p:nvSpPr>
        <p:spPr>
          <a:xfrm>
            <a:off x="4995464" y="916993"/>
            <a:ext cx="16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인덱스</a:t>
            </a:r>
            <a:r>
              <a:rPr kumimoji="1" lang="en-US" altLang="ko-KR" dirty="0">
                <a:solidFill>
                  <a:schemeClr val="bg1"/>
                </a:solidFill>
              </a:rPr>
              <a:t> : 6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E979B7-E94C-6345-A574-487DD384B191}"/>
              </a:ext>
            </a:extLst>
          </p:cNvPr>
          <p:cNvSpPr txBox="1"/>
          <p:nvPr/>
        </p:nvSpPr>
        <p:spPr>
          <a:xfrm>
            <a:off x="4995464" y="548527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: </a:t>
            </a:r>
            <a:r>
              <a:rPr kumimoji="1" lang="en-US" altLang="ko-KR" dirty="0">
                <a:solidFill>
                  <a:srgbClr val="FFFF00"/>
                </a:solidFill>
              </a:rPr>
              <a:t>A B C </a:t>
            </a:r>
            <a:r>
              <a:rPr kumimoji="1" lang="en-US" altLang="ko-KR" dirty="0">
                <a:solidFill>
                  <a:schemeClr val="bg1"/>
                </a:solidFill>
              </a:rPr>
              <a:t>D E F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7B258-14D7-ED4A-A9D7-0CBD1E553F29}"/>
              </a:ext>
            </a:extLst>
          </p:cNvPr>
          <p:cNvSpPr txBox="1"/>
          <p:nvPr/>
        </p:nvSpPr>
        <p:spPr>
          <a:xfrm>
            <a:off x="4995464" y="126572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커밋인덱스</a:t>
            </a:r>
            <a:r>
              <a:rPr kumimoji="1" lang="en-US" altLang="ko-KR" dirty="0">
                <a:solidFill>
                  <a:schemeClr val="bg1"/>
                </a:solidFill>
              </a:rPr>
              <a:t> : 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ED15B2-9FE5-7342-BE28-1014E18D6FA1}"/>
              </a:ext>
            </a:extLst>
          </p:cNvPr>
          <p:cNvSpPr txBox="1"/>
          <p:nvPr/>
        </p:nvSpPr>
        <p:spPr>
          <a:xfrm>
            <a:off x="2081492" y="2868230"/>
            <a:ext cx="16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인덱스</a:t>
            </a:r>
            <a:r>
              <a:rPr kumimoji="1" lang="en-US" altLang="ko-KR" dirty="0">
                <a:solidFill>
                  <a:schemeClr val="bg1"/>
                </a:solidFill>
              </a:rPr>
              <a:t> : 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0A2839-C6E5-4743-8448-2793F8C75AF1}"/>
              </a:ext>
            </a:extLst>
          </p:cNvPr>
          <p:cNvSpPr txBox="1"/>
          <p:nvPr/>
        </p:nvSpPr>
        <p:spPr>
          <a:xfrm>
            <a:off x="2081492" y="2499764"/>
            <a:ext cx="14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: </a:t>
            </a:r>
            <a:r>
              <a:rPr kumimoji="1" lang="en-US" altLang="ko-KR" dirty="0">
                <a:solidFill>
                  <a:srgbClr val="FFFF00"/>
                </a:solidFill>
              </a:rPr>
              <a:t>A B C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84AAB7-0A29-F24B-95E2-A40D6F5E6D5A}"/>
              </a:ext>
            </a:extLst>
          </p:cNvPr>
          <p:cNvSpPr txBox="1"/>
          <p:nvPr/>
        </p:nvSpPr>
        <p:spPr>
          <a:xfrm>
            <a:off x="2081492" y="321696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커밋인덱스</a:t>
            </a:r>
            <a:r>
              <a:rPr kumimoji="1" lang="en-US" altLang="ko-KR" dirty="0">
                <a:solidFill>
                  <a:schemeClr val="bg1"/>
                </a:solidFill>
              </a:rPr>
              <a:t> : 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ABAA2-7039-5F43-B517-7EB5538FD8C1}"/>
              </a:ext>
            </a:extLst>
          </p:cNvPr>
          <p:cNvSpPr txBox="1"/>
          <p:nvPr/>
        </p:nvSpPr>
        <p:spPr>
          <a:xfrm>
            <a:off x="8714506" y="2972517"/>
            <a:ext cx="16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인덱스</a:t>
            </a:r>
            <a:r>
              <a:rPr kumimoji="1" lang="en-US" altLang="ko-KR" dirty="0">
                <a:solidFill>
                  <a:schemeClr val="bg1"/>
                </a:solidFill>
              </a:rPr>
              <a:t> : 5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686F9-C7ED-7E42-9D8E-D70727C48576}"/>
              </a:ext>
            </a:extLst>
          </p:cNvPr>
          <p:cNvSpPr txBox="1"/>
          <p:nvPr/>
        </p:nvSpPr>
        <p:spPr>
          <a:xfrm>
            <a:off x="8714506" y="2604051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WAL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: </a:t>
            </a:r>
            <a:r>
              <a:rPr kumimoji="1" lang="en-US" altLang="ko-KR" dirty="0">
                <a:solidFill>
                  <a:srgbClr val="FFFF00"/>
                </a:solidFill>
              </a:rPr>
              <a:t>A B C </a:t>
            </a:r>
            <a:r>
              <a:rPr kumimoji="1" lang="en-US" altLang="ko-KR" dirty="0">
                <a:solidFill>
                  <a:schemeClr val="bg1"/>
                </a:solidFill>
              </a:rPr>
              <a:t>D 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537DED-56CF-824D-B831-5237C5A83B2A}"/>
              </a:ext>
            </a:extLst>
          </p:cNvPr>
          <p:cNvSpPr txBox="1"/>
          <p:nvPr/>
        </p:nvSpPr>
        <p:spPr>
          <a:xfrm>
            <a:off x="8714506" y="332125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커밋인덱스</a:t>
            </a:r>
            <a:r>
              <a:rPr kumimoji="1" lang="en-US" altLang="ko-KR" dirty="0">
                <a:solidFill>
                  <a:schemeClr val="bg1"/>
                </a:solidFill>
              </a:rPr>
              <a:t> : 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2B0E9F-6113-F646-A2D0-DB004C270E51}"/>
              </a:ext>
            </a:extLst>
          </p:cNvPr>
          <p:cNvCxnSpPr/>
          <p:nvPr/>
        </p:nvCxnSpPr>
        <p:spPr>
          <a:xfrm flipV="1">
            <a:off x="6349527" y="4852746"/>
            <a:ext cx="1447487" cy="79513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E1B76C-18FA-8B42-937C-9709428D4E8C}"/>
              </a:ext>
            </a:extLst>
          </p:cNvPr>
          <p:cNvSpPr txBox="1"/>
          <p:nvPr/>
        </p:nvSpPr>
        <p:spPr>
          <a:xfrm>
            <a:off x="5904972" y="4513807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@GET “F”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인덱스 </a:t>
            </a:r>
            <a:r>
              <a:rPr kumimoji="1" lang="en-US" altLang="ko-KR" dirty="0">
                <a:solidFill>
                  <a:schemeClr val="bg1"/>
                </a:solidFill>
              </a:rPr>
              <a:t>: 6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26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386880-F41B-BC48-A4B6-314D836DC648}"/>
              </a:ext>
            </a:extLst>
          </p:cNvPr>
          <p:cNvSpPr/>
          <p:nvPr/>
        </p:nvSpPr>
        <p:spPr>
          <a:xfrm>
            <a:off x="1959217" y="3429000"/>
            <a:ext cx="3278887" cy="1433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F577E-0F39-8943-9702-CDD34CDD1FB6}"/>
              </a:ext>
            </a:extLst>
          </p:cNvPr>
          <p:cNvSpPr/>
          <p:nvPr/>
        </p:nvSpPr>
        <p:spPr>
          <a:xfrm>
            <a:off x="2181192" y="4418737"/>
            <a:ext cx="1649894" cy="29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Error handler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FEF5FA-FA4D-6C49-97FB-ECCB98883DFF}"/>
              </a:ext>
            </a:extLst>
          </p:cNvPr>
          <p:cNvSpPr/>
          <p:nvPr/>
        </p:nvSpPr>
        <p:spPr>
          <a:xfrm>
            <a:off x="3831086" y="3513411"/>
            <a:ext cx="1257750" cy="775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EFAF7-DEB6-DC4B-B4E5-FB5DAE6009BF}"/>
              </a:ext>
            </a:extLst>
          </p:cNvPr>
          <p:cNvSpPr txBox="1"/>
          <p:nvPr/>
        </p:nvSpPr>
        <p:spPr>
          <a:xfrm>
            <a:off x="3928405" y="375944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Balancer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2A8353-2EAA-C84E-A739-1D017ADB039C}"/>
              </a:ext>
            </a:extLst>
          </p:cNvPr>
          <p:cNvSpPr/>
          <p:nvPr/>
        </p:nvSpPr>
        <p:spPr>
          <a:xfrm>
            <a:off x="2181191" y="3611725"/>
            <a:ext cx="1555037" cy="714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D4B20-AD03-6D4A-853D-282F45F7C80A}"/>
              </a:ext>
            </a:extLst>
          </p:cNvPr>
          <p:cNvSpPr txBox="1"/>
          <p:nvPr/>
        </p:nvSpPr>
        <p:spPr>
          <a:xfrm>
            <a:off x="2309895" y="371637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API client</a:t>
            </a:r>
            <a:endParaRPr kumimoji="1"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0901C-9D52-ED4A-B1E9-E87557CF56E6}"/>
              </a:ext>
            </a:extLst>
          </p:cNvPr>
          <p:cNvGrpSpPr/>
          <p:nvPr/>
        </p:nvGrpSpPr>
        <p:grpSpPr>
          <a:xfrm>
            <a:off x="7737612" y="2242573"/>
            <a:ext cx="2454964" cy="1073426"/>
            <a:chOff x="6036724" y="1649536"/>
            <a:chExt cx="2454964" cy="107342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AF5BD9-8F2C-4F4F-A806-4F2511CFF423}"/>
                </a:ext>
              </a:extLst>
            </p:cNvPr>
            <p:cNvSpPr/>
            <p:nvPr/>
          </p:nvSpPr>
          <p:spPr>
            <a:xfrm>
              <a:off x="6036724" y="1649536"/>
              <a:ext cx="2454964" cy="10734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0DD0D9-741A-0946-900E-E05A8567CDB9}"/>
                </a:ext>
              </a:extLst>
            </p:cNvPr>
            <p:cNvSpPr/>
            <p:nvPr/>
          </p:nvSpPr>
          <p:spPr>
            <a:xfrm>
              <a:off x="6258698" y="2279015"/>
              <a:ext cx="881267" cy="2948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WAL</a:t>
              </a:r>
              <a:endParaRPr kumimoji="1"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F497875-D6EC-8046-B69E-C8DF13179DB1}"/>
                </a:ext>
              </a:extLst>
            </p:cNvPr>
            <p:cNvSpPr/>
            <p:nvPr/>
          </p:nvSpPr>
          <p:spPr>
            <a:xfrm>
              <a:off x="7361939" y="1798622"/>
              <a:ext cx="891209" cy="7752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A6436B-5530-CB46-A7C2-C9ED035114FD}"/>
                </a:ext>
              </a:extLst>
            </p:cNvPr>
            <p:cNvSpPr txBox="1"/>
            <p:nvPr/>
          </p:nvSpPr>
          <p:spPr>
            <a:xfrm>
              <a:off x="7455984" y="2001583"/>
              <a:ext cx="719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Store</a:t>
              </a:r>
              <a:endParaRPr kumimoji="1"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85481F-1C05-B340-94BE-280AEFF59ACF}"/>
                </a:ext>
              </a:extLst>
            </p:cNvPr>
            <p:cNvSpPr/>
            <p:nvPr/>
          </p:nvSpPr>
          <p:spPr>
            <a:xfrm>
              <a:off x="6258698" y="1798622"/>
              <a:ext cx="843930" cy="3876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BAA40-E41E-9B43-91B9-1C1F3E75DC59}"/>
                </a:ext>
              </a:extLst>
            </p:cNvPr>
            <p:cNvSpPr txBox="1"/>
            <p:nvPr/>
          </p:nvSpPr>
          <p:spPr>
            <a:xfrm>
              <a:off x="6356553" y="177961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App</a:t>
              </a:r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EE92C4-6012-7947-855D-16CBFAAA7E7F}"/>
              </a:ext>
            </a:extLst>
          </p:cNvPr>
          <p:cNvGrpSpPr/>
          <p:nvPr/>
        </p:nvGrpSpPr>
        <p:grpSpPr>
          <a:xfrm>
            <a:off x="8965094" y="706977"/>
            <a:ext cx="2454964" cy="1073426"/>
            <a:chOff x="8285920" y="3826565"/>
            <a:chExt cx="2454964" cy="107342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8BF11E-813E-014B-BC48-51B5BF2A72FF}"/>
                </a:ext>
              </a:extLst>
            </p:cNvPr>
            <p:cNvSpPr/>
            <p:nvPr/>
          </p:nvSpPr>
          <p:spPr>
            <a:xfrm>
              <a:off x="8285920" y="3826565"/>
              <a:ext cx="2454964" cy="1073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2D6326-2E5C-1447-944B-C313316A0D9A}"/>
                </a:ext>
              </a:extLst>
            </p:cNvPr>
            <p:cNvSpPr/>
            <p:nvPr/>
          </p:nvSpPr>
          <p:spPr>
            <a:xfrm>
              <a:off x="8507894" y="4456044"/>
              <a:ext cx="881267" cy="2948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WAL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6903FE-F95E-5647-84B8-E73FC1834E6E}"/>
                </a:ext>
              </a:extLst>
            </p:cNvPr>
            <p:cNvSpPr/>
            <p:nvPr/>
          </p:nvSpPr>
          <p:spPr>
            <a:xfrm>
              <a:off x="9611135" y="3975651"/>
              <a:ext cx="891209" cy="7752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DD0FD6-71A0-3540-98FC-3D88420AC361}"/>
                </a:ext>
              </a:extLst>
            </p:cNvPr>
            <p:cNvSpPr txBox="1"/>
            <p:nvPr/>
          </p:nvSpPr>
          <p:spPr>
            <a:xfrm>
              <a:off x="9705180" y="4178612"/>
              <a:ext cx="719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Store</a:t>
              </a:r>
              <a:endParaRPr kumimoji="1"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BE8AEF-4F0B-B34B-A32A-5B4E7A461740}"/>
                </a:ext>
              </a:extLst>
            </p:cNvPr>
            <p:cNvSpPr/>
            <p:nvPr/>
          </p:nvSpPr>
          <p:spPr>
            <a:xfrm>
              <a:off x="8507894" y="3975651"/>
              <a:ext cx="843930" cy="3876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0C370F-4F8B-7A42-9051-BE7C24C82BAD}"/>
                </a:ext>
              </a:extLst>
            </p:cNvPr>
            <p:cNvSpPr txBox="1"/>
            <p:nvPr/>
          </p:nvSpPr>
          <p:spPr>
            <a:xfrm>
              <a:off x="8605749" y="395663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App</a:t>
              </a:r>
              <a:endParaRPr kumimoji="1"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1D433D-4CF0-4A4D-B179-F42F988DE0B7}"/>
              </a:ext>
            </a:extLst>
          </p:cNvPr>
          <p:cNvSpPr txBox="1"/>
          <p:nvPr/>
        </p:nvSpPr>
        <p:spPr>
          <a:xfrm>
            <a:off x="3006139" y="5125139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</a:rPr>
              <a:t>Etcd</a:t>
            </a:r>
            <a:r>
              <a:rPr kumimoji="1" lang="en-US" altLang="ko-KR" dirty="0">
                <a:solidFill>
                  <a:schemeClr val="bg1"/>
                </a:solidFill>
              </a:rPr>
              <a:t> Client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F0B49-911C-2C42-AF82-C198DDA3F53A}"/>
              </a:ext>
            </a:extLst>
          </p:cNvPr>
          <p:cNvSpPr txBox="1"/>
          <p:nvPr/>
        </p:nvSpPr>
        <p:spPr>
          <a:xfrm>
            <a:off x="7680511" y="3611725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</a:rPr>
              <a:t>Etcd</a:t>
            </a:r>
            <a:r>
              <a:rPr kumimoji="1" lang="en-US" altLang="ko-KR" dirty="0">
                <a:solidFill>
                  <a:schemeClr val="bg1"/>
                </a:solidFill>
              </a:rPr>
              <a:t> Server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2B0E9F-6113-F646-A2D0-DB004C270E51}"/>
              </a:ext>
            </a:extLst>
          </p:cNvPr>
          <p:cNvCxnSpPr/>
          <p:nvPr/>
        </p:nvCxnSpPr>
        <p:spPr>
          <a:xfrm flipV="1">
            <a:off x="5436072" y="2671827"/>
            <a:ext cx="1447487" cy="79513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E1B76C-18FA-8B42-937C-9709428D4E8C}"/>
              </a:ext>
            </a:extLst>
          </p:cNvPr>
          <p:cNvSpPr txBox="1"/>
          <p:nvPr/>
        </p:nvSpPr>
        <p:spPr>
          <a:xfrm>
            <a:off x="4991517" y="2332888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@GET “F”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인덱스 </a:t>
            </a:r>
            <a:r>
              <a:rPr kumimoji="1" lang="en-US" altLang="ko-KR" dirty="0">
                <a:solidFill>
                  <a:schemeClr val="bg1"/>
                </a:solidFill>
              </a:rPr>
              <a:t>: 6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C4B71D5-DF3C-5A40-946C-5FE4C03E94CB}"/>
              </a:ext>
            </a:extLst>
          </p:cNvPr>
          <p:cNvGrpSpPr/>
          <p:nvPr/>
        </p:nvGrpSpPr>
        <p:grpSpPr>
          <a:xfrm>
            <a:off x="6210173" y="697544"/>
            <a:ext cx="2454964" cy="1073426"/>
            <a:chOff x="8285920" y="3826565"/>
            <a:chExt cx="2454964" cy="107342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E04F35-8436-874A-BA01-D57F8C031CDF}"/>
                </a:ext>
              </a:extLst>
            </p:cNvPr>
            <p:cNvSpPr/>
            <p:nvPr/>
          </p:nvSpPr>
          <p:spPr>
            <a:xfrm>
              <a:off x="8285920" y="3826565"/>
              <a:ext cx="2454964" cy="1073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A6A44E-42CB-C54B-8F00-DA88CC31E9A0}"/>
                </a:ext>
              </a:extLst>
            </p:cNvPr>
            <p:cNvSpPr/>
            <p:nvPr/>
          </p:nvSpPr>
          <p:spPr>
            <a:xfrm>
              <a:off x="8507894" y="4456044"/>
              <a:ext cx="881267" cy="2948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WAL</a:t>
              </a:r>
              <a:endParaRPr kumimoji="1"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85CF528-9810-4F4E-AFB9-DEE7FD8E09CA}"/>
                </a:ext>
              </a:extLst>
            </p:cNvPr>
            <p:cNvSpPr/>
            <p:nvPr/>
          </p:nvSpPr>
          <p:spPr>
            <a:xfrm>
              <a:off x="9611135" y="3975651"/>
              <a:ext cx="891209" cy="7752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9D9CF1-C699-E54C-8A68-84E11D150CFC}"/>
                </a:ext>
              </a:extLst>
            </p:cNvPr>
            <p:cNvSpPr txBox="1"/>
            <p:nvPr/>
          </p:nvSpPr>
          <p:spPr>
            <a:xfrm>
              <a:off x="9705180" y="4178612"/>
              <a:ext cx="719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Store</a:t>
              </a:r>
              <a:endParaRPr kumimoji="1"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F5BBEEF-2EAF-1E48-A855-BA83214132DF}"/>
                </a:ext>
              </a:extLst>
            </p:cNvPr>
            <p:cNvSpPr/>
            <p:nvPr/>
          </p:nvSpPr>
          <p:spPr>
            <a:xfrm>
              <a:off x="8507894" y="3975651"/>
              <a:ext cx="843930" cy="3876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337E91-A2DA-7142-ABB2-5A80E0625C60}"/>
                </a:ext>
              </a:extLst>
            </p:cNvPr>
            <p:cNvSpPr txBox="1"/>
            <p:nvPr/>
          </p:nvSpPr>
          <p:spPr>
            <a:xfrm>
              <a:off x="8605749" y="395663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App</a:t>
              </a:r>
              <a:endParaRPr kumimoji="1"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741452-6D07-834F-813D-238592625CCF}"/>
              </a:ext>
            </a:extLst>
          </p:cNvPr>
          <p:cNvSpPr/>
          <p:nvPr/>
        </p:nvSpPr>
        <p:spPr>
          <a:xfrm>
            <a:off x="5940655" y="483851"/>
            <a:ext cx="2946959" cy="1500809"/>
          </a:xfrm>
          <a:prstGeom prst="rect">
            <a:avLst/>
          </a:prstGeom>
          <a:solidFill>
            <a:schemeClr val="tx1">
              <a:lumMod val="50000"/>
              <a:lumOff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70A331-917A-C54A-A2D5-D6361A27C4D5}"/>
              </a:ext>
            </a:extLst>
          </p:cNvPr>
          <p:cNvSpPr txBox="1"/>
          <p:nvPr/>
        </p:nvSpPr>
        <p:spPr>
          <a:xfrm>
            <a:off x="516835" y="5309805"/>
            <a:ext cx="11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@GET “F”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9212920-862A-3D44-BAE6-F0D09B6D5C2C}"/>
              </a:ext>
            </a:extLst>
          </p:cNvPr>
          <p:cNvCxnSpPr/>
          <p:nvPr/>
        </p:nvCxnSpPr>
        <p:spPr>
          <a:xfrm flipV="1">
            <a:off x="733704" y="5500740"/>
            <a:ext cx="1447487" cy="79513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4CC390-6058-7D42-A0EC-4982075B320A}"/>
              </a:ext>
            </a:extLst>
          </p:cNvPr>
          <p:cNvSpPr txBox="1"/>
          <p:nvPr/>
        </p:nvSpPr>
        <p:spPr>
          <a:xfrm>
            <a:off x="3736228" y="6111204"/>
            <a:ext cx="88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hlinkClick r:id="rId3"/>
              </a:rPr>
              <a:t>https://github.com/etcd-io/etcd/blob/master/Documentation/op-guide/failures.md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24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9243813-26E8-5743-A8B5-0D5B37F2DFEF}"/>
              </a:ext>
            </a:extLst>
          </p:cNvPr>
          <p:cNvGrpSpPr/>
          <p:nvPr/>
        </p:nvGrpSpPr>
        <p:grpSpPr>
          <a:xfrm>
            <a:off x="7058438" y="978212"/>
            <a:ext cx="2454964" cy="1073426"/>
            <a:chOff x="4934327" y="1902551"/>
            <a:chExt cx="2454964" cy="107342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AF5BD9-8F2C-4F4F-A806-4F2511CFF423}"/>
                </a:ext>
              </a:extLst>
            </p:cNvPr>
            <p:cNvSpPr/>
            <p:nvPr/>
          </p:nvSpPr>
          <p:spPr>
            <a:xfrm>
              <a:off x="4934327" y="1902551"/>
              <a:ext cx="2454964" cy="10734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0DD0D9-741A-0946-900E-E05A8567CDB9}"/>
                </a:ext>
              </a:extLst>
            </p:cNvPr>
            <p:cNvSpPr/>
            <p:nvPr/>
          </p:nvSpPr>
          <p:spPr>
            <a:xfrm>
              <a:off x="5156301" y="2532030"/>
              <a:ext cx="881267" cy="2948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WAL</a:t>
              </a:r>
              <a:endParaRPr kumimoji="1"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F497875-D6EC-8046-B69E-C8DF13179DB1}"/>
                </a:ext>
              </a:extLst>
            </p:cNvPr>
            <p:cNvSpPr/>
            <p:nvPr/>
          </p:nvSpPr>
          <p:spPr>
            <a:xfrm>
              <a:off x="6259542" y="2051637"/>
              <a:ext cx="891209" cy="7752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A6436B-5530-CB46-A7C2-C9ED035114FD}"/>
                </a:ext>
              </a:extLst>
            </p:cNvPr>
            <p:cNvSpPr txBox="1"/>
            <p:nvPr/>
          </p:nvSpPr>
          <p:spPr>
            <a:xfrm>
              <a:off x="6353587" y="2254598"/>
              <a:ext cx="719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Store</a:t>
              </a:r>
              <a:endParaRPr kumimoji="1"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85481F-1C05-B340-94BE-280AEFF59ACF}"/>
                </a:ext>
              </a:extLst>
            </p:cNvPr>
            <p:cNvSpPr/>
            <p:nvPr/>
          </p:nvSpPr>
          <p:spPr>
            <a:xfrm>
              <a:off x="5156301" y="2051637"/>
              <a:ext cx="843930" cy="3876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BAA40-E41E-9B43-91B9-1C1F3E75DC59}"/>
                </a:ext>
              </a:extLst>
            </p:cNvPr>
            <p:cNvSpPr txBox="1"/>
            <p:nvPr/>
          </p:nvSpPr>
          <p:spPr>
            <a:xfrm>
              <a:off x="5254156" y="203262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App</a:t>
              </a:r>
              <a:endParaRPr kumimoji="1"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8A7074-3891-DE46-8271-7FE2759AB270}"/>
              </a:ext>
            </a:extLst>
          </p:cNvPr>
          <p:cNvGrpSpPr/>
          <p:nvPr/>
        </p:nvGrpSpPr>
        <p:grpSpPr>
          <a:xfrm>
            <a:off x="8951841" y="2425147"/>
            <a:ext cx="2454964" cy="1073426"/>
            <a:chOff x="8285920" y="3826565"/>
            <a:chExt cx="2454964" cy="107342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8BF11E-813E-014B-BC48-51B5BF2A72FF}"/>
                </a:ext>
              </a:extLst>
            </p:cNvPr>
            <p:cNvSpPr/>
            <p:nvPr/>
          </p:nvSpPr>
          <p:spPr>
            <a:xfrm>
              <a:off x="8285920" y="3826565"/>
              <a:ext cx="2454964" cy="1073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2D6326-2E5C-1447-944B-C313316A0D9A}"/>
                </a:ext>
              </a:extLst>
            </p:cNvPr>
            <p:cNvSpPr/>
            <p:nvPr/>
          </p:nvSpPr>
          <p:spPr>
            <a:xfrm>
              <a:off x="8507894" y="4456044"/>
              <a:ext cx="881267" cy="2948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WAL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6903FE-F95E-5647-84B8-E73FC1834E6E}"/>
                </a:ext>
              </a:extLst>
            </p:cNvPr>
            <p:cNvSpPr/>
            <p:nvPr/>
          </p:nvSpPr>
          <p:spPr>
            <a:xfrm>
              <a:off x="9611135" y="3975651"/>
              <a:ext cx="891209" cy="7752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DD0FD6-71A0-3540-98FC-3D88420AC361}"/>
                </a:ext>
              </a:extLst>
            </p:cNvPr>
            <p:cNvSpPr txBox="1"/>
            <p:nvPr/>
          </p:nvSpPr>
          <p:spPr>
            <a:xfrm>
              <a:off x="9705180" y="4178612"/>
              <a:ext cx="719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Store</a:t>
              </a:r>
              <a:endParaRPr kumimoji="1"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BE8AEF-4F0B-B34B-A32A-5B4E7A461740}"/>
                </a:ext>
              </a:extLst>
            </p:cNvPr>
            <p:cNvSpPr/>
            <p:nvPr/>
          </p:nvSpPr>
          <p:spPr>
            <a:xfrm>
              <a:off x="8507894" y="3975651"/>
              <a:ext cx="843930" cy="3876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0C370F-4F8B-7A42-9051-BE7C24C82BAD}"/>
                </a:ext>
              </a:extLst>
            </p:cNvPr>
            <p:cNvSpPr txBox="1"/>
            <p:nvPr/>
          </p:nvSpPr>
          <p:spPr>
            <a:xfrm>
              <a:off x="8605749" y="395663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App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8A1BD-000C-2A4D-996D-4054B4465624}"/>
              </a:ext>
            </a:extLst>
          </p:cNvPr>
          <p:cNvGrpSpPr/>
          <p:nvPr/>
        </p:nvGrpSpPr>
        <p:grpSpPr>
          <a:xfrm>
            <a:off x="5429310" y="2609813"/>
            <a:ext cx="2454964" cy="1073426"/>
            <a:chOff x="8285920" y="3826565"/>
            <a:chExt cx="2454964" cy="107342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6587374-2CF0-434B-A8A1-74F5CA072376}"/>
                </a:ext>
              </a:extLst>
            </p:cNvPr>
            <p:cNvSpPr/>
            <p:nvPr/>
          </p:nvSpPr>
          <p:spPr>
            <a:xfrm>
              <a:off x="8285920" y="3826565"/>
              <a:ext cx="2454964" cy="1073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8A2712-C9A6-9E4C-9E5D-33FC3044B2EC}"/>
                </a:ext>
              </a:extLst>
            </p:cNvPr>
            <p:cNvSpPr/>
            <p:nvPr/>
          </p:nvSpPr>
          <p:spPr>
            <a:xfrm>
              <a:off x="8507894" y="4456044"/>
              <a:ext cx="881267" cy="2948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WAL</a:t>
              </a:r>
              <a:endParaRPr kumimoji="1"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0259FF-922B-0A40-B418-C75894233612}"/>
                </a:ext>
              </a:extLst>
            </p:cNvPr>
            <p:cNvSpPr/>
            <p:nvPr/>
          </p:nvSpPr>
          <p:spPr>
            <a:xfrm>
              <a:off x="9611135" y="3975651"/>
              <a:ext cx="891209" cy="7752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506A14-0399-8540-BD78-44455D771EED}"/>
                </a:ext>
              </a:extLst>
            </p:cNvPr>
            <p:cNvSpPr txBox="1"/>
            <p:nvPr/>
          </p:nvSpPr>
          <p:spPr>
            <a:xfrm>
              <a:off x="9705180" y="4178612"/>
              <a:ext cx="719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Store</a:t>
              </a:r>
              <a:endParaRPr kumimoji="1"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3105268-3BCF-2D41-B906-48DD08052F2C}"/>
                </a:ext>
              </a:extLst>
            </p:cNvPr>
            <p:cNvSpPr/>
            <p:nvPr/>
          </p:nvSpPr>
          <p:spPr>
            <a:xfrm>
              <a:off x="8507894" y="3975651"/>
              <a:ext cx="843930" cy="3876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C717BD-DC31-C34F-ADD5-53C71F38547D}"/>
                </a:ext>
              </a:extLst>
            </p:cNvPr>
            <p:cNvSpPr txBox="1"/>
            <p:nvPr/>
          </p:nvSpPr>
          <p:spPr>
            <a:xfrm>
              <a:off x="8605749" y="395663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App</a:t>
              </a:r>
              <a:endParaRPr kumimoji="1"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6E59BC4-136E-4648-9C3A-EFFECA8FF776}"/>
              </a:ext>
            </a:extLst>
          </p:cNvPr>
          <p:cNvGrpSpPr/>
          <p:nvPr/>
        </p:nvGrpSpPr>
        <p:grpSpPr>
          <a:xfrm>
            <a:off x="1028180" y="1888434"/>
            <a:ext cx="2454964" cy="1073426"/>
            <a:chOff x="8285920" y="3826565"/>
            <a:chExt cx="2454964" cy="107342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64F1DDD-2D73-1B42-AFB5-1DE360A89457}"/>
                </a:ext>
              </a:extLst>
            </p:cNvPr>
            <p:cNvSpPr/>
            <p:nvPr/>
          </p:nvSpPr>
          <p:spPr>
            <a:xfrm>
              <a:off x="8285920" y="3826565"/>
              <a:ext cx="2454964" cy="1073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8C051E9-7025-BD4B-8C29-A305889A12E7}"/>
                </a:ext>
              </a:extLst>
            </p:cNvPr>
            <p:cNvSpPr/>
            <p:nvPr/>
          </p:nvSpPr>
          <p:spPr>
            <a:xfrm>
              <a:off x="8507894" y="4456044"/>
              <a:ext cx="881267" cy="2948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WAL</a:t>
              </a:r>
              <a:endParaRPr kumimoji="1"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3EE8140-F342-BE4A-B6B7-AF9D69ED236B}"/>
                </a:ext>
              </a:extLst>
            </p:cNvPr>
            <p:cNvSpPr/>
            <p:nvPr/>
          </p:nvSpPr>
          <p:spPr>
            <a:xfrm>
              <a:off x="9611135" y="3975651"/>
              <a:ext cx="891209" cy="7752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9C1D79-10FF-1042-BF6A-31F9ACD0E3F0}"/>
                </a:ext>
              </a:extLst>
            </p:cNvPr>
            <p:cNvSpPr txBox="1"/>
            <p:nvPr/>
          </p:nvSpPr>
          <p:spPr>
            <a:xfrm>
              <a:off x="9705180" y="4178612"/>
              <a:ext cx="719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Store</a:t>
              </a:r>
              <a:endParaRPr kumimoji="1"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94A8054-8658-CE45-8C36-99AB6DBEA45B}"/>
                </a:ext>
              </a:extLst>
            </p:cNvPr>
            <p:cNvSpPr/>
            <p:nvPr/>
          </p:nvSpPr>
          <p:spPr>
            <a:xfrm>
              <a:off x="8507894" y="3975651"/>
              <a:ext cx="843930" cy="3876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1607E-52D1-124F-A92C-4682E269AC5A}"/>
                </a:ext>
              </a:extLst>
            </p:cNvPr>
            <p:cNvSpPr txBox="1"/>
            <p:nvPr/>
          </p:nvSpPr>
          <p:spPr>
            <a:xfrm>
              <a:off x="8605749" y="395663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App</a:t>
              </a:r>
              <a:endParaRPr kumimoji="1"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ED080EE-3089-E847-84DD-89949FA71211}"/>
              </a:ext>
            </a:extLst>
          </p:cNvPr>
          <p:cNvGrpSpPr/>
          <p:nvPr/>
        </p:nvGrpSpPr>
        <p:grpSpPr>
          <a:xfrm>
            <a:off x="1571517" y="4004604"/>
            <a:ext cx="2454964" cy="1073426"/>
            <a:chOff x="8285920" y="3826565"/>
            <a:chExt cx="2454964" cy="107342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C4677FD-0676-3341-AFFD-329899E451C7}"/>
                </a:ext>
              </a:extLst>
            </p:cNvPr>
            <p:cNvSpPr/>
            <p:nvPr/>
          </p:nvSpPr>
          <p:spPr>
            <a:xfrm>
              <a:off x="8285920" y="3826565"/>
              <a:ext cx="2454964" cy="1073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15597E-84D2-3C4C-93AF-63AFC9B6A089}"/>
                </a:ext>
              </a:extLst>
            </p:cNvPr>
            <p:cNvSpPr/>
            <p:nvPr/>
          </p:nvSpPr>
          <p:spPr>
            <a:xfrm>
              <a:off x="8507894" y="4456044"/>
              <a:ext cx="881267" cy="2948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WAL</a:t>
              </a:r>
              <a:endParaRPr kumimoji="1"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CAACDD-1BD9-8D48-BB3B-9C13ABEF0E14}"/>
                </a:ext>
              </a:extLst>
            </p:cNvPr>
            <p:cNvSpPr/>
            <p:nvPr/>
          </p:nvSpPr>
          <p:spPr>
            <a:xfrm>
              <a:off x="9611135" y="3975651"/>
              <a:ext cx="891209" cy="7752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2D61FA-99AD-7242-9DAC-5B29E4908D1A}"/>
                </a:ext>
              </a:extLst>
            </p:cNvPr>
            <p:cNvSpPr txBox="1"/>
            <p:nvPr/>
          </p:nvSpPr>
          <p:spPr>
            <a:xfrm>
              <a:off x="9705180" y="4178612"/>
              <a:ext cx="719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Store</a:t>
              </a:r>
              <a:endParaRPr kumimoji="1"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C30D9-08DC-6448-A455-43FE5770564E}"/>
                </a:ext>
              </a:extLst>
            </p:cNvPr>
            <p:cNvSpPr/>
            <p:nvPr/>
          </p:nvSpPr>
          <p:spPr>
            <a:xfrm>
              <a:off x="8507894" y="3975651"/>
              <a:ext cx="843930" cy="3876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014AD59-D071-B14B-89EF-E845A05DD254}"/>
                </a:ext>
              </a:extLst>
            </p:cNvPr>
            <p:cNvSpPr txBox="1"/>
            <p:nvPr/>
          </p:nvSpPr>
          <p:spPr>
            <a:xfrm>
              <a:off x="8605749" y="395663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App</a:t>
              </a:r>
              <a:endParaRPr kumimoji="1" lang="ko-KR" altLang="en-US" dirty="0"/>
            </a:p>
          </p:txBody>
        </p:sp>
      </p:grpSp>
      <p:sp>
        <p:nvSpPr>
          <p:cNvPr id="16" name="번개[L] 15">
            <a:extLst>
              <a:ext uri="{FF2B5EF4-FFF2-40B4-BE49-F238E27FC236}">
                <a16:creationId xmlns:a16="http://schemas.microsoft.com/office/drawing/2014/main" id="{A79ED90E-2D72-8E4F-A28E-4C24AC9DCC3D}"/>
              </a:ext>
            </a:extLst>
          </p:cNvPr>
          <p:cNvSpPr/>
          <p:nvPr/>
        </p:nvSpPr>
        <p:spPr>
          <a:xfrm>
            <a:off x="4597724" y="1056859"/>
            <a:ext cx="318557" cy="4179331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324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8BF11E-813E-014B-BC48-51B5BF2A72FF}"/>
              </a:ext>
            </a:extLst>
          </p:cNvPr>
          <p:cNvSpPr/>
          <p:nvPr/>
        </p:nvSpPr>
        <p:spPr>
          <a:xfrm>
            <a:off x="2929562" y="2357660"/>
            <a:ext cx="6124431" cy="2760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D6326-2E5C-1447-944B-C313316A0D9A}"/>
              </a:ext>
            </a:extLst>
          </p:cNvPr>
          <p:cNvSpPr/>
          <p:nvPr/>
        </p:nvSpPr>
        <p:spPr>
          <a:xfrm>
            <a:off x="3155289" y="2283474"/>
            <a:ext cx="5374586" cy="7582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                                   </a:t>
            </a:r>
            <a:r>
              <a:rPr kumimoji="1" lang="en-US" altLang="ko-KR" sz="2400" dirty="0"/>
              <a:t>handler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6903FE-F95E-5647-84B8-E73FC1834E6E}"/>
              </a:ext>
            </a:extLst>
          </p:cNvPr>
          <p:cNvSpPr/>
          <p:nvPr/>
        </p:nvSpPr>
        <p:spPr>
          <a:xfrm>
            <a:off x="6305336" y="2940908"/>
            <a:ext cx="2223311" cy="1993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459E869-A799-6440-8358-385137D5BB0F}"/>
              </a:ext>
            </a:extLst>
          </p:cNvPr>
          <p:cNvGrpSpPr/>
          <p:nvPr/>
        </p:nvGrpSpPr>
        <p:grpSpPr>
          <a:xfrm>
            <a:off x="6677087" y="3054862"/>
            <a:ext cx="1537995" cy="525595"/>
            <a:chOff x="3840480" y="2276608"/>
            <a:chExt cx="965329" cy="35613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E35B1CC-629F-4B41-B216-08A9D7F4FDAB}"/>
                </a:ext>
              </a:extLst>
            </p:cNvPr>
            <p:cNvSpPr/>
            <p:nvPr/>
          </p:nvSpPr>
          <p:spPr>
            <a:xfrm>
              <a:off x="3840480" y="2276608"/>
              <a:ext cx="965329" cy="35613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AF32F9-86AB-2644-A716-73AFB25498C3}"/>
                </a:ext>
              </a:extLst>
            </p:cNvPr>
            <p:cNvSpPr txBox="1"/>
            <p:nvPr/>
          </p:nvSpPr>
          <p:spPr>
            <a:xfrm>
              <a:off x="3840480" y="2276608"/>
              <a:ext cx="746750" cy="250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err="1">
                  <a:solidFill>
                    <a:srgbClr val="00B0F0"/>
                  </a:solidFill>
                </a:rPr>
                <a:t>해쉬</a:t>
              </a:r>
              <a:r>
                <a:rPr kumimoji="1" lang="ko-KR" altLang="en-US" dirty="0">
                  <a:solidFill>
                    <a:srgbClr val="00B0F0"/>
                  </a:solidFill>
                </a:rPr>
                <a:t> 슬롯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F6B05BCB-4789-DB45-8285-229173CF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31" y="3716413"/>
            <a:ext cx="1002302" cy="52565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F433678-54B3-274A-B873-66E1AF9A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858" y="3716413"/>
            <a:ext cx="1002302" cy="52565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B35E2EB9-4885-F047-B627-A6DC00E8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31" y="4271835"/>
            <a:ext cx="1002302" cy="52565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6E07A461-7DB8-C04C-B512-95012B94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684" y="4295064"/>
            <a:ext cx="1002302" cy="52565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47C704-B7CD-3F4B-BE15-A9013FF297DF}"/>
              </a:ext>
            </a:extLst>
          </p:cNvPr>
          <p:cNvSpPr/>
          <p:nvPr/>
        </p:nvSpPr>
        <p:spPr>
          <a:xfrm>
            <a:off x="3341648" y="2377756"/>
            <a:ext cx="2777329" cy="593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Event Dispatcher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위로 구부러진 화살표[C] 16">
            <a:extLst>
              <a:ext uri="{FF2B5EF4-FFF2-40B4-BE49-F238E27FC236}">
                <a16:creationId xmlns:a16="http://schemas.microsoft.com/office/drawing/2014/main" id="{9EB544DA-4E1E-3546-876B-7D55803F023F}"/>
              </a:ext>
            </a:extLst>
          </p:cNvPr>
          <p:cNvSpPr/>
          <p:nvPr/>
        </p:nvSpPr>
        <p:spPr>
          <a:xfrm>
            <a:off x="3931671" y="3958811"/>
            <a:ext cx="748828" cy="553305"/>
          </a:xfrm>
          <a:prstGeom prst="curvedUpArrow">
            <a:avLst>
              <a:gd name="adj1" fmla="val 10525"/>
              <a:gd name="adj2" fmla="val 50000"/>
              <a:gd name="adj3" fmla="val 176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81ECC-D245-6449-9B71-0AA4D59E0708}"/>
              </a:ext>
            </a:extLst>
          </p:cNvPr>
          <p:cNvSpPr txBox="1"/>
          <p:nvPr/>
        </p:nvSpPr>
        <p:spPr>
          <a:xfrm>
            <a:off x="3087679" y="4479942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Event Loop/Listener</a:t>
            </a:r>
            <a:endParaRPr kumimoji="1" lang="ko-KR" altLang="en-US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5C82D3DA-9215-9740-886B-5B74FD4A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71" y="3738210"/>
            <a:ext cx="630343" cy="630343"/>
          </a:xfrm>
          <a:prstGeom prst="rect">
            <a:avLst/>
          </a:prstGeom>
        </p:spPr>
      </p:pic>
      <p:sp>
        <p:nvSpPr>
          <p:cNvPr id="74" name="위로 구부러진 화살표[C] 73">
            <a:extLst>
              <a:ext uri="{FF2B5EF4-FFF2-40B4-BE49-F238E27FC236}">
                <a16:creationId xmlns:a16="http://schemas.microsoft.com/office/drawing/2014/main" id="{32542A74-BBC3-6048-AAE1-1C3B6A995186}"/>
              </a:ext>
            </a:extLst>
          </p:cNvPr>
          <p:cNvSpPr/>
          <p:nvPr/>
        </p:nvSpPr>
        <p:spPr>
          <a:xfrm>
            <a:off x="5209302" y="3268214"/>
            <a:ext cx="345906" cy="248280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6" name="위로 구부러진 화살표[C] 75">
            <a:extLst>
              <a:ext uri="{FF2B5EF4-FFF2-40B4-BE49-F238E27FC236}">
                <a16:creationId xmlns:a16="http://schemas.microsoft.com/office/drawing/2014/main" id="{41BDA1C3-D4A0-9C4F-8B79-037820CD64AF}"/>
              </a:ext>
            </a:extLst>
          </p:cNvPr>
          <p:cNvSpPr/>
          <p:nvPr/>
        </p:nvSpPr>
        <p:spPr>
          <a:xfrm rot="10800000">
            <a:off x="3821042" y="3173795"/>
            <a:ext cx="748828" cy="553305"/>
          </a:xfrm>
          <a:prstGeom prst="curvedUpArrow">
            <a:avLst>
              <a:gd name="adj1" fmla="val 10525"/>
              <a:gd name="adj2" fmla="val 50000"/>
              <a:gd name="adj3" fmla="val 176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10B718-0249-0849-BE43-00DC3A893774}"/>
              </a:ext>
            </a:extLst>
          </p:cNvPr>
          <p:cNvSpPr txBox="1"/>
          <p:nvPr/>
        </p:nvSpPr>
        <p:spPr>
          <a:xfrm>
            <a:off x="4870285" y="3527249"/>
            <a:ext cx="127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Write </a:t>
            </a:r>
            <a:r>
              <a:rPr kumimoji="1" lang="en-US" altLang="ko-KR" sz="1200" dirty="0" err="1"/>
              <a:t>Msg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전달</a:t>
            </a:r>
          </a:p>
        </p:txBody>
      </p:sp>
      <p:sp>
        <p:nvSpPr>
          <p:cNvPr id="78" name="위로 구부러진 화살표[C] 77">
            <a:extLst>
              <a:ext uri="{FF2B5EF4-FFF2-40B4-BE49-F238E27FC236}">
                <a16:creationId xmlns:a16="http://schemas.microsoft.com/office/drawing/2014/main" id="{CAF87CAE-23CB-A647-9E25-9212BFA79363}"/>
              </a:ext>
            </a:extLst>
          </p:cNvPr>
          <p:cNvSpPr/>
          <p:nvPr/>
        </p:nvSpPr>
        <p:spPr>
          <a:xfrm>
            <a:off x="5250211" y="3960761"/>
            <a:ext cx="345906" cy="248280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586AC0-9CC1-C943-B504-74D370BE8292}"/>
              </a:ext>
            </a:extLst>
          </p:cNvPr>
          <p:cNvSpPr txBox="1"/>
          <p:nvPr/>
        </p:nvSpPr>
        <p:spPr>
          <a:xfrm>
            <a:off x="4999066" y="4231715"/>
            <a:ext cx="863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WAL </a:t>
            </a:r>
            <a:r>
              <a:rPr kumimoji="1" lang="ko-KR" altLang="en-US" sz="1200" dirty="0"/>
              <a:t>추가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97B0CA-2202-774E-8596-E8E974B526CB}"/>
              </a:ext>
            </a:extLst>
          </p:cNvPr>
          <p:cNvSpPr/>
          <p:nvPr/>
        </p:nvSpPr>
        <p:spPr>
          <a:xfrm>
            <a:off x="5412525" y="4610983"/>
            <a:ext cx="777463" cy="419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bg1"/>
                </a:solidFill>
              </a:rPr>
              <a:t>WAL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0034E-735C-4C49-ABA0-01291B404591}"/>
              </a:ext>
            </a:extLst>
          </p:cNvPr>
          <p:cNvSpPr txBox="1"/>
          <p:nvPr/>
        </p:nvSpPr>
        <p:spPr>
          <a:xfrm>
            <a:off x="5596117" y="96615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solidFill>
                  <a:schemeClr val="bg1"/>
                </a:solidFill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75936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684C07-EC29-2144-8171-3C9531B0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86" y="2778292"/>
            <a:ext cx="1346287" cy="70605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BEADFA2-E735-3745-9D71-70D8B6E1D00C}"/>
              </a:ext>
            </a:extLst>
          </p:cNvPr>
          <p:cNvSpPr txBox="1">
            <a:spLocks/>
          </p:cNvSpPr>
          <p:nvPr/>
        </p:nvSpPr>
        <p:spPr>
          <a:xfrm>
            <a:off x="2933009" y="671959"/>
            <a:ext cx="6268739" cy="998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Master-Slave Replication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781BB4-0DBF-B04D-A97E-FB69C1D20D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28699" y="4239728"/>
            <a:ext cx="1346287" cy="706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D1BE40-26C9-9042-B27B-6D530B76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21273" y="4239728"/>
            <a:ext cx="1346287" cy="70605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9B3087B-52FF-0A4B-8263-2B81642A123F}"/>
              </a:ext>
            </a:extLst>
          </p:cNvPr>
          <p:cNvSpPr txBox="1">
            <a:spLocks/>
          </p:cNvSpPr>
          <p:nvPr/>
        </p:nvSpPr>
        <p:spPr>
          <a:xfrm>
            <a:off x="5280771" y="3576795"/>
            <a:ext cx="1534715" cy="28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Master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EB840F8-F1C8-A449-A057-F46273410489}"/>
              </a:ext>
            </a:extLst>
          </p:cNvPr>
          <p:cNvSpPr txBox="1">
            <a:spLocks/>
          </p:cNvSpPr>
          <p:nvPr/>
        </p:nvSpPr>
        <p:spPr>
          <a:xfrm>
            <a:off x="3934484" y="5180852"/>
            <a:ext cx="1534715" cy="28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Slave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EB898-1A4B-EB49-BAAD-5FC98CC55B9C}"/>
              </a:ext>
            </a:extLst>
          </p:cNvPr>
          <p:cNvSpPr txBox="1">
            <a:spLocks/>
          </p:cNvSpPr>
          <p:nvPr/>
        </p:nvSpPr>
        <p:spPr>
          <a:xfrm>
            <a:off x="6627058" y="5180852"/>
            <a:ext cx="1534715" cy="28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Slave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F0275C-AAFD-4149-8DAD-8C94B5D07AC9}"/>
              </a:ext>
            </a:extLst>
          </p:cNvPr>
          <p:cNvCxnSpPr/>
          <p:nvPr/>
        </p:nvCxnSpPr>
        <p:spPr>
          <a:xfrm flipH="1">
            <a:off x="5191081" y="3862036"/>
            <a:ext cx="367810" cy="377692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27C909-E0C6-0447-95D2-6221FE0B386E}"/>
              </a:ext>
            </a:extLst>
          </p:cNvPr>
          <p:cNvCxnSpPr>
            <a:cxnSpLocks/>
          </p:cNvCxnSpPr>
          <p:nvPr/>
        </p:nvCxnSpPr>
        <p:spPr>
          <a:xfrm>
            <a:off x="6537368" y="3815811"/>
            <a:ext cx="367810" cy="377692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7B067D-CC44-0E4E-8D2F-99D7A782769A}"/>
              </a:ext>
            </a:extLst>
          </p:cNvPr>
          <p:cNvCxnSpPr>
            <a:cxnSpLocks/>
          </p:cNvCxnSpPr>
          <p:nvPr/>
        </p:nvCxnSpPr>
        <p:spPr>
          <a:xfrm flipV="1">
            <a:off x="6154005" y="2151080"/>
            <a:ext cx="1" cy="472600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CB66165-B1E0-4C42-BE51-D402CCDDCD43}"/>
              </a:ext>
            </a:extLst>
          </p:cNvPr>
          <p:cNvCxnSpPr>
            <a:cxnSpLocks/>
          </p:cNvCxnSpPr>
          <p:nvPr/>
        </p:nvCxnSpPr>
        <p:spPr>
          <a:xfrm>
            <a:off x="5961500" y="2164300"/>
            <a:ext cx="1" cy="47260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C8694B-6DF3-3449-848B-32574C699E1F}"/>
              </a:ext>
            </a:extLst>
          </p:cNvPr>
          <p:cNvSpPr txBox="1"/>
          <p:nvPr/>
        </p:nvSpPr>
        <p:spPr>
          <a:xfrm>
            <a:off x="3635834" y="3568195"/>
            <a:ext cx="16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FF00"/>
                </a:solidFill>
              </a:rPr>
              <a:t>Asynchronous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7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BEADFA2-E735-3745-9D71-70D8B6E1D00C}"/>
              </a:ext>
            </a:extLst>
          </p:cNvPr>
          <p:cNvSpPr txBox="1">
            <a:spLocks/>
          </p:cNvSpPr>
          <p:nvPr/>
        </p:nvSpPr>
        <p:spPr>
          <a:xfrm>
            <a:off x="2933009" y="671959"/>
            <a:ext cx="6268739" cy="998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Master-Slave Replication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781BB4-0DBF-B04D-A97E-FB69C1D20D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3109" y="4201228"/>
            <a:ext cx="1346287" cy="706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D1BE40-26C9-9042-B27B-6D530B76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5683" y="4201228"/>
            <a:ext cx="1346287" cy="70605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9B3087B-52FF-0A4B-8263-2B81642A123F}"/>
              </a:ext>
            </a:extLst>
          </p:cNvPr>
          <p:cNvSpPr txBox="1">
            <a:spLocks/>
          </p:cNvSpPr>
          <p:nvPr/>
        </p:nvSpPr>
        <p:spPr>
          <a:xfrm>
            <a:off x="2635181" y="3538295"/>
            <a:ext cx="1534715" cy="28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Master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EB840F8-F1C8-A449-A057-F46273410489}"/>
              </a:ext>
            </a:extLst>
          </p:cNvPr>
          <p:cNvSpPr txBox="1">
            <a:spLocks/>
          </p:cNvSpPr>
          <p:nvPr/>
        </p:nvSpPr>
        <p:spPr>
          <a:xfrm>
            <a:off x="1288894" y="5142352"/>
            <a:ext cx="1534715" cy="28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Slave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EB898-1A4B-EB49-BAAD-5FC98CC55B9C}"/>
              </a:ext>
            </a:extLst>
          </p:cNvPr>
          <p:cNvSpPr txBox="1">
            <a:spLocks/>
          </p:cNvSpPr>
          <p:nvPr/>
        </p:nvSpPr>
        <p:spPr>
          <a:xfrm>
            <a:off x="3981468" y="5142352"/>
            <a:ext cx="1534715" cy="28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Slave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2E9097-3791-DC45-B668-A176C1DB7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9396" y="2739792"/>
            <a:ext cx="1346287" cy="706053"/>
          </a:xfrm>
          <a:prstGeom prst="rect">
            <a:avLst/>
          </a:prstGeom>
        </p:spPr>
      </p:pic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5CDE0DB-848A-0A46-A613-9F9212A0AB6B}"/>
              </a:ext>
            </a:extLst>
          </p:cNvPr>
          <p:cNvCxnSpPr/>
          <p:nvPr/>
        </p:nvCxnSpPr>
        <p:spPr>
          <a:xfrm>
            <a:off x="2823609" y="2739792"/>
            <a:ext cx="1157859" cy="706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EA81FE5-9B2E-7544-8409-3A5C185C96BF}"/>
              </a:ext>
            </a:extLst>
          </p:cNvPr>
          <p:cNvCxnSpPr>
            <a:cxnSpLocks/>
          </p:cNvCxnSpPr>
          <p:nvPr/>
        </p:nvCxnSpPr>
        <p:spPr>
          <a:xfrm flipH="1">
            <a:off x="2823608" y="2753012"/>
            <a:ext cx="1157859" cy="706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29DDBBC-BD59-0F48-AE70-917E7C4BC7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74042" y="4201228"/>
            <a:ext cx="1346287" cy="7060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6B258E-7A8B-194C-93B3-CD66587638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66616" y="4201228"/>
            <a:ext cx="1346287" cy="706053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C67C8590-9322-2847-BFAF-99C9E1AC5AB5}"/>
              </a:ext>
            </a:extLst>
          </p:cNvPr>
          <p:cNvSpPr txBox="1">
            <a:spLocks/>
          </p:cNvSpPr>
          <p:nvPr/>
        </p:nvSpPr>
        <p:spPr>
          <a:xfrm>
            <a:off x="7926114" y="3538295"/>
            <a:ext cx="1534715" cy="28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Master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5172B824-874C-FA48-BE8B-A40942EFFB92}"/>
              </a:ext>
            </a:extLst>
          </p:cNvPr>
          <p:cNvSpPr txBox="1">
            <a:spLocks/>
          </p:cNvSpPr>
          <p:nvPr/>
        </p:nvSpPr>
        <p:spPr>
          <a:xfrm>
            <a:off x="6579827" y="5142352"/>
            <a:ext cx="1534715" cy="28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Slave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334E3681-8B2D-A043-B1BD-6BAFCC050FDD}"/>
              </a:ext>
            </a:extLst>
          </p:cNvPr>
          <p:cNvSpPr txBox="1">
            <a:spLocks/>
          </p:cNvSpPr>
          <p:nvPr/>
        </p:nvSpPr>
        <p:spPr>
          <a:xfrm>
            <a:off x="9272401" y="5142352"/>
            <a:ext cx="1534715" cy="28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Slave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4E69116-C1D7-0D4A-AAB5-44EE421E2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327" y="2714706"/>
            <a:ext cx="1346287" cy="706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2DAF7-7CBD-A94E-9009-C25FF29F8CD8}"/>
              </a:ext>
            </a:extLst>
          </p:cNvPr>
          <p:cNvSpPr txBox="1"/>
          <p:nvPr/>
        </p:nvSpPr>
        <p:spPr>
          <a:xfrm>
            <a:off x="7692234" y="2243399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Out-Of-Space</a:t>
            </a:r>
            <a:endParaRPr kumimoji="1" lang="ko-KR" altLang="en-US" sz="2400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48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BEADFA2-E735-3745-9D71-70D8B6E1D00C}"/>
              </a:ext>
            </a:extLst>
          </p:cNvPr>
          <p:cNvSpPr txBox="1">
            <a:spLocks/>
          </p:cNvSpPr>
          <p:nvPr/>
        </p:nvSpPr>
        <p:spPr>
          <a:xfrm>
            <a:off x="2933010" y="671960"/>
            <a:ext cx="5200338" cy="646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C28D4AD-52A3-C546-BAF1-717582D7BD15}"/>
              </a:ext>
            </a:extLst>
          </p:cNvPr>
          <p:cNvSpPr txBox="1">
            <a:spLocks/>
          </p:cNvSpPr>
          <p:nvPr/>
        </p:nvSpPr>
        <p:spPr>
          <a:xfrm>
            <a:off x="3788055" y="2893792"/>
            <a:ext cx="4884308" cy="6579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solidFill>
                  <a:schemeClr val="bg1"/>
                </a:solidFill>
              </a:rPr>
              <a:t>Low Availability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7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BEADFA2-E735-3745-9D71-70D8B6E1D00C}"/>
              </a:ext>
            </a:extLst>
          </p:cNvPr>
          <p:cNvSpPr txBox="1">
            <a:spLocks/>
          </p:cNvSpPr>
          <p:nvPr/>
        </p:nvSpPr>
        <p:spPr>
          <a:xfrm>
            <a:off x="2933010" y="671960"/>
            <a:ext cx="5200338" cy="646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C28D4AD-52A3-C546-BAF1-717582D7BD15}"/>
              </a:ext>
            </a:extLst>
          </p:cNvPr>
          <p:cNvSpPr txBox="1">
            <a:spLocks/>
          </p:cNvSpPr>
          <p:nvPr/>
        </p:nvSpPr>
        <p:spPr>
          <a:xfrm>
            <a:off x="3788055" y="2893792"/>
            <a:ext cx="4884308" cy="6579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err="1">
                <a:solidFill>
                  <a:schemeClr val="bg1"/>
                </a:solidFill>
              </a:rPr>
              <a:t>Redis</a:t>
            </a:r>
            <a:r>
              <a:rPr kumimoji="1" lang="en-US" altLang="ko-KR" dirty="0">
                <a:solidFill>
                  <a:schemeClr val="bg1"/>
                </a:solidFill>
              </a:rPr>
              <a:t> Sentinel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6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F3F416-D0D3-604F-A01B-33878E6D834E}"/>
              </a:ext>
            </a:extLst>
          </p:cNvPr>
          <p:cNvGrpSpPr/>
          <p:nvPr/>
        </p:nvGrpSpPr>
        <p:grpSpPr>
          <a:xfrm>
            <a:off x="5296298" y="2277148"/>
            <a:ext cx="1534715" cy="1110801"/>
            <a:chOff x="6532843" y="2776914"/>
            <a:chExt cx="1534715" cy="111080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2DB2D34-B8C7-A94A-9F96-6E4B7F6E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7058" y="2776914"/>
              <a:ext cx="1346287" cy="706053"/>
            </a:xfrm>
            <a:prstGeom prst="rect">
              <a:avLst/>
            </a:prstGeom>
          </p:spPr>
        </p:pic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FE32E42-0DCC-DC4E-A895-C06A52E5DF8A}"/>
                </a:ext>
              </a:extLst>
            </p:cNvPr>
            <p:cNvSpPr txBox="1">
              <a:spLocks/>
            </p:cNvSpPr>
            <p:nvPr/>
          </p:nvSpPr>
          <p:spPr>
            <a:xfrm>
              <a:off x="6532843" y="3602474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rgbClr val="FFFF00"/>
                  </a:solidFill>
                </a:rPr>
                <a:t>Sentinel</a:t>
              </a:r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BEADFA2-E735-3745-9D71-70D8B6E1D00C}"/>
              </a:ext>
            </a:extLst>
          </p:cNvPr>
          <p:cNvSpPr txBox="1">
            <a:spLocks/>
          </p:cNvSpPr>
          <p:nvPr/>
        </p:nvSpPr>
        <p:spPr>
          <a:xfrm>
            <a:off x="3258448" y="482961"/>
            <a:ext cx="5556473" cy="786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err="1">
                <a:solidFill>
                  <a:schemeClr val="bg1"/>
                </a:solidFill>
              </a:rPr>
              <a:t>Redis</a:t>
            </a:r>
            <a:r>
              <a:rPr kumimoji="1" lang="en-US" altLang="ko-KR" dirty="0">
                <a:solidFill>
                  <a:schemeClr val="bg1"/>
                </a:solidFill>
              </a:rPr>
              <a:t> Sentinel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9E4E95B-3AC5-0B45-BB9A-C88A26C0C3D8}"/>
              </a:ext>
            </a:extLst>
          </p:cNvPr>
          <p:cNvGrpSpPr/>
          <p:nvPr/>
        </p:nvGrpSpPr>
        <p:grpSpPr>
          <a:xfrm>
            <a:off x="5296296" y="4919973"/>
            <a:ext cx="1534715" cy="1045989"/>
            <a:chOff x="5283433" y="1822240"/>
            <a:chExt cx="1534715" cy="104598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684C07-EC29-2144-8171-3C9531B0B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7648" y="1822240"/>
              <a:ext cx="1346287" cy="706053"/>
            </a:xfrm>
            <a:prstGeom prst="rect">
              <a:avLst/>
            </a:prstGeom>
          </p:spPr>
        </p:pic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B9B3087B-52FF-0A4B-8263-2B81642A123F}"/>
                </a:ext>
              </a:extLst>
            </p:cNvPr>
            <p:cNvSpPr txBox="1">
              <a:spLocks/>
            </p:cNvSpPr>
            <p:nvPr/>
          </p:nvSpPr>
          <p:spPr>
            <a:xfrm>
              <a:off x="5283433" y="2582988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Master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F4634C5-A5D1-2E4E-97C6-B289B4340607}"/>
              </a:ext>
            </a:extLst>
          </p:cNvPr>
          <p:cNvGrpSpPr/>
          <p:nvPr/>
        </p:nvGrpSpPr>
        <p:grpSpPr>
          <a:xfrm>
            <a:off x="3646608" y="5271034"/>
            <a:ext cx="1534715" cy="1226365"/>
            <a:chOff x="2380464" y="4165552"/>
            <a:chExt cx="1534715" cy="12263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7781BB4-0DBF-B04D-A97E-FB69C1D20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74679" y="4165552"/>
              <a:ext cx="1346287" cy="706053"/>
            </a:xfrm>
            <a:prstGeom prst="rect">
              <a:avLst/>
            </a:prstGeom>
          </p:spPr>
        </p:pic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AEB840F8-F1C8-A449-A057-F46273410489}"/>
                </a:ext>
              </a:extLst>
            </p:cNvPr>
            <p:cNvSpPr txBox="1">
              <a:spLocks/>
            </p:cNvSpPr>
            <p:nvPr/>
          </p:nvSpPr>
          <p:spPr>
            <a:xfrm>
              <a:off x="2380464" y="5106676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Slave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F0275C-AAFD-4149-8DAD-8C94B5D07AC9}"/>
              </a:ext>
            </a:extLst>
          </p:cNvPr>
          <p:cNvCxnSpPr>
            <a:cxnSpLocks/>
          </p:cNvCxnSpPr>
          <p:nvPr/>
        </p:nvCxnSpPr>
        <p:spPr>
          <a:xfrm>
            <a:off x="6063653" y="1907962"/>
            <a:ext cx="0" cy="242528"/>
          </a:xfrm>
          <a:prstGeom prst="straightConnector1">
            <a:avLst/>
          </a:prstGeom>
          <a:ln w="15875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D12E6E4-B7D5-E448-91A3-EC896333A302}"/>
              </a:ext>
            </a:extLst>
          </p:cNvPr>
          <p:cNvGrpSpPr/>
          <p:nvPr/>
        </p:nvGrpSpPr>
        <p:grpSpPr>
          <a:xfrm>
            <a:off x="6472905" y="1803376"/>
            <a:ext cx="1534715" cy="1218436"/>
            <a:chOff x="6532843" y="2776914"/>
            <a:chExt cx="1534715" cy="121843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D1DA150-869F-8C4F-B4ED-6C39201D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7058" y="2776914"/>
              <a:ext cx="1346287" cy="706053"/>
            </a:xfrm>
            <a:prstGeom prst="rect">
              <a:avLst/>
            </a:prstGeom>
          </p:spPr>
        </p:pic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40673594-1E9A-244A-A117-87EC45415F1C}"/>
                </a:ext>
              </a:extLst>
            </p:cNvPr>
            <p:cNvSpPr txBox="1">
              <a:spLocks/>
            </p:cNvSpPr>
            <p:nvPr/>
          </p:nvSpPr>
          <p:spPr>
            <a:xfrm>
              <a:off x="6532843" y="3710109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rgbClr val="FFFF00"/>
                  </a:solidFill>
                </a:rPr>
                <a:t>Sentinel</a:t>
              </a:r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B18EAC-8C76-0446-A86B-B5F1C4C15CED}"/>
              </a:ext>
            </a:extLst>
          </p:cNvPr>
          <p:cNvGrpSpPr/>
          <p:nvPr/>
        </p:nvGrpSpPr>
        <p:grpSpPr>
          <a:xfrm>
            <a:off x="4074371" y="1797464"/>
            <a:ext cx="1534715" cy="1226365"/>
            <a:chOff x="6532843" y="2776914"/>
            <a:chExt cx="1534715" cy="122636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31E220A-2E28-7140-BC27-7F35D7F27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7058" y="2776914"/>
              <a:ext cx="1346287" cy="706053"/>
            </a:xfrm>
            <a:prstGeom prst="rect">
              <a:avLst/>
            </a:prstGeom>
          </p:spPr>
        </p:pic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5B218662-BF27-4F43-8C19-58AD9062F496}"/>
                </a:ext>
              </a:extLst>
            </p:cNvPr>
            <p:cNvSpPr txBox="1">
              <a:spLocks/>
            </p:cNvSpPr>
            <p:nvPr/>
          </p:nvSpPr>
          <p:spPr>
            <a:xfrm>
              <a:off x="6532843" y="3718038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rgbClr val="FFFF00"/>
                  </a:solidFill>
                </a:rPr>
                <a:t>Sentinel</a:t>
              </a:r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63BE37-3095-6B43-8D82-9F30B61932A5}"/>
              </a:ext>
            </a:extLst>
          </p:cNvPr>
          <p:cNvCxnSpPr>
            <a:cxnSpLocks/>
          </p:cNvCxnSpPr>
          <p:nvPr/>
        </p:nvCxnSpPr>
        <p:spPr>
          <a:xfrm flipH="1">
            <a:off x="5606156" y="1907962"/>
            <a:ext cx="960964" cy="0"/>
          </a:xfrm>
          <a:prstGeom prst="straightConnector1">
            <a:avLst/>
          </a:prstGeom>
          <a:ln w="15875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C02392-99A8-E643-AEFF-DB061B83ADA0}"/>
              </a:ext>
            </a:extLst>
          </p:cNvPr>
          <p:cNvCxnSpPr>
            <a:cxnSpLocks/>
          </p:cNvCxnSpPr>
          <p:nvPr/>
        </p:nvCxnSpPr>
        <p:spPr>
          <a:xfrm flipH="1">
            <a:off x="4504623" y="3183814"/>
            <a:ext cx="318481" cy="1852149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55D662-4CCF-C44C-8F22-65BD287DF1A0}"/>
              </a:ext>
            </a:extLst>
          </p:cNvPr>
          <p:cNvGrpSpPr/>
          <p:nvPr/>
        </p:nvGrpSpPr>
        <p:grpSpPr>
          <a:xfrm>
            <a:off x="6736798" y="5292100"/>
            <a:ext cx="1534715" cy="1226365"/>
            <a:chOff x="2380464" y="4165552"/>
            <a:chExt cx="1534715" cy="122636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E9A1953-7791-3241-BA73-A016B1C70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74679" y="4165552"/>
              <a:ext cx="1346287" cy="706053"/>
            </a:xfrm>
            <a:prstGeom prst="rect">
              <a:avLst/>
            </a:prstGeom>
          </p:spPr>
        </p:pic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BEF57FDA-1B03-174E-BDC5-8B4E94CAA808}"/>
                </a:ext>
              </a:extLst>
            </p:cNvPr>
            <p:cNvSpPr txBox="1">
              <a:spLocks/>
            </p:cNvSpPr>
            <p:nvPr/>
          </p:nvSpPr>
          <p:spPr>
            <a:xfrm>
              <a:off x="2380464" y="5106676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chemeClr val="bg1"/>
                  </a:solidFill>
                </a:rPr>
                <a:t>Slave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7F89E60-8586-F94D-ACA7-D2CD48B4469F}"/>
              </a:ext>
            </a:extLst>
          </p:cNvPr>
          <p:cNvCxnSpPr>
            <a:cxnSpLocks/>
          </p:cNvCxnSpPr>
          <p:nvPr/>
        </p:nvCxnSpPr>
        <p:spPr>
          <a:xfrm>
            <a:off x="4823104" y="3183814"/>
            <a:ext cx="1263534" cy="1566908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255B30-37C9-2349-A2E2-0F808C8D687E}"/>
              </a:ext>
            </a:extLst>
          </p:cNvPr>
          <p:cNvCxnSpPr>
            <a:cxnSpLocks/>
          </p:cNvCxnSpPr>
          <p:nvPr/>
        </p:nvCxnSpPr>
        <p:spPr>
          <a:xfrm>
            <a:off x="4841728" y="3181623"/>
            <a:ext cx="2662427" cy="1974104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15DCC3-D4AE-1444-AD30-B7E16E5C447C}"/>
              </a:ext>
            </a:extLst>
          </p:cNvPr>
          <p:cNvCxnSpPr>
            <a:cxnSpLocks/>
          </p:cNvCxnSpPr>
          <p:nvPr/>
        </p:nvCxnSpPr>
        <p:spPr>
          <a:xfrm>
            <a:off x="7285582" y="3160118"/>
            <a:ext cx="218573" cy="1995609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C6073BE-63BD-DA46-8797-87F5942C8D6D}"/>
              </a:ext>
            </a:extLst>
          </p:cNvPr>
          <p:cNvCxnSpPr>
            <a:cxnSpLocks/>
          </p:cNvCxnSpPr>
          <p:nvPr/>
        </p:nvCxnSpPr>
        <p:spPr>
          <a:xfrm flipH="1">
            <a:off x="6086638" y="3179606"/>
            <a:ext cx="1198944" cy="1600111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EA85D3-B88B-894B-8832-DFA8E8289D0D}"/>
              </a:ext>
            </a:extLst>
          </p:cNvPr>
          <p:cNvCxnSpPr>
            <a:cxnSpLocks/>
          </p:cNvCxnSpPr>
          <p:nvPr/>
        </p:nvCxnSpPr>
        <p:spPr>
          <a:xfrm flipH="1">
            <a:off x="4504624" y="3179606"/>
            <a:ext cx="2780958" cy="1835182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CB47097-8EC8-0C42-A5FF-83A989E45748}"/>
              </a:ext>
            </a:extLst>
          </p:cNvPr>
          <p:cNvCxnSpPr>
            <a:cxnSpLocks/>
          </p:cNvCxnSpPr>
          <p:nvPr/>
        </p:nvCxnSpPr>
        <p:spPr>
          <a:xfrm flipH="1">
            <a:off x="4530787" y="3442644"/>
            <a:ext cx="1505898" cy="1572144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7C61C3D-7D9A-4E49-B606-A6F9581E132D}"/>
              </a:ext>
            </a:extLst>
          </p:cNvPr>
          <p:cNvCxnSpPr>
            <a:cxnSpLocks/>
          </p:cNvCxnSpPr>
          <p:nvPr/>
        </p:nvCxnSpPr>
        <p:spPr>
          <a:xfrm>
            <a:off x="6062848" y="3464847"/>
            <a:ext cx="1441307" cy="1625811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88E5E92-F892-B045-AC5D-7A09EDCE9740}"/>
              </a:ext>
            </a:extLst>
          </p:cNvPr>
          <p:cNvCxnSpPr>
            <a:cxnSpLocks/>
          </p:cNvCxnSpPr>
          <p:nvPr/>
        </p:nvCxnSpPr>
        <p:spPr>
          <a:xfrm>
            <a:off x="6086638" y="3481235"/>
            <a:ext cx="0" cy="1269487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0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F3F416-D0D3-604F-A01B-33878E6D834E}"/>
              </a:ext>
            </a:extLst>
          </p:cNvPr>
          <p:cNvGrpSpPr/>
          <p:nvPr/>
        </p:nvGrpSpPr>
        <p:grpSpPr>
          <a:xfrm>
            <a:off x="5296298" y="2277148"/>
            <a:ext cx="1534715" cy="1110801"/>
            <a:chOff x="6532843" y="2776914"/>
            <a:chExt cx="1534715" cy="111080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2DB2D34-B8C7-A94A-9F96-6E4B7F6E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7058" y="2776914"/>
              <a:ext cx="1346287" cy="706053"/>
            </a:xfrm>
            <a:prstGeom prst="rect">
              <a:avLst/>
            </a:prstGeom>
          </p:spPr>
        </p:pic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FE32E42-0DCC-DC4E-A895-C06A52E5DF8A}"/>
                </a:ext>
              </a:extLst>
            </p:cNvPr>
            <p:cNvSpPr txBox="1">
              <a:spLocks/>
            </p:cNvSpPr>
            <p:nvPr/>
          </p:nvSpPr>
          <p:spPr>
            <a:xfrm>
              <a:off x="6532843" y="3602474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rgbClr val="FFFF00"/>
                  </a:solidFill>
                </a:rPr>
                <a:t>Sentinel</a:t>
              </a:r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BEADFA2-E735-3745-9D71-70D8B6E1D00C}"/>
              </a:ext>
            </a:extLst>
          </p:cNvPr>
          <p:cNvSpPr txBox="1">
            <a:spLocks/>
          </p:cNvSpPr>
          <p:nvPr/>
        </p:nvSpPr>
        <p:spPr>
          <a:xfrm>
            <a:off x="3258448" y="482961"/>
            <a:ext cx="5556473" cy="786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err="1">
                <a:solidFill>
                  <a:schemeClr val="bg1"/>
                </a:solidFill>
              </a:rPr>
              <a:t>Redis</a:t>
            </a:r>
            <a:r>
              <a:rPr kumimoji="1" lang="en-US" altLang="ko-KR" dirty="0">
                <a:solidFill>
                  <a:schemeClr val="bg1"/>
                </a:solidFill>
              </a:rPr>
              <a:t> Sentinel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F0275C-AAFD-4149-8DAD-8C94B5D07AC9}"/>
              </a:ext>
            </a:extLst>
          </p:cNvPr>
          <p:cNvCxnSpPr>
            <a:cxnSpLocks/>
          </p:cNvCxnSpPr>
          <p:nvPr/>
        </p:nvCxnSpPr>
        <p:spPr>
          <a:xfrm>
            <a:off x="6063653" y="1907962"/>
            <a:ext cx="0" cy="242528"/>
          </a:xfrm>
          <a:prstGeom prst="straightConnector1">
            <a:avLst/>
          </a:prstGeom>
          <a:ln w="15875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D12E6E4-B7D5-E448-91A3-EC896333A302}"/>
              </a:ext>
            </a:extLst>
          </p:cNvPr>
          <p:cNvGrpSpPr/>
          <p:nvPr/>
        </p:nvGrpSpPr>
        <p:grpSpPr>
          <a:xfrm>
            <a:off x="6472905" y="1803376"/>
            <a:ext cx="1534715" cy="1218436"/>
            <a:chOff x="6532843" y="2776914"/>
            <a:chExt cx="1534715" cy="121843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D1DA150-869F-8C4F-B4ED-6C39201D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7058" y="2776914"/>
              <a:ext cx="1346287" cy="706053"/>
            </a:xfrm>
            <a:prstGeom prst="rect">
              <a:avLst/>
            </a:prstGeom>
          </p:spPr>
        </p:pic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40673594-1E9A-244A-A117-87EC45415F1C}"/>
                </a:ext>
              </a:extLst>
            </p:cNvPr>
            <p:cNvSpPr txBox="1">
              <a:spLocks/>
            </p:cNvSpPr>
            <p:nvPr/>
          </p:nvSpPr>
          <p:spPr>
            <a:xfrm>
              <a:off x="6532843" y="3710109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rgbClr val="FFFF00"/>
                  </a:solidFill>
                </a:rPr>
                <a:t>Sentinel</a:t>
              </a:r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B18EAC-8C76-0446-A86B-B5F1C4C15CED}"/>
              </a:ext>
            </a:extLst>
          </p:cNvPr>
          <p:cNvGrpSpPr/>
          <p:nvPr/>
        </p:nvGrpSpPr>
        <p:grpSpPr>
          <a:xfrm>
            <a:off x="4074371" y="1797464"/>
            <a:ext cx="1534715" cy="1226365"/>
            <a:chOff x="6532843" y="2776914"/>
            <a:chExt cx="1534715" cy="122636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31E220A-2E28-7140-BC27-7F35D7F27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7058" y="2776914"/>
              <a:ext cx="1346287" cy="706053"/>
            </a:xfrm>
            <a:prstGeom prst="rect">
              <a:avLst/>
            </a:prstGeom>
          </p:spPr>
        </p:pic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5B218662-BF27-4F43-8C19-58AD9062F496}"/>
                </a:ext>
              </a:extLst>
            </p:cNvPr>
            <p:cNvSpPr txBox="1">
              <a:spLocks/>
            </p:cNvSpPr>
            <p:nvPr/>
          </p:nvSpPr>
          <p:spPr>
            <a:xfrm>
              <a:off x="6532843" y="3718038"/>
              <a:ext cx="1534715" cy="2852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ko-KR" dirty="0">
                  <a:solidFill>
                    <a:srgbClr val="FFFF00"/>
                  </a:solidFill>
                </a:rPr>
                <a:t>Sentinel</a:t>
              </a:r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63BE37-3095-6B43-8D82-9F30B61932A5}"/>
              </a:ext>
            </a:extLst>
          </p:cNvPr>
          <p:cNvCxnSpPr>
            <a:cxnSpLocks/>
          </p:cNvCxnSpPr>
          <p:nvPr/>
        </p:nvCxnSpPr>
        <p:spPr>
          <a:xfrm flipH="1">
            <a:off x="5606156" y="1907962"/>
            <a:ext cx="960964" cy="0"/>
          </a:xfrm>
          <a:prstGeom prst="straightConnector1">
            <a:avLst/>
          </a:prstGeom>
          <a:ln w="15875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2EE20B1-B0B5-4B48-8114-BB92637F0565}"/>
              </a:ext>
            </a:extLst>
          </p:cNvPr>
          <p:cNvGrpSpPr/>
          <p:nvPr/>
        </p:nvGrpSpPr>
        <p:grpSpPr>
          <a:xfrm>
            <a:off x="1902709" y="4574291"/>
            <a:ext cx="3184403" cy="1577426"/>
            <a:chOff x="3646608" y="4919973"/>
            <a:chExt cx="3184403" cy="157742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9E4E95B-3AC5-0B45-BB9A-C88A26C0C3D8}"/>
                </a:ext>
              </a:extLst>
            </p:cNvPr>
            <p:cNvGrpSpPr/>
            <p:nvPr/>
          </p:nvGrpSpPr>
          <p:grpSpPr>
            <a:xfrm>
              <a:off x="5296296" y="4919973"/>
              <a:ext cx="1534715" cy="1045989"/>
              <a:chOff x="5283433" y="1822240"/>
              <a:chExt cx="1534715" cy="1045989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D684C07-EC29-2144-8171-3C9531B0B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648" y="1822240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B9B3087B-52FF-0A4B-8263-2B81642A1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3433" y="2582988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Master1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F4634C5-A5D1-2E4E-97C6-B289B4340607}"/>
                </a:ext>
              </a:extLst>
            </p:cNvPr>
            <p:cNvGrpSpPr/>
            <p:nvPr/>
          </p:nvGrpSpPr>
          <p:grpSpPr>
            <a:xfrm>
              <a:off x="3646608" y="5271034"/>
              <a:ext cx="1534715" cy="1226365"/>
              <a:chOff x="2380464" y="4165552"/>
              <a:chExt cx="1534715" cy="122636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7781BB4-0DBF-B04D-A97E-FB69C1D20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74679" y="4165552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AEB840F8-F1C8-A449-A057-F462734104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0464" y="5106676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Slave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EFD657-6AE1-2E48-9175-6E6D00B13610}"/>
              </a:ext>
            </a:extLst>
          </p:cNvPr>
          <p:cNvGrpSpPr/>
          <p:nvPr/>
        </p:nvGrpSpPr>
        <p:grpSpPr>
          <a:xfrm>
            <a:off x="6736800" y="4459636"/>
            <a:ext cx="4624905" cy="1598492"/>
            <a:chOff x="3646608" y="4919973"/>
            <a:chExt cx="4624905" cy="159849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38A148-A49F-5B4A-96D9-BA16A067A3E4}"/>
                </a:ext>
              </a:extLst>
            </p:cNvPr>
            <p:cNvGrpSpPr/>
            <p:nvPr/>
          </p:nvGrpSpPr>
          <p:grpSpPr>
            <a:xfrm>
              <a:off x="5296296" y="4919973"/>
              <a:ext cx="1534715" cy="1045989"/>
              <a:chOff x="5283433" y="1822240"/>
              <a:chExt cx="1534715" cy="1045989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0396E0D-7E24-0F41-B876-75EA88F6E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648" y="1822240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1458FC2E-3481-D846-B931-4726390E23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3433" y="2582988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Master2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39BC88F-1F29-DF42-8109-2A73A8E8E869}"/>
                </a:ext>
              </a:extLst>
            </p:cNvPr>
            <p:cNvGrpSpPr/>
            <p:nvPr/>
          </p:nvGrpSpPr>
          <p:grpSpPr>
            <a:xfrm>
              <a:off x="3646608" y="5271034"/>
              <a:ext cx="1534715" cy="1226365"/>
              <a:chOff x="2380464" y="4165552"/>
              <a:chExt cx="1534715" cy="1226365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6B9B2638-2C5D-C244-9E0E-4E3DBC95A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74679" y="4165552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45" name="제목 1">
                <a:extLst>
                  <a:ext uri="{FF2B5EF4-FFF2-40B4-BE49-F238E27FC236}">
                    <a16:creationId xmlns:a16="http://schemas.microsoft.com/office/drawing/2014/main" id="{271F926C-3F12-EB43-882D-FD4876D645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0464" y="5106676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Slave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863E9E7-438E-F749-BBC2-E0443F4F94DE}"/>
                </a:ext>
              </a:extLst>
            </p:cNvPr>
            <p:cNvGrpSpPr/>
            <p:nvPr/>
          </p:nvGrpSpPr>
          <p:grpSpPr>
            <a:xfrm>
              <a:off x="6736798" y="5292100"/>
              <a:ext cx="1534715" cy="1226365"/>
              <a:chOff x="2380464" y="4165552"/>
              <a:chExt cx="1534715" cy="1226365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B8743EDF-69CD-204E-B550-6027E9959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74679" y="4165552"/>
                <a:ext cx="1346287" cy="706053"/>
              </a:xfrm>
              <a:prstGeom prst="rect">
                <a:avLst/>
              </a:prstGeom>
            </p:spPr>
          </p:pic>
          <p:sp>
            <p:nvSpPr>
              <p:cNvPr id="43" name="제목 1">
                <a:extLst>
                  <a:ext uri="{FF2B5EF4-FFF2-40B4-BE49-F238E27FC236}">
                    <a16:creationId xmlns:a16="http://schemas.microsoft.com/office/drawing/2014/main" id="{DDE58D8F-193F-8845-A693-B77311EF65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0464" y="5106676"/>
                <a:ext cx="1534715" cy="2852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25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Slave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" name="번개[L] 7">
            <a:extLst>
              <a:ext uri="{FF2B5EF4-FFF2-40B4-BE49-F238E27FC236}">
                <a16:creationId xmlns:a16="http://schemas.microsoft.com/office/drawing/2014/main" id="{0248E0D7-5783-CF4B-87B7-9E000E96C31B}"/>
              </a:ext>
            </a:extLst>
          </p:cNvPr>
          <p:cNvSpPr/>
          <p:nvPr/>
        </p:nvSpPr>
        <p:spPr>
          <a:xfrm>
            <a:off x="5741212" y="3991100"/>
            <a:ext cx="510139" cy="224268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45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1880</Words>
  <Application>Microsoft Macintosh PowerPoint</Application>
  <PresentationFormat>와이드스크린</PresentationFormat>
  <Paragraphs>502</Paragraphs>
  <Slides>36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Apple SD Gothic Neo</vt:lpstr>
      <vt:lpstr>Arial</vt:lpstr>
      <vt:lpstr>Office 테마</vt:lpstr>
      <vt:lpstr>분산 Key-Value Store  with Raft, Redis</vt:lpstr>
      <vt:lpstr>Key-Value Store</vt:lpstr>
      <vt:lpstr>Redis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 Key-Value Store  with Raft, Redis</dc:title>
  <dc:creator>Microsoft Office User</dc:creator>
  <cp:lastModifiedBy>Microsoft Office User</cp:lastModifiedBy>
  <cp:revision>35</cp:revision>
  <dcterms:created xsi:type="dcterms:W3CDTF">2020-05-27T07:42:26Z</dcterms:created>
  <dcterms:modified xsi:type="dcterms:W3CDTF">2020-05-28T09:33:48Z</dcterms:modified>
</cp:coreProperties>
</file>