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74" r:id="rId9"/>
    <p:sldId id="297" r:id="rId10"/>
    <p:sldId id="296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6" r:id="rId20"/>
    <p:sldId id="289" r:id="rId21"/>
    <p:sldId id="290" r:id="rId22"/>
    <p:sldId id="291" r:id="rId23"/>
    <p:sldId id="287" r:id="rId24"/>
    <p:sldId id="307" r:id="rId25"/>
    <p:sldId id="308" r:id="rId26"/>
    <p:sldId id="292" r:id="rId27"/>
    <p:sldId id="293" r:id="rId28"/>
    <p:sldId id="263" r:id="rId29"/>
    <p:sldId id="294" r:id="rId30"/>
    <p:sldId id="265" r:id="rId31"/>
    <p:sldId id="298" r:id="rId32"/>
    <p:sldId id="300" r:id="rId33"/>
    <p:sldId id="301" r:id="rId34"/>
    <p:sldId id="303" r:id="rId35"/>
    <p:sldId id="302" r:id="rId36"/>
    <p:sldId id="305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5924"/>
    <a:srgbClr val="0083E6"/>
    <a:srgbClr val="FF3386"/>
    <a:srgbClr val="9148C8"/>
    <a:srgbClr val="FF0066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1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3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4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0408-8268-411D-9C45-B46EE2869B4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F883-4C98-44A3-8372-132CA147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tx1"/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1946"/>
            <a:ext cx="12191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92D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A Cleaner Future:</a:t>
            </a:r>
          </a:p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92D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Of </a:t>
            </a:r>
            <a:r>
              <a:rPr lang="en-US" sz="2800" b="1" dirty="0">
                <a:gradFill flip="none" rotWithShape="1">
                  <a:gsLst>
                    <a:gs pos="0">
                      <a:srgbClr val="92D050"/>
                    </a:gs>
                    <a:gs pos="3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800" b="1" dirty="0">
                <a:gradFill flip="none" rotWithShape="1">
                  <a:gsLst>
                    <a:gs pos="0">
                      <a:srgbClr val="92D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Production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7931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Group# 6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Xiao Shao, </a:t>
            </a:r>
            <a:r>
              <a:rPr lang="en-US" sz="2000" dirty="0" err="1">
                <a:solidFill>
                  <a:schemeClr val="bg1"/>
                </a:solidFill>
              </a:rPr>
              <a:t>Mojtaba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AlShams</a:t>
            </a:r>
            <a:r>
              <a:rPr lang="en-US" sz="2000" dirty="0">
                <a:solidFill>
                  <a:schemeClr val="bg1"/>
                </a:solidFill>
              </a:rPr>
              <a:t>, Sarah Mutahar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5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28" y="1015996"/>
            <a:ext cx="8800126" cy="58582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9412" y="1470212"/>
            <a:ext cx="2967317" cy="4052047"/>
          </a:xfrm>
          <a:prstGeom prst="rect">
            <a:avLst/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89411" y="1290919"/>
            <a:ext cx="7180730" cy="179293"/>
          </a:xfrm>
          <a:prstGeom prst="rect">
            <a:avLst/>
          </a:prstGeom>
          <a:solidFill>
            <a:schemeClr val="accent4">
              <a:alpha val="4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719482" y="1470212"/>
            <a:ext cx="0" cy="40161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access and GDP per capita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866" y="5291426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behavior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32894" y="1149732"/>
            <a:ext cx="1447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8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726575" y="4021494"/>
            <a:ext cx="7126552" cy="1422861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866" y="5534020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behavior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6604" y="1255222"/>
            <a:ext cx="374072" cy="349134"/>
          </a:xfrm>
          <a:prstGeom prst="rect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462655" y="5148349"/>
            <a:ext cx="374072" cy="349134"/>
          </a:xfrm>
          <a:prstGeom prst="rect">
            <a:avLst/>
          </a:prstGeom>
          <a:solidFill>
            <a:srgbClr val="FF00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726575" y="4021494"/>
            <a:ext cx="7126552" cy="1422861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866" y="5534020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behavior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7844" y="1198729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89666" y="5092083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5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11" r="4547" b="3981"/>
          <a:stretch/>
        </p:blipFill>
        <p:spPr>
          <a:xfrm>
            <a:off x="1702705" y="1240971"/>
            <a:ext cx="8333048" cy="5337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0725" y="1245384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633" y="5213381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22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11" r="4547" b="3981"/>
          <a:stretch/>
        </p:blipFill>
        <p:spPr>
          <a:xfrm>
            <a:off x="1702705" y="1240971"/>
            <a:ext cx="8333048" cy="53371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0725" y="1245384"/>
            <a:ext cx="108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1633" y="5213381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8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60073" y="3998423"/>
            <a:ext cx="7323512" cy="142978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92145" y="3757353"/>
            <a:ext cx="232757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83585" y="3529646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outliers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03233" y="1257066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Iceland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23525" y="5132634"/>
            <a:ext cx="1089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Luxembourg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60073" y="3998423"/>
            <a:ext cx="7323512" cy="142978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651760" y="3844637"/>
            <a:ext cx="7306887" cy="160851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92145" y="3757353"/>
            <a:ext cx="232757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83585" y="3529646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outliers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3585" y="2584795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3233" y="1257066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Iceland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23525" y="5132634"/>
            <a:ext cx="1089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Luxembourg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60073" y="3998423"/>
            <a:ext cx="7323512" cy="142978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60073" y="4164676"/>
            <a:ext cx="7298574" cy="12635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51760" y="3844637"/>
            <a:ext cx="7306887" cy="160851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92145" y="3757353"/>
            <a:ext cx="232757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83585" y="3529646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outliers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3585" y="2584795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3585" y="5311804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3233" y="1257066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Iceland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3525" y="5132634"/>
            <a:ext cx="1089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Luxembourg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68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36" y="1015996"/>
            <a:ext cx="8799910" cy="585829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660073" y="3998423"/>
            <a:ext cx="7323512" cy="1429788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51760" y="4015047"/>
            <a:ext cx="7306887" cy="142147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60073" y="4164676"/>
            <a:ext cx="7298574" cy="1263535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651760" y="3844637"/>
            <a:ext cx="7306887" cy="1608512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892145" y="3757353"/>
            <a:ext cx="232757" cy="822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83585" y="3529646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outliers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83585" y="2584795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Iceland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3585" y="5311804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Luxembourg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58647" y="4369093"/>
            <a:ext cx="1792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all outliers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3233" y="1257066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Iceland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3525" y="5132634"/>
            <a:ext cx="1089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Luxembourg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9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tx1"/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imagining humanity&amp;#39;s obligation to wild animals | Salon.com">
            <a:extLst>
              <a:ext uri="{FF2B5EF4-FFF2-40B4-BE49-F238E27FC236}">
                <a16:creationId xmlns:a16="http://schemas.microsoft.com/office/drawing/2014/main" id="{30029B97-E816-42AA-BDC4-77B277C8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64" y="1090155"/>
            <a:ext cx="6735193" cy="45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9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t="3801" r="4919" b="3508"/>
          <a:stretch/>
        </p:blipFill>
        <p:spPr>
          <a:xfrm>
            <a:off x="1812175" y="1213658"/>
            <a:ext cx="8171410" cy="52702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and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82378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Plots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6" y="2084862"/>
            <a:ext cx="5928783" cy="4348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B78BAF-176D-49B7-9719-8A8AC634B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" y="2084862"/>
            <a:ext cx="5928781" cy="43488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FD2CB6-7CFD-4E49-8ECA-D1990B22FEE7}"/>
              </a:ext>
            </a:extLst>
          </p:cNvPr>
          <p:cNvSpPr/>
          <p:nvPr/>
        </p:nvSpPr>
        <p:spPr>
          <a:xfrm>
            <a:off x="6885473" y="1623571"/>
            <a:ext cx="4460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All Outliers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62B81-1FB7-437E-8064-8A2721CB7B1E}"/>
              </a:ext>
            </a:extLst>
          </p:cNvPr>
          <p:cNvSpPr/>
          <p:nvPr/>
        </p:nvSpPr>
        <p:spPr>
          <a:xfrm>
            <a:off x="845859" y="1623571"/>
            <a:ext cx="4460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35351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0201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2133738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021" y="1868969"/>
            <a:ext cx="113939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including all the points: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𝐸𝑙𝑒𝑐𝑡𝑟𝑖𝑐𝑖𝑡𝑦_𝑐𝑜𝑛𝑠𝑢𝑚𝑝𝑡𝑖𝑜𝑛_𝑝𝑒𝑟_𝑐𝑎𝑝𝑖𝑡𝑎 = 285.8 + 0.165 × 𝐺𝐷𝑃_𝑝𝑒𝑟_𝑐𝑎𝑝𝑖𝑡a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excluding all the outliers: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𝐸𝑙𝑒𝑐𝑡𝑟𝑖𝑐𝑖𝑡𝑦_𝑐𝑜𝑛𝑠𝑢𝑚𝑝𝑡𝑖𝑜𝑛_𝑝𝑒𝑟_𝑐𝑎𝑝𝑖𝑡𝑎 = 134.1 + 0.165 × 𝐺𝐷𝑃_𝑝𝑒𝑟_𝑐𝑎𝑝𝑖𝑡a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2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180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100806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53"/>
            <a:ext cx="10515600" cy="13072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High-Carbon Electricity: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using high-carbon resources.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Low-Carbon Electricity: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using Low-carbon resources.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25E4C-30C9-45D4-92D9-FDF37D23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40" y="3471950"/>
            <a:ext cx="3677512" cy="1097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A32F5E9-5983-46F4-8694-FDA4C91668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989" y="5050183"/>
                <a:ext cx="10515600" cy="1031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electrical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consumption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low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carbon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resources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electrical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consumption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high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carbon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resources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A32F5E9-5983-46F4-8694-FDA4C916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9" y="5050183"/>
                <a:ext cx="10515600" cy="1031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594E334-6259-4C9E-817A-5BE88075C6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87003"/>
                <a:ext cx="10515600" cy="5907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𝒍𝒐𝒘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594E334-6259-4C9E-817A-5BE88075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7003"/>
                <a:ext cx="10515600" cy="590733"/>
              </a:xfrm>
              <a:prstGeom prst="rect">
                <a:avLst/>
              </a:prstGeom>
              <a:blipFill>
                <a:blip r:embed="rId6"/>
                <a:stretch>
                  <a:fillRect t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43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663"/>
            <a:ext cx="10515600" cy="1859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Definitions: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25E4C-30C9-45D4-92D9-FDF37D23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40" y="1837667"/>
            <a:ext cx="3677512" cy="1097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A32F5E9-5983-46F4-8694-FDA4C91668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989" y="3049048"/>
                <a:ext cx="10515600" cy="10319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electrical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consumption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low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carbon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resources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electrical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consumption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high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carbon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resources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bg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A32F5E9-5983-46F4-8694-FDA4C9166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89" y="3049048"/>
                <a:ext cx="10515600" cy="1031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 txBox="1">
            <a:spLocks/>
          </p:cNvSpPr>
          <p:nvPr/>
        </p:nvSpPr>
        <p:spPr>
          <a:xfrm>
            <a:off x="990600" y="4708886"/>
            <a:ext cx="10515600" cy="45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had been classified into five categories using GPD/Capita: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3EF79-D4C6-4E4C-994C-CE3C89B03645}"/>
              </a:ext>
            </a:extLst>
          </p:cNvPr>
          <p:cNvSpPr txBox="1"/>
          <p:nvPr/>
        </p:nvSpPr>
        <p:spPr>
          <a:xfrm>
            <a:off x="838200" y="5465884"/>
            <a:ext cx="1915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lower-income</a:t>
            </a:r>
            <a:endParaRPr lang="en-US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600EE-0265-4916-9138-7E8164D411E0}"/>
              </a:ext>
            </a:extLst>
          </p:cNvPr>
          <p:cNvSpPr txBox="1"/>
          <p:nvPr/>
        </p:nvSpPr>
        <p:spPr>
          <a:xfrm>
            <a:off x="3108432" y="5464975"/>
            <a:ext cx="1659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low-income</a:t>
            </a:r>
            <a:endParaRPr lang="en-US" sz="24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6402-F6C7-4E49-80C0-A5BEEBE06714}"/>
              </a:ext>
            </a:extLst>
          </p:cNvPr>
          <p:cNvSpPr txBox="1"/>
          <p:nvPr/>
        </p:nvSpPr>
        <p:spPr>
          <a:xfrm>
            <a:off x="5122242" y="5464066"/>
            <a:ext cx="1659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mid-income</a:t>
            </a:r>
            <a:endParaRPr lang="en-US" sz="2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F4727-02C9-4FF8-BB78-908F8B69E526}"/>
              </a:ext>
            </a:extLst>
          </p:cNvPr>
          <p:cNvSpPr txBox="1"/>
          <p:nvPr/>
        </p:nvSpPr>
        <p:spPr>
          <a:xfrm>
            <a:off x="7136052" y="5463157"/>
            <a:ext cx="1732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high-income</a:t>
            </a:r>
            <a:endParaRPr lang="en-US" sz="24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DB820-07BE-4312-8F6A-DF8F6448F39E}"/>
              </a:ext>
            </a:extLst>
          </p:cNvPr>
          <p:cNvSpPr txBox="1"/>
          <p:nvPr/>
        </p:nvSpPr>
        <p:spPr>
          <a:xfrm>
            <a:off x="9222892" y="5462248"/>
            <a:ext cx="196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higher-income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930124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E004B-6C93-44B3-AF7C-66CF2E869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739"/>
                <a:ext cx="10515600" cy="92866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study aims to find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different for different countries categories.</a:t>
                </a: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E004B-6C93-44B3-AF7C-66CF2E869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739"/>
                <a:ext cx="10515600" cy="928660"/>
              </a:xfrm>
              <a:blipFill>
                <a:blip r:embed="rId2"/>
                <a:stretch>
                  <a:fillRect l="-812" t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525E4C-30C9-45D4-92D9-FDF37D239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20" y="4408031"/>
            <a:ext cx="3677512" cy="1097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80FC6-CCCF-4764-8110-804DB3F134C1}"/>
              </a:ext>
            </a:extLst>
          </p:cNvPr>
          <p:cNvSpPr txBox="1"/>
          <p:nvPr/>
        </p:nvSpPr>
        <p:spPr>
          <a:xfrm>
            <a:off x="8204662" y="3230960"/>
            <a:ext cx="260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ANOVA!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p:pic>
        <p:nvPicPr>
          <p:cNvPr id="9" name="Picture 8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6361ADF-9963-42F4-B606-CD295C61A9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72"/>
          <a:stretch/>
        </p:blipFill>
        <p:spPr>
          <a:xfrm>
            <a:off x="986445" y="2271413"/>
            <a:ext cx="5608320" cy="38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9"/>
            <a:ext cx="10515600" cy="9286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25E4C-30C9-45D4-92D9-FDF37D239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15" y="2344521"/>
            <a:ext cx="2855298" cy="852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47504-9811-4AB9-AAFD-F9871ABE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92" y="3574791"/>
            <a:ext cx="4716087" cy="45102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2E3E1C5-EE34-4966-8AD7-A1BA08AFFC6A}"/>
              </a:ext>
            </a:extLst>
          </p:cNvPr>
          <p:cNvSpPr/>
          <p:nvPr/>
        </p:nvSpPr>
        <p:spPr>
          <a:xfrm>
            <a:off x="11321600" y="3530755"/>
            <a:ext cx="487679" cy="4165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0C2DFD-81CE-426C-ABF3-44016D180349}"/>
                  </a:ext>
                </a:extLst>
              </p:cNvPr>
              <p:cNvSpPr txBox="1"/>
              <p:nvPr/>
            </p:nvSpPr>
            <p:spPr>
              <a:xfrm>
                <a:off x="8414039" y="4198075"/>
                <a:ext cx="20415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=0.652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0C2DFD-81CE-426C-ABF3-44016D18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39" y="4198075"/>
                <a:ext cx="20415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E75DB6-B0EE-43C2-BDCC-6D4FB7BC1D20}"/>
              </a:ext>
            </a:extLst>
          </p:cNvPr>
          <p:cNvSpPr txBox="1"/>
          <p:nvPr/>
        </p:nvSpPr>
        <p:spPr>
          <a:xfrm>
            <a:off x="7193279" y="4796317"/>
            <a:ext cx="4716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to Reject the Null Hypothesis!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C529161E-B40E-4FF5-BA43-099042230C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72"/>
          <a:stretch/>
        </p:blipFill>
        <p:spPr>
          <a:xfrm>
            <a:off x="986445" y="2271413"/>
            <a:ext cx="5608320" cy="384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5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9"/>
            <a:ext cx="10515600" cy="9286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ANOVA, Conclusion!</a:t>
            </a: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25E4C-30C9-45D4-92D9-FDF37D239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00" y="3222628"/>
            <a:ext cx="2855298" cy="852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D47504-9811-4AB9-AAFD-F9871ABE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9" y="2252138"/>
            <a:ext cx="7021482" cy="6715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2E3E1C5-EE34-4966-8AD7-A1BA08AFFC6A}"/>
              </a:ext>
            </a:extLst>
          </p:cNvPr>
          <p:cNvSpPr/>
          <p:nvPr/>
        </p:nvSpPr>
        <p:spPr>
          <a:xfrm>
            <a:off x="8894618" y="2179309"/>
            <a:ext cx="836815" cy="5847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0C2DFD-81CE-426C-ABF3-44016D180349}"/>
                  </a:ext>
                </a:extLst>
              </p:cNvPr>
              <p:cNvSpPr txBox="1"/>
              <p:nvPr/>
            </p:nvSpPr>
            <p:spPr>
              <a:xfrm>
                <a:off x="6646679" y="3316794"/>
                <a:ext cx="20415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=0.652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0C2DFD-81CE-426C-ABF3-44016D18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679" y="3316794"/>
                <a:ext cx="20415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33A6AC-0891-46E7-A413-AA260A7E2D8D}"/>
              </a:ext>
            </a:extLst>
          </p:cNvPr>
          <p:cNvSpPr txBox="1">
            <a:spLocks/>
          </p:cNvSpPr>
          <p:nvPr/>
        </p:nvSpPr>
        <p:spPr>
          <a:xfrm>
            <a:off x="838199" y="4665162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how rich the country is,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CLASSES HAVE THE SAME LOW-CARBON CONSUMPTION RATIO!</a:t>
            </a: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3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45C3-1A08-431D-BB7F-AD462244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E22A21F-85F7-4C4E-9266-A7A593D3C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4" y="-6082"/>
            <a:ext cx="12160156" cy="6364679"/>
          </a:xfrm>
        </p:spPr>
      </p:pic>
    </p:spTree>
    <p:extLst>
      <p:ext uri="{BB962C8B-B14F-4D97-AF65-F5344CB8AC3E}">
        <p14:creationId xmlns:p14="http://schemas.microsoft.com/office/powerpoint/2010/main" val="292813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004B-6C93-44B3-AF7C-66CF2E86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9"/>
            <a:ext cx="10515600" cy="9286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ANOVA, Diagnostic Plots:</a:t>
            </a: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498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gradFill flip="none" rotWithShape="1">
                  <a:gsLst>
                    <a:gs pos="0">
                      <a:srgbClr val="FF0066"/>
                    </a:gs>
                    <a:gs pos="45000">
                      <a:srgbClr val="9148C8"/>
                    </a:gs>
                    <a:gs pos="78000">
                      <a:srgbClr val="0083E6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Consumption From Low-carbon Source And GDP Per Capita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30B209B-02EE-4505-AB80-454CF0757E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2666" b="2471"/>
          <a:stretch/>
        </p:blipFill>
        <p:spPr>
          <a:xfrm>
            <a:off x="2031358" y="2003367"/>
            <a:ext cx="8076942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0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1804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0B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Summary</a:t>
            </a:r>
          </a:p>
        </p:txBody>
      </p:sp>
    </p:spTree>
    <p:extLst>
      <p:ext uri="{BB962C8B-B14F-4D97-AF65-F5344CB8AC3E}">
        <p14:creationId xmlns:p14="http://schemas.microsoft.com/office/powerpoint/2010/main" val="341928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0B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98021" y="2005856"/>
            <a:ext cx="11393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correlation between electrical consumption and GDP: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𝐸𝑙𝑒𝑐𝑡𝑟𝑖𝑐𝑖𝑡𝑦_𝑐𝑜𝑛𝑠𝑢𝑚𝑝𝑡𝑖𝑜𝑛_𝑝𝑒𝑟_𝑐𝑎𝑝𝑖𝑡𝑎 = 134.1 + 0.165 × 𝐺𝐷𝑃_𝑝𝑒𝑟_𝑐𝑎𝑝𝑖𝑡a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countries have similar low-carbon electricity consumption share. </a:t>
            </a:r>
          </a:p>
        </p:txBody>
      </p:sp>
    </p:spTree>
    <p:extLst>
      <p:ext uri="{BB962C8B-B14F-4D97-AF65-F5344CB8AC3E}">
        <p14:creationId xmlns:p14="http://schemas.microsoft.com/office/powerpoint/2010/main" val="98203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18046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0B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Will Eclectic Vehicles Contribute</a:t>
            </a:r>
          </a:p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0B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To A Sustainable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61169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CBB4-C6B9-4D9E-9E2C-2518B77B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283"/>
            <a:ext cx="10515600" cy="189867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Elon Musk quote		Francois Hollande quote		Dataset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2F7C98-9737-48FB-B38C-5F3058031FD1}"/>
              </a:ext>
            </a:extLst>
          </p:cNvPr>
          <p:cNvSpPr txBox="1">
            <a:spLocks/>
          </p:cNvSpPr>
          <p:nvPr/>
        </p:nvSpPr>
        <p:spPr>
          <a:xfrm>
            <a:off x="838200" y="2887287"/>
            <a:ext cx="10515600" cy="96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Group# 6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glad to answer your questions!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8802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00B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13506" r="13913" b="13506"/>
          <a:stretch/>
        </p:blipFill>
        <p:spPr>
          <a:xfrm>
            <a:off x="1710613" y="5215585"/>
            <a:ext cx="1371600" cy="13902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34" y="5215585"/>
            <a:ext cx="1425132" cy="1425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87" y="5108852"/>
            <a:ext cx="1749148" cy="17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4BFD-A7BF-4CEE-B712-A1391B31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car&#10;&#10;Description automatically generated">
            <a:extLst>
              <a:ext uri="{FF2B5EF4-FFF2-40B4-BE49-F238E27FC236}">
                <a16:creationId xmlns:a16="http://schemas.microsoft.com/office/drawing/2014/main" id="{10B46174-F0B2-409D-94AE-7FAF0D36B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" y="878"/>
            <a:ext cx="12171529" cy="6846485"/>
          </a:xfrm>
        </p:spPr>
      </p:pic>
      <p:sp>
        <p:nvSpPr>
          <p:cNvPr id="3" name="Rectangle 2"/>
          <p:cNvSpPr/>
          <p:nvPr/>
        </p:nvSpPr>
        <p:spPr>
          <a:xfrm>
            <a:off x="4973216" y="783771"/>
            <a:ext cx="7053943" cy="2500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265" y="607001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Eclectic Vehicles Contribute To A Sustainable Environment? </a:t>
            </a:r>
          </a:p>
        </p:txBody>
      </p:sp>
    </p:spTree>
    <p:extLst>
      <p:ext uri="{BB962C8B-B14F-4D97-AF65-F5344CB8AC3E}">
        <p14:creationId xmlns:p14="http://schemas.microsoft.com/office/powerpoint/2010/main" val="22254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tx1"/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34928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92D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</p:spTree>
    <p:extLst>
      <p:ext uri="{BB962C8B-B14F-4D97-AF65-F5344CB8AC3E}">
        <p14:creationId xmlns:p14="http://schemas.microsoft.com/office/powerpoint/2010/main" val="81569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tx1"/>
            </a:gs>
            <a:gs pos="100000">
              <a:schemeClr val="bg2">
                <a:lumMod val="2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8370" y="1245515"/>
            <a:ext cx="105646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(Gross domestic product)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(Eclectic Vehicles)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Low-carbon electricity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(Generation Produce Low-Carbon Emissions)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High-carbon electricity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(Generation Produce High-Carbon Emissions)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92D050"/>
                    </a:gs>
                    <a:gs pos="56000">
                      <a:srgbClr val="00B0F0"/>
                    </a:gs>
                    <a:gs pos="10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</a:p>
        </p:txBody>
      </p:sp>
    </p:spTree>
    <p:extLst>
      <p:ext uri="{BB962C8B-B14F-4D97-AF65-F5344CB8AC3E}">
        <p14:creationId xmlns:p14="http://schemas.microsoft.com/office/powerpoint/2010/main" val="3197641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26615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access and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249107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access and GDP per capita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33"/>
          <a:stretch/>
        </p:blipFill>
        <p:spPr>
          <a:xfrm>
            <a:off x="1625828" y="1193648"/>
            <a:ext cx="8800126" cy="56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7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28" y="1015996"/>
            <a:ext cx="8800126" cy="58582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89412" y="1272988"/>
            <a:ext cx="2967317" cy="4249271"/>
          </a:xfrm>
          <a:prstGeom prst="rect">
            <a:avLst/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0811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gradFill flip="none" rotWithShape="1">
                  <a:gsLst>
                    <a:gs pos="0">
                      <a:srgbClr val="FF0000"/>
                    </a:gs>
                    <a:gs pos="56000">
                      <a:srgbClr val="FFC000"/>
                    </a:gs>
                    <a:gs pos="100000">
                      <a:srgbClr val="FFFF0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access and GDP per capita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66" y="5291426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behavior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00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4C612B82BE5B4FAF005BBE0F8B8868" ma:contentTypeVersion="4" ma:contentTypeDescription="Create a new document." ma:contentTypeScope="" ma:versionID="49552e8c9b36c473fbff62d3023e6d91">
  <xsd:schema xmlns:xsd="http://www.w3.org/2001/XMLSchema" xmlns:xs="http://www.w3.org/2001/XMLSchema" xmlns:p="http://schemas.microsoft.com/office/2006/metadata/properties" xmlns:ns3="1b756955-4d46-42ce-ba72-c388c6bb0600" targetNamespace="http://schemas.microsoft.com/office/2006/metadata/properties" ma:root="true" ma:fieldsID="772212086c5a4ea274ec77eaee89620b" ns3:_="">
    <xsd:import namespace="1b756955-4d46-42ce-ba72-c388c6bb06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56955-4d46-42ce-ba72-c388c6bb0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6FCB3-4A7E-4644-96DB-E0ACE3E7E467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b756955-4d46-42ce-ba72-c388c6bb060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7B46CF-F0AA-46E5-B854-A8C875738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756955-4d46-42ce-ba72-c388c6bb0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12434A-1EFE-4191-8529-57A46722C5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140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O. Mutahar</dc:creator>
  <cp:lastModifiedBy>Mojtaba Al-Shams</cp:lastModifiedBy>
  <cp:revision>49</cp:revision>
  <dcterms:created xsi:type="dcterms:W3CDTF">2021-12-08T15:40:27Z</dcterms:created>
  <dcterms:modified xsi:type="dcterms:W3CDTF">2021-12-08T22:44:24Z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0x0101005B4C612B82BE5B4FAF005BBE0F8B8868</vt:lpwstr>
  </property>
</Properties>
</file>