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sldIdLst>
    <p:sldId id="256" r:id="rId2"/>
    <p:sldId id="277" r:id="rId3"/>
    <p:sldId id="273" r:id="rId4"/>
    <p:sldId id="285" r:id="rId5"/>
    <p:sldId id="286" r:id="rId6"/>
    <p:sldId id="287" r:id="rId7"/>
    <p:sldId id="486" r:id="rId8"/>
    <p:sldId id="500" r:id="rId9"/>
    <p:sldId id="736" r:id="rId10"/>
    <p:sldId id="740" r:id="rId11"/>
    <p:sldId id="747" r:id="rId12"/>
    <p:sldId id="741" r:id="rId13"/>
    <p:sldId id="745" r:id="rId14"/>
    <p:sldId id="746" r:id="rId15"/>
    <p:sldId id="257" r:id="rId16"/>
    <p:sldId id="304" r:id="rId17"/>
    <p:sldId id="259" r:id="rId18"/>
    <p:sldId id="260" r:id="rId19"/>
    <p:sldId id="261" r:id="rId20"/>
    <p:sldId id="262" r:id="rId21"/>
    <p:sldId id="305" r:id="rId22"/>
    <p:sldId id="281" r:id="rId23"/>
    <p:sldId id="263" r:id="rId24"/>
    <p:sldId id="306" r:id="rId25"/>
    <p:sldId id="264" r:id="rId26"/>
    <p:sldId id="265" r:id="rId27"/>
    <p:sldId id="267" r:id="rId28"/>
    <p:sldId id="307" r:id="rId29"/>
    <p:sldId id="266" r:id="rId30"/>
    <p:sldId id="268" r:id="rId31"/>
    <p:sldId id="269" r:id="rId32"/>
    <p:sldId id="270" r:id="rId33"/>
    <p:sldId id="295" r:id="rId34"/>
    <p:sldId id="749" r:id="rId35"/>
    <p:sldId id="296" r:id="rId36"/>
    <p:sldId id="308" r:id="rId37"/>
    <p:sldId id="297" r:id="rId38"/>
    <p:sldId id="298" r:id="rId39"/>
    <p:sldId id="299" r:id="rId40"/>
    <p:sldId id="300" r:id="rId41"/>
    <p:sldId id="301" r:id="rId42"/>
    <p:sldId id="303" r:id="rId43"/>
    <p:sldId id="309" r:id="rId44"/>
    <p:sldId id="751" r:id="rId45"/>
    <p:sldId id="271" r:id="rId46"/>
    <p:sldId id="748" r:id="rId47"/>
    <p:sldId id="750" r:id="rId48"/>
    <p:sldId id="282" r:id="rId49"/>
    <p:sldId id="283" r:id="rId50"/>
    <p:sldId id="284" r:id="rId51"/>
    <p:sldId id="288" r:id="rId52"/>
    <p:sldId id="289" r:id="rId53"/>
    <p:sldId id="290" r:id="rId54"/>
    <p:sldId id="291" r:id="rId55"/>
    <p:sldId id="292" r:id="rId56"/>
    <p:sldId id="293" r:id="rId57"/>
    <p:sldId id="294" r:id="rId58"/>
    <p:sldId id="27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E7E08-9BD6-E242-8878-C56A08728742}" v="32" dt="2024-01-21T12:52:25.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30"/>
    <p:restoredTop sz="79456"/>
  </p:normalViewPr>
  <p:slideViewPr>
    <p:cSldViewPr snapToGrid="0" snapToObjects="1">
      <p:cViewPr varScale="1">
        <p:scale>
          <a:sx n="100" d="100"/>
          <a:sy n="100" d="100"/>
        </p:scale>
        <p:origin x="3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Canini" userId="f9c31d46-c3b5-4114-aea8-426b22c5f56f" providerId="ADAL" clId="{1B5E7E08-9BD6-E242-8878-C56A08728742}"/>
    <pc:docChg chg="custSel addSld modSld sldOrd">
      <pc:chgData name="Marco Canini" userId="f9c31d46-c3b5-4114-aea8-426b22c5f56f" providerId="ADAL" clId="{1B5E7E08-9BD6-E242-8878-C56A08728742}" dt="2024-01-21T12:52:25.736" v="832" actId="21"/>
      <pc:docMkLst>
        <pc:docMk/>
      </pc:docMkLst>
      <pc:sldChg chg="addSp delSp modSp mod">
        <pc:chgData name="Marco Canini" userId="f9c31d46-c3b5-4114-aea8-426b22c5f56f" providerId="ADAL" clId="{1B5E7E08-9BD6-E242-8878-C56A08728742}" dt="2024-01-21T12:52:25.736" v="832" actId="21"/>
        <pc:sldMkLst>
          <pc:docMk/>
          <pc:sldMk cId="1413910150" sldId="259"/>
        </pc:sldMkLst>
        <pc:spChg chg="mod">
          <ac:chgData name="Marco Canini" userId="f9c31d46-c3b5-4114-aea8-426b22c5f56f" providerId="ADAL" clId="{1B5E7E08-9BD6-E242-8878-C56A08728742}" dt="2024-01-20T11:55:35.590" v="86" actId="20577"/>
          <ac:spMkLst>
            <pc:docMk/>
            <pc:sldMk cId="1413910150" sldId="259"/>
            <ac:spMk id="3" creationId="{00000000-0000-0000-0000-000000000000}"/>
          </ac:spMkLst>
        </pc:spChg>
        <pc:spChg chg="add del mod">
          <ac:chgData name="Marco Canini" userId="f9c31d46-c3b5-4114-aea8-426b22c5f56f" providerId="ADAL" clId="{1B5E7E08-9BD6-E242-8878-C56A08728742}" dt="2024-01-21T12:52:25.736" v="832" actId="21"/>
          <ac:spMkLst>
            <pc:docMk/>
            <pc:sldMk cId="1413910150" sldId="259"/>
            <ac:spMk id="7" creationId="{1F36D39E-8572-7F01-A2FA-71AFA5162A39}"/>
          </ac:spMkLst>
        </pc:spChg>
        <pc:picChg chg="add del mod">
          <ac:chgData name="Marco Canini" userId="f9c31d46-c3b5-4114-aea8-426b22c5f56f" providerId="ADAL" clId="{1B5E7E08-9BD6-E242-8878-C56A08728742}" dt="2024-01-21T12:52:25.736" v="832" actId="21"/>
          <ac:picMkLst>
            <pc:docMk/>
            <pc:sldMk cId="1413910150" sldId="259"/>
            <ac:picMk id="1026" creationId="{781D50BD-A9EF-A29A-67F5-706A1DF07A40}"/>
          </ac:picMkLst>
        </pc:picChg>
      </pc:sldChg>
      <pc:sldChg chg="modSp mod">
        <pc:chgData name="Marco Canini" userId="f9c31d46-c3b5-4114-aea8-426b22c5f56f" providerId="ADAL" clId="{1B5E7E08-9BD6-E242-8878-C56A08728742}" dt="2024-01-20T11:55:58.507" v="93" actId="20577"/>
        <pc:sldMkLst>
          <pc:docMk/>
          <pc:sldMk cId="1466002963" sldId="261"/>
        </pc:sldMkLst>
        <pc:graphicFrameChg chg="modGraphic">
          <ac:chgData name="Marco Canini" userId="f9c31d46-c3b5-4114-aea8-426b22c5f56f" providerId="ADAL" clId="{1B5E7E08-9BD6-E242-8878-C56A08728742}" dt="2024-01-20T11:55:58.507" v="93" actId="20577"/>
          <ac:graphicFrameMkLst>
            <pc:docMk/>
            <pc:sldMk cId="1466002963" sldId="261"/>
            <ac:graphicFrameMk id="6" creationId="{00000000-0000-0000-0000-000000000000}"/>
          </ac:graphicFrameMkLst>
        </pc:graphicFrameChg>
      </pc:sldChg>
      <pc:sldChg chg="modSp mod">
        <pc:chgData name="Marco Canini" userId="f9c31d46-c3b5-4114-aea8-426b22c5f56f" providerId="ADAL" clId="{1B5E7E08-9BD6-E242-8878-C56A08728742}" dt="2024-01-21T05:25:48.874" v="354" actId="20577"/>
        <pc:sldMkLst>
          <pc:docMk/>
          <pc:sldMk cId="1457224140" sldId="262"/>
        </pc:sldMkLst>
        <pc:spChg chg="mod">
          <ac:chgData name="Marco Canini" userId="f9c31d46-c3b5-4114-aea8-426b22c5f56f" providerId="ADAL" clId="{1B5E7E08-9BD6-E242-8878-C56A08728742}" dt="2024-01-21T05:25:48.874" v="354" actId="20577"/>
          <ac:spMkLst>
            <pc:docMk/>
            <pc:sldMk cId="1457224140" sldId="262"/>
            <ac:spMk id="3" creationId="{00000000-0000-0000-0000-000000000000}"/>
          </ac:spMkLst>
        </pc:spChg>
      </pc:sldChg>
      <pc:sldChg chg="modSp mod">
        <pc:chgData name="Marco Canini" userId="f9c31d46-c3b5-4114-aea8-426b22c5f56f" providerId="ADAL" clId="{1B5E7E08-9BD6-E242-8878-C56A08728742}" dt="2024-01-21T05:25:07.246" v="349" actId="20577"/>
        <pc:sldMkLst>
          <pc:docMk/>
          <pc:sldMk cId="898082411" sldId="264"/>
        </pc:sldMkLst>
        <pc:spChg chg="mod">
          <ac:chgData name="Marco Canini" userId="f9c31d46-c3b5-4114-aea8-426b22c5f56f" providerId="ADAL" clId="{1B5E7E08-9BD6-E242-8878-C56A08728742}" dt="2024-01-21T05:25:07.246" v="349" actId="20577"/>
          <ac:spMkLst>
            <pc:docMk/>
            <pc:sldMk cId="898082411" sldId="264"/>
            <ac:spMk id="3" creationId="{00000000-0000-0000-0000-000000000000}"/>
          </ac:spMkLst>
        </pc:spChg>
      </pc:sldChg>
      <pc:sldChg chg="modSp mod">
        <pc:chgData name="Marco Canini" userId="f9c31d46-c3b5-4114-aea8-426b22c5f56f" providerId="ADAL" clId="{1B5E7E08-9BD6-E242-8878-C56A08728742}" dt="2024-01-21T05:26:33.957" v="356" actId="20577"/>
        <pc:sldMkLst>
          <pc:docMk/>
          <pc:sldMk cId="623947097" sldId="267"/>
        </pc:sldMkLst>
        <pc:spChg chg="mod">
          <ac:chgData name="Marco Canini" userId="f9c31d46-c3b5-4114-aea8-426b22c5f56f" providerId="ADAL" clId="{1B5E7E08-9BD6-E242-8878-C56A08728742}" dt="2024-01-21T05:26:33.957" v="356" actId="20577"/>
          <ac:spMkLst>
            <pc:docMk/>
            <pc:sldMk cId="623947097" sldId="267"/>
            <ac:spMk id="7" creationId="{735A92E3-45B7-9445-8418-823DC9DECF35}"/>
          </ac:spMkLst>
        </pc:spChg>
      </pc:sldChg>
      <pc:sldChg chg="modSp mod">
        <pc:chgData name="Marco Canini" userId="f9c31d46-c3b5-4114-aea8-426b22c5f56f" providerId="ADAL" clId="{1B5E7E08-9BD6-E242-8878-C56A08728742}" dt="2024-01-20T12:11:40.646" v="147" actId="20577"/>
        <pc:sldMkLst>
          <pc:docMk/>
          <pc:sldMk cId="1040832843" sldId="269"/>
        </pc:sldMkLst>
        <pc:spChg chg="mod">
          <ac:chgData name="Marco Canini" userId="f9c31d46-c3b5-4114-aea8-426b22c5f56f" providerId="ADAL" clId="{1B5E7E08-9BD6-E242-8878-C56A08728742}" dt="2024-01-20T12:11:40.646" v="147" actId="20577"/>
          <ac:spMkLst>
            <pc:docMk/>
            <pc:sldMk cId="1040832843" sldId="269"/>
            <ac:spMk id="3" creationId="{00000000-0000-0000-0000-000000000000}"/>
          </ac:spMkLst>
        </pc:spChg>
      </pc:sldChg>
      <pc:sldChg chg="addSp delSp modSp mod">
        <pc:chgData name="Marco Canini" userId="f9c31d46-c3b5-4114-aea8-426b22c5f56f" providerId="ADAL" clId="{1B5E7E08-9BD6-E242-8878-C56A08728742}" dt="2024-01-20T11:52:35.506" v="13" actId="478"/>
        <pc:sldMkLst>
          <pc:docMk/>
          <pc:sldMk cId="67404287" sldId="273"/>
        </pc:sldMkLst>
        <pc:picChg chg="add del mod">
          <ac:chgData name="Marco Canini" userId="f9c31d46-c3b5-4114-aea8-426b22c5f56f" providerId="ADAL" clId="{1B5E7E08-9BD6-E242-8878-C56A08728742}" dt="2024-01-20T11:52:35.506" v="13" actId="478"/>
          <ac:picMkLst>
            <pc:docMk/>
            <pc:sldMk cId="67404287" sldId="273"/>
            <ac:picMk id="7" creationId="{FFE820E3-5C97-AFF9-126F-4E7270CDA9CC}"/>
          </ac:picMkLst>
        </pc:picChg>
      </pc:sldChg>
      <pc:sldChg chg="addSp delSp modSp mod">
        <pc:chgData name="Marco Canini" userId="f9c31d46-c3b5-4114-aea8-426b22c5f56f" providerId="ADAL" clId="{1B5E7E08-9BD6-E242-8878-C56A08728742}" dt="2024-01-20T11:50:17.960" v="6" actId="20577"/>
        <pc:sldMkLst>
          <pc:docMk/>
          <pc:sldMk cId="1640847945" sldId="285"/>
        </pc:sldMkLst>
        <pc:spChg chg="add mod">
          <ac:chgData name="Marco Canini" userId="f9c31d46-c3b5-4114-aea8-426b22c5f56f" providerId="ADAL" clId="{1B5E7E08-9BD6-E242-8878-C56A08728742}" dt="2024-01-20T11:48:27.034" v="0"/>
          <ac:spMkLst>
            <pc:docMk/>
            <pc:sldMk cId="1640847945" sldId="285"/>
            <ac:spMk id="3" creationId="{63F68AA0-BDB1-59AA-3D99-1428912B9F80}"/>
          </ac:spMkLst>
        </pc:spChg>
        <pc:spChg chg="mod">
          <ac:chgData name="Marco Canini" userId="f9c31d46-c3b5-4114-aea8-426b22c5f56f" providerId="ADAL" clId="{1B5E7E08-9BD6-E242-8878-C56A08728742}" dt="2024-01-20T11:50:17.960" v="6" actId="20577"/>
          <ac:spMkLst>
            <pc:docMk/>
            <pc:sldMk cId="1640847945" sldId="285"/>
            <ac:spMk id="13" creationId="{00000000-0000-0000-0000-000000000000}"/>
          </ac:spMkLst>
        </pc:spChg>
        <pc:spChg chg="del">
          <ac:chgData name="Marco Canini" userId="f9c31d46-c3b5-4114-aea8-426b22c5f56f" providerId="ADAL" clId="{1B5E7E08-9BD6-E242-8878-C56A08728742}" dt="2024-01-20T11:49:50.032" v="3" actId="478"/>
          <ac:spMkLst>
            <pc:docMk/>
            <pc:sldMk cId="1640847945" sldId="285"/>
            <ac:spMk id="24" creationId="{00000000-0000-0000-0000-000000000000}"/>
          </ac:spMkLst>
        </pc:spChg>
      </pc:sldChg>
      <pc:sldChg chg="modSp mod">
        <pc:chgData name="Marco Canini" userId="f9c31d46-c3b5-4114-aea8-426b22c5f56f" providerId="ADAL" clId="{1B5E7E08-9BD6-E242-8878-C56A08728742}" dt="2024-01-21T05:27:26.275" v="357" actId="115"/>
        <pc:sldMkLst>
          <pc:docMk/>
          <pc:sldMk cId="1344960927" sldId="295"/>
        </pc:sldMkLst>
        <pc:spChg chg="mod">
          <ac:chgData name="Marco Canini" userId="f9c31d46-c3b5-4114-aea8-426b22c5f56f" providerId="ADAL" clId="{1B5E7E08-9BD6-E242-8878-C56A08728742}" dt="2024-01-21T05:27:26.275" v="357" actId="115"/>
          <ac:spMkLst>
            <pc:docMk/>
            <pc:sldMk cId="1344960927" sldId="295"/>
            <ac:spMk id="3" creationId="{00000000-0000-0000-0000-000000000000}"/>
          </ac:spMkLst>
        </pc:spChg>
      </pc:sldChg>
      <pc:sldChg chg="modSp mod">
        <pc:chgData name="Marco Canini" userId="f9c31d46-c3b5-4114-aea8-426b22c5f56f" providerId="ADAL" clId="{1B5E7E08-9BD6-E242-8878-C56A08728742}" dt="2024-01-21T12:51:57.967" v="831" actId="20577"/>
        <pc:sldMkLst>
          <pc:docMk/>
          <pc:sldMk cId="527688700" sldId="297"/>
        </pc:sldMkLst>
        <pc:graphicFrameChg chg="modGraphic">
          <ac:chgData name="Marco Canini" userId="f9c31d46-c3b5-4114-aea8-426b22c5f56f" providerId="ADAL" clId="{1B5E7E08-9BD6-E242-8878-C56A08728742}" dt="2024-01-21T12:51:57.967" v="831" actId="20577"/>
          <ac:graphicFrameMkLst>
            <pc:docMk/>
            <pc:sldMk cId="527688700" sldId="297"/>
            <ac:graphicFrameMk id="6" creationId="{00000000-0000-0000-0000-000000000000}"/>
          </ac:graphicFrameMkLst>
        </pc:graphicFrameChg>
      </pc:sldChg>
      <pc:sldChg chg="modSp mod">
        <pc:chgData name="Marco Canini" userId="f9c31d46-c3b5-4114-aea8-426b22c5f56f" providerId="ADAL" clId="{1B5E7E08-9BD6-E242-8878-C56A08728742}" dt="2024-01-21T05:28:17.412" v="363" actId="20577"/>
        <pc:sldMkLst>
          <pc:docMk/>
          <pc:sldMk cId="1904002437" sldId="298"/>
        </pc:sldMkLst>
        <pc:spChg chg="mod">
          <ac:chgData name="Marco Canini" userId="f9c31d46-c3b5-4114-aea8-426b22c5f56f" providerId="ADAL" clId="{1B5E7E08-9BD6-E242-8878-C56A08728742}" dt="2024-01-21T05:28:17.412" v="363" actId="20577"/>
          <ac:spMkLst>
            <pc:docMk/>
            <pc:sldMk cId="1904002437" sldId="298"/>
            <ac:spMk id="3" creationId="{00000000-0000-0000-0000-000000000000}"/>
          </ac:spMkLst>
        </pc:spChg>
      </pc:sldChg>
      <pc:sldChg chg="modSp mod">
        <pc:chgData name="Marco Canini" userId="f9c31d46-c3b5-4114-aea8-426b22c5f56f" providerId="ADAL" clId="{1B5E7E08-9BD6-E242-8878-C56A08728742}" dt="2024-01-21T04:54:23.074" v="312" actId="20577"/>
        <pc:sldMkLst>
          <pc:docMk/>
          <pc:sldMk cId="4020659611" sldId="740"/>
        </pc:sldMkLst>
        <pc:spChg chg="mod">
          <ac:chgData name="Marco Canini" userId="f9c31d46-c3b5-4114-aea8-426b22c5f56f" providerId="ADAL" clId="{1B5E7E08-9BD6-E242-8878-C56A08728742}" dt="2024-01-21T04:54:23.074" v="312" actId="20577"/>
          <ac:spMkLst>
            <pc:docMk/>
            <pc:sldMk cId="4020659611" sldId="740"/>
            <ac:spMk id="8" creationId="{A1F1C8C9-5A10-8141-82DF-591373E17058}"/>
          </ac:spMkLst>
        </pc:spChg>
      </pc:sldChg>
      <pc:sldChg chg="modSp add mod">
        <pc:chgData name="Marco Canini" userId="f9c31d46-c3b5-4114-aea8-426b22c5f56f" providerId="ADAL" clId="{1B5E7E08-9BD6-E242-8878-C56A08728742}" dt="2024-01-20T13:22:59.276" v="206" actId="113"/>
        <pc:sldMkLst>
          <pc:docMk/>
          <pc:sldMk cId="2075646658" sldId="748"/>
        </pc:sldMkLst>
        <pc:spChg chg="mod">
          <ac:chgData name="Marco Canini" userId="f9c31d46-c3b5-4114-aea8-426b22c5f56f" providerId="ADAL" clId="{1B5E7E08-9BD6-E242-8878-C56A08728742}" dt="2024-01-20T13:22:10.034" v="192" actId="20577"/>
          <ac:spMkLst>
            <pc:docMk/>
            <pc:sldMk cId="2075646658" sldId="748"/>
            <ac:spMk id="2" creationId="{CE3535CE-19D2-91F6-7DCB-F2ECE29D55EE}"/>
          </ac:spMkLst>
        </pc:spChg>
        <pc:spChg chg="mod">
          <ac:chgData name="Marco Canini" userId="f9c31d46-c3b5-4114-aea8-426b22c5f56f" providerId="ADAL" clId="{1B5E7E08-9BD6-E242-8878-C56A08728742}" dt="2024-01-20T13:22:59.276" v="206" actId="113"/>
          <ac:spMkLst>
            <pc:docMk/>
            <pc:sldMk cId="2075646658" sldId="748"/>
            <ac:spMk id="3" creationId="{C0135576-455F-08D8-9D88-A74A97BDA54A}"/>
          </ac:spMkLst>
        </pc:spChg>
      </pc:sldChg>
      <pc:sldChg chg="modSp new mod">
        <pc:chgData name="Marco Canini" userId="f9c31d46-c3b5-4114-aea8-426b22c5f56f" providerId="ADAL" clId="{1B5E7E08-9BD6-E242-8878-C56A08728742}" dt="2024-01-20T13:25:46.041" v="290" actId="20577"/>
        <pc:sldMkLst>
          <pc:docMk/>
          <pc:sldMk cId="613095074" sldId="749"/>
        </pc:sldMkLst>
        <pc:spChg chg="mod">
          <ac:chgData name="Marco Canini" userId="f9c31d46-c3b5-4114-aea8-426b22c5f56f" providerId="ADAL" clId="{1B5E7E08-9BD6-E242-8878-C56A08728742}" dt="2024-01-20T13:23:25.092" v="213" actId="20577"/>
          <ac:spMkLst>
            <pc:docMk/>
            <pc:sldMk cId="613095074" sldId="749"/>
            <ac:spMk id="2" creationId="{EFAD1B81-C87E-C2DB-B7E4-7C809071DCA8}"/>
          </ac:spMkLst>
        </pc:spChg>
        <pc:spChg chg="mod">
          <ac:chgData name="Marco Canini" userId="f9c31d46-c3b5-4114-aea8-426b22c5f56f" providerId="ADAL" clId="{1B5E7E08-9BD6-E242-8878-C56A08728742}" dt="2024-01-20T13:25:46.041" v="290" actId="20577"/>
          <ac:spMkLst>
            <pc:docMk/>
            <pc:sldMk cId="613095074" sldId="749"/>
            <ac:spMk id="3" creationId="{5656F7CD-DBD3-E98D-A5E5-2DBDCB76E592}"/>
          </ac:spMkLst>
        </pc:spChg>
      </pc:sldChg>
      <pc:sldChg chg="modSp add mod ord">
        <pc:chgData name="Marco Canini" userId="f9c31d46-c3b5-4114-aea8-426b22c5f56f" providerId="ADAL" clId="{1B5E7E08-9BD6-E242-8878-C56A08728742}" dt="2024-01-21T05:30:34.888" v="443" actId="20577"/>
        <pc:sldMkLst>
          <pc:docMk/>
          <pc:sldMk cId="3700946482" sldId="750"/>
        </pc:sldMkLst>
        <pc:spChg chg="mod">
          <ac:chgData name="Marco Canini" userId="f9c31d46-c3b5-4114-aea8-426b22c5f56f" providerId="ADAL" clId="{1B5E7E08-9BD6-E242-8878-C56A08728742}" dt="2024-01-21T05:30:05.871" v="380" actId="20577"/>
          <ac:spMkLst>
            <pc:docMk/>
            <pc:sldMk cId="3700946482" sldId="750"/>
            <ac:spMk id="2" creationId="{3096900C-7670-1E66-CFFC-8347F3B53DA8}"/>
          </ac:spMkLst>
        </pc:spChg>
        <pc:spChg chg="mod">
          <ac:chgData name="Marco Canini" userId="f9c31d46-c3b5-4114-aea8-426b22c5f56f" providerId="ADAL" clId="{1B5E7E08-9BD6-E242-8878-C56A08728742}" dt="2024-01-21T05:30:34.888" v="443" actId="20577"/>
          <ac:spMkLst>
            <pc:docMk/>
            <pc:sldMk cId="3700946482" sldId="750"/>
            <ac:spMk id="3" creationId="{43D5E810-AF61-B6B9-20CA-3891DD1489A6}"/>
          </ac:spMkLst>
        </pc:spChg>
      </pc:sldChg>
      <pc:sldChg chg="modSp new mod">
        <pc:chgData name="Marco Canini" userId="f9c31d46-c3b5-4114-aea8-426b22c5f56f" providerId="ADAL" clId="{1B5E7E08-9BD6-E242-8878-C56A08728742}" dt="2024-01-21T05:35:53.623" v="742" actId="20577"/>
        <pc:sldMkLst>
          <pc:docMk/>
          <pc:sldMk cId="3457928348" sldId="751"/>
        </pc:sldMkLst>
        <pc:spChg chg="mod">
          <ac:chgData name="Marco Canini" userId="f9c31d46-c3b5-4114-aea8-426b22c5f56f" providerId="ADAL" clId="{1B5E7E08-9BD6-E242-8878-C56A08728742}" dt="2024-01-21T05:32:04.065" v="452" actId="20577"/>
          <ac:spMkLst>
            <pc:docMk/>
            <pc:sldMk cId="3457928348" sldId="751"/>
            <ac:spMk id="2" creationId="{3E5ECF6A-8FC0-D852-35CD-36B5E5E1A7B6}"/>
          </ac:spMkLst>
        </pc:spChg>
        <pc:spChg chg="mod">
          <ac:chgData name="Marco Canini" userId="f9c31d46-c3b5-4114-aea8-426b22c5f56f" providerId="ADAL" clId="{1B5E7E08-9BD6-E242-8878-C56A08728742}" dt="2024-01-21T05:35:53.623" v="742" actId="20577"/>
          <ac:spMkLst>
            <pc:docMk/>
            <pc:sldMk cId="3457928348" sldId="751"/>
            <ac:spMk id="3" creationId="{298F4444-3091-4E6D-1CCC-142325EB2A2C}"/>
          </ac:spMkLst>
        </pc:spChg>
      </pc:sldChg>
    </pc:docChg>
  </pc:docChgLst>
  <pc:docChgLst>
    <pc:chgData name="Marco Canini" userId="f9c31d46-c3b5-4114-aea8-426b22c5f56f" providerId="ADAL" clId="{17AC90AB-7771-FB47-BA48-D16F069553A1}"/>
    <pc:docChg chg="custSel addSld modSld">
      <pc:chgData name="Marco Canini" userId="f9c31d46-c3b5-4114-aea8-426b22c5f56f" providerId="ADAL" clId="{17AC90AB-7771-FB47-BA48-D16F069553A1}" dt="2023-01-22T05:53:42.882" v="110" actId="20577"/>
      <pc:docMkLst>
        <pc:docMk/>
      </pc:docMkLst>
      <pc:sldChg chg="modSp mod">
        <pc:chgData name="Marco Canini" userId="f9c31d46-c3b5-4114-aea8-426b22c5f56f" providerId="ADAL" clId="{17AC90AB-7771-FB47-BA48-D16F069553A1}" dt="2023-01-22T05:26:24.127" v="22" actId="20577"/>
        <pc:sldMkLst>
          <pc:docMk/>
          <pc:sldMk cId="1413910150" sldId="259"/>
        </pc:sldMkLst>
        <pc:spChg chg="mod">
          <ac:chgData name="Marco Canini" userId="f9c31d46-c3b5-4114-aea8-426b22c5f56f" providerId="ADAL" clId="{17AC90AB-7771-FB47-BA48-D16F069553A1}" dt="2023-01-22T05:26:24.127" v="22" actId="20577"/>
          <ac:spMkLst>
            <pc:docMk/>
            <pc:sldMk cId="1413910150" sldId="259"/>
            <ac:spMk id="3" creationId="{00000000-0000-0000-0000-000000000000}"/>
          </ac:spMkLst>
        </pc:spChg>
      </pc:sldChg>
      <pc:sldChg chg="delSp modSp mod">
        <pc:chgData name="Marco Canini" userId="f9c31d46-c3b5-4114-aea8-426b22c5f56f" providerId="ADAL" clId="{17AC90AB-7771-FB47-BA48-D16F069553A1}" dt="2023-01-22T05:25:06.195" v="1" actId="478"/>
        <pc:sldMkLst>
          <pc:docMk/>
          <pc:sldMk cId="1640847945" sldId="285"/>
        </pc:sldMkLst>
        <pc:spChg chg="mod">
          <ac:chgData name="Marco Canini" userId="f9c31d46-c3b5-4114-aea8-426b22c5f56f" providerId="ADAL" clId="{17AC90AB-7771-FB47-BA48-D16F069553A1}" dt="2023-01-22T05:24:28.193" v="0"/>
          <ac:spMkLst>
            <pc:docMk/>
            <pc:sldMk cId="1640847945" sldId="285"/>
            <ac:spMk id="2" creationId="{00000000-0000-0000-0000-000000000000}"/>
          </ac:spMkLst>
        </pc:spChg>
        <pc:spChg chg="del">
          <ac:chgData name="Marco Canini" userId="f9c31d46-c3b5-4114-aea8-426b22c5f56f" providerId="ADAL" clId="{17AC90AB-7771-FB47-BA48-D16F069553A1}" dt="2023-01-22T05:25:06.195" v="1" actId="478"/>
          <ac:spMkLst>
            <pc:docMk/>
            <pc:sldMk cId="1640847945" sldId="285"/>
            <ac:spMk id="4" creationId="{8A597277-4E55-FD4F-B137-82E45A127DE7}"/>
          </ac:spMkLst>
        </pc:spChg>
      </pc:sldChg>
      <pc:sldChg chg="modSp mod">
        <pc:chgData name="Marco Canini" userId="f9c31d46-c3b5-4114-aea8-426b22c5f56f" providerId="ADAL" clId="{17AC90AB-7771-FB47-BA48-D16F069553A1}" dt="2023-01-22T05:42:22.982" v="53" actId="20577"/>
        <pc:sldMkLst>
          <pc:docMk/>
          <pc:sldMk cId="527688700" sldId="297"/>
        </pc:sldMkLst>
        <pc:graphicFrameChg chg="modGraphic">
          <ac:chgData name="Marco Canini" userId="f9c31d46-c3b5-4114-aea8-426b22c5f56f" providerId="ADAL" clId="{17AC90AB-7771-FB47-BA48-D16F069553A1}" dt="2023-01-22T05:42:22.982" v="53" actId="20577"/>
          <ac:graphicFrameMkLst>
            <pc:docMk/>
            <pc:sldMk cId="527688700" sldId="297"/>
            <ac:graphicFrameMk id="6" creationId="{00000000-0000-0000-0000-000000000000}"/>
          </ac:graphicFrameMkLst>
        </pc:graphicFrameChg>
      </pc:sldChg>
      <pc:sldChg chg="modSp new mod">
        <pc:chgData name="Marco Canini" userId="f9c31d46-c3b5-4114-aea8-426b22c5f56f" providerId="ADAL" clId="{17AC90AB-7771-FB47-BA48-D16F069553A1}" dt="2023-01-22T05:53:42.882" v="110" actId="20577"/>
        <pc:sldMkLst>
          <pc:docMk/>
          <pc:sldMk cId="2320211666" sldId="747"/>
        </pc:sldMkLst>
        <pc:spChg chg="mod">
          <ac:chgData name="Marco Canini" userId="f9c31d46-c3b5-4114-aea8-426b22c5f56f" providerId="ADAL" clId="{17AC90AB-7771-FB47-BA48-D16F069553A1}" dt="2023-01-22T05:51:47.096" v="74" actId="20577"/>
          <ac:spMkLst>
            <pc:docMk/>
            <pc:sldMk cId="2320211666" sldId="747"/>
            <ac:spMk id="2" creationId="{41D3B2C0-FC8E-387A-D685-2A92E9F5AB79}"/>
          </ac:spMkLst>
        </pc:spChg>
        <pc:spChg chg="mod">
          <ac:chgData name="Marco Canini" userId="f9c31d46-c3b5-4114-aea8-426b22c5f56f" providerId="ADAL" clId="{17AC90AB-7771-FB47-BA48-D16F069553A1}" dt="2023-01-22T05:53:42.882" v="110" actId="20577"/>
          <ac:spMkLst>
            <pc:docMk/>
            <pc:sldMk cId="2320211666" sldId="747"/>
            <ac:spMk id="3" creationId="{79D43E71-7266-655C-7638-647DCFB228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41BAE-D473-624D-B3AD-023590B64723}" type="datetimeFigureOut">
              <a:rPr lang="en-US" smtClean="0"/>
              <a:t>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DB6D3-17E2-AA49-A7E1-9B1969F06E4C}" type="slidenum">
              <a:rPr lang="en-US" smtClean="0"/>
              <a:t>‹#›</a:t>
            </a:fld>
            <a:endParaRPr lang="en-US"/>
          </a:p>
        </p:txBody>
      </p:sp>
    </p:spTree>
    <p:extLst>
      <p:ext uri="{BB962C8B-B14F-4D97-AF65-F5344CB8AC3E}">
        <p14:creationId xmlns:p14="http://schemas.microsoft.com/office/powerpoint/2010/main" val="18040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D6B973-6B6F-BF4C-BED6-5DA61F6F54EF}" type="slidenum">
              <a:rPr lang="en-US" smtClean="0"/>
              <a:t>4</a:t>
            </a:fld>
            <a:endParaRPr lang="en-US"/>
          </a:p>
        </p:txBody>
      </p:sp>
    </p:spTree>
    <p:extLst>
      <p:ext uri="{BB962C8B-B14F-4D97-AF65-F5344CB8AC3E}">
        <p14:creationId xmlns:p14="http://schemas.microsoft.com/office/powerpoint/2010/main" val="189390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Networked</a:t>
            </a:r>
            <a:r>
              <a:rPr lang="en-US" baseline="0" dirty="0"/>
              <a:t> systems researchers tackle specific challenges of the design and implementation of a particular systems solution to a given problem.</a:t>
            </a:r>
          </a:p>
          <a:p>
            <a:r>
              <a:rPr lang="en-US" baseline="0" dirty="0"/>
              <a:t>However, if I were to identify a challenge that stands out and presents itself recurrently, it is complexity </a:t>
            </a:r>
            <a:endParaRPr lang="en-US" dirty="0"/>
          </a:p>
        </p:txBody>
      </p:sp>
      <p:sp>
        <p:nvSpPr>
          <p:cNvPr id="4" name="Slide Number Placeholder 3"/>
          <p:cNvSpPr>
            <a:spLocks noGrp="1"/>
          </p:cNvSpPr>
          <p:nvPr>
            <p:ph type="sldNum" sz="quarter" idx="10"/>
          </p:nvPr>
        </p:nvSpPr>
        <p:spPr/>
        <p:txBody>
          <a:bodyPr/>
          <a:lstStyle/>
          <a:p>
            <a:fld id="{93D6B973-6B6F-BF4C-BED6-5DA61F6F54EF}" type="slidenum">
              <a:rPr lang="en-US" smtClean="0"/>
              <a:t>5</a:t>
            </a:fld>
            <a:endParaRPr lang="en-US"/>
          </a:p>
        </p:txBody>
      </p:sp>
    </p:spTree>
    <p:extLst>
      <p:ext uri="{BB962C8B-B14F-4D97-AF65-F5344CB8AC3E}">
        <p14:creationId xmlns:p14="http://schemas.microsoft.com/office/powerpoint/2010/main" val="143197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problem is that there is really no theory of building systems. It appears these artifacts are way too complex to have a rigorous,</a:t>
            </a:r>
            <a:r>
              <a:rPr lang="en-US" baseline="0" dirty="0"/>
              <a:t> constructive approach to dealing with them</a:t>
            </a:r>
            <a:endParaRPr lang="en-US" dirty="0"/>
          </a:p>
          <a:p>
            <a:r>
              <a:rPr lang="en-US" dirty="0"/>
              <a:t>In some sense it is like dealing with a biological organisms. They are some of the most</a:t>
            </a:r>
            <a:r>
              <a:rPr lang="en-US" baseline="0" dirty="0"/>
              <a:t> complex systems that exist.</a:t>
            </a:r>
            <a:endParaRPr lang="en-US" dirty="0"/>
          </a:p>
          <a:p>
            <a:r>
              <a:rPr lang="en-US" dirty="0"/>
              <a:t>We</a:t>
            </a:r>
            <a:r>
              <a:rPr lang="en-US" baseline="0" dirty="0"/>
              <a:t> understand how tiny disconnected pieces operate on their own but we know little about how they interact.</a:t>
            </a:r>
          </a:p>
          <a:p>
            <a:r>
              <a:rPr lang="en-US" baseline="0" dirty="0"/>
              <a:t>In the absence of a constructive theory the typical systems person will formulate a problem, get an idea, build a prototype, measure and analyze it, tweak it, go back to building, measure again and repeat these steps over time. This is the approach that many systems people have used in the past and has lead to highly treasured principles of building systems, which is for now the closest we can get to a rigorous, constructive approach.</a:t>
            </a:r>
          </a:p>
          <a:p>
            <a:r>
              <a:rPr lang="en-US" baseline="0" dirty="0"/>
              <a:t>These include concepts such as modularity, layering, abstraction.</a:t>
            </a:r>
            <a:endParaRPr lang="en-US" dirty="0"/>
          </a:p>
        </p:txBody>
      </p:sp>
      <p:sp>
        <p:nvSpPr>
          <p:cNvPr id="4" name="Slide Number Placeholder 3"/>
          <p:cNvSpPr>
            <a:spLocks noGrp="1"/>
          </p:cNvSpPr>
          <p:nvPr>
            <p:ph type="sldNum" sz="quarter" idx="10"/>
          </p:nvPr>
        </p:nvSpPr>
        <p:spPr/>
        <p:txBody>
          <a:bodyPr/>
          <a:lstStyle/>
          <a:p>
            <a:fld id="{93D6B973-6B6F-BF4C-BED6-5DA61F6F54EF}" type="slidenum">
              <a:rPr lang="en-US" smtClean="0"/>
              <a:t>6</a:t>
            </a:fld>
            <a:endParaRPr lang="en-US"/>
          </a:p>
        </p:txBody>
      </p:sp>
    </p:spTree>
    <p:extLst>
      <p:ext uri="{BB962C8B-B14F-4D97-AF65-F5344CB8AC3E}">
        <p14:creationId xmlns:p14="http://schemas.microsoft.com/office/powerpoint/2010/main" val="1824926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BC3D87-4C2C-4E38-A02E-37F072E6C055}" type="slidenum">
              <a:rPr lang="en-US" smtClean="0"/>
              <a:t>7</a:t>
            </a:fld>
            <a:endParaRPr lang="en-US" dirty="0"/>
          </a:p>
        </p:txBody>
      </p:sp>
    </p:spTree>
    <p:extLst>
      <p:ext uri="{BB962C8B-B14F-4D97-AF65-F5344CB8AC3E}">
        <p14:creationId xmlns:p14="http://schemas.microsoft.com/office/powerpoint/2010/main" val="210210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05AC76-F0A9-8745-B174-70C4FAFFF0EF}" type="slidenum">
              <a:rPr lang="en-US" smtClean="0"/>
              <a:t>8</a:t>
            </a:fld>
            <a:endParaRPr lang="en-US"/>
          </a:p>
        </p:txBody>
      </p:sp>
    </p:spTree>
    <p:extLst>
      <p:ext uri="{BB962C8B-B14F-4D97-AF65-F5344CB8AC3E}">
        <p14:creationId xmlns:p14="http://schemas.microsoft.com/office/powerpoint/2010/main" val="1690842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447625-5BC9-CE40-A028-AB06974863D9}" type="slidenum">
              <a:rPr lang="en-US" smtClean="0"/>
              <a:t>9</a:t>
            </a:fld>
            <a:endParaRPr lang="en-US"/>
          </a:p>
        </p:txBody>
      </p:sp>
    </p:spTree>
    <p:extLst>
      <p:ext uri="{BB962C8B-B14F-4D97-AF65-F5344CB8AC3E}">
        <p14:creationId xmlns:p14="http://schemas.microsoft.com/office/powerpoint/2010/main" val="293395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7DB6D3-17E2-AA49-A7E1-9B1969F06E4C}" type="slidenum">
              <a:rPr lang="en-US" smtClean="0"/>
              <a:t>18</a:t>
            </a:fld>
            <a:endParaRPr lang="en-US"/>
          </a:p>
        </p:txBody>
      </p:sp>
    </p:spTree>
    <p:extLst>
      <p:ext uri="{BB962C8B-B14F-4D97-AF65-F5344CB8AC3E}">
        <p14:creationId xmlns:p14="http://schemas.microsoft.com/office/powerpoint/2010/main" val="4459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33</a:t>
            </a:fld>
            <a:endParaRPr lang="en-US"/>
          </a:p>
        </p:txBody>
      </p:sp>
    </p:spTree>
    <p:extLst>
      <p:ext uri="{BB962C8B-B14F-4D97-AF65-F5344CB8AC3E}">
        <p14:creationId xmlns:p14="http://schemas.microsoft.com/office/powerpoint/2010/main" val="345431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139209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7784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49083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1070972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178132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21/1/24</a:t>
            </a:r>
          </a:p>
        </p:txBody>
      </p:sp>
      <p:sp>
        <p:nvSpPr>
          <p:cNvPr id="6" name="Footer Placeholder 5"/>
          <p:cNvSpPr>
            <a:spLocks noGrp="1"/>
          </p:cNvSpPr>
          <p:nvPr>
            <p:ph type="ftr" sz="quarter" idx="11"/>
          </p:nvPr>
        </p:nvSpPr>
        <p:spPr/>
        <p:txBody>
          <a:bodyPr/>
          <a:lstStyle/>
          <a:p>
            <a:r>
              <a:rPr lang="en-US"/>
              <a:t>CS 345 – S24</a:t>
            </a:r>
          </a:p>
        </p:txBody>
      </p:sp>
      <p:sp>
        <p:nvSpPr>
          <p:cNvPr id="7" name="Slide Number Placeholder 6"/>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57724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21/1/24</a:t>
            </a:r>
          </a:p>
        </p:txBody>
      </p:sp>
      <p:sp>
        <p:nvSpPr>
          <p:cNvPr id="8" name="Footer Placeholder 7"/>
          <p:cNvSpPr>
            <a:spLocks noGrp="1"/>
          </p:cNvSpPr>
          <p:nvPr>
            <p:ph type="ftr" sz="quarter" idx="11"/>
          </p:nvPr>
        </p:nvSpPr>
        <p:spPr/>
        <p:txBody>
          <a:bodyPr/>
          <a:lstStyle/>
          <a:p>
            <a:r>
              <a:rPr lang="en-US"/>
              <a:t>CS 345 – S24</a:t>
            </a:r>
          </a:p>
        </p:txBody>
      </p:sp>
      <p:sp>
        <p:nvSpPr>
          <p:cNvPr id="9" name="Slide Number Placeholder 8"/>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160014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21/1/24</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62822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21/1/24</a:t>
            </a:r>
          </a:p>
        </p:txBody>
      </p:sp>
      <p:sp>
        <p:nvSpPr>
          <p:cNvPr id="3" name="Footer Placeholder 2"/>
          <p:cNvSpPr>
            <a:spLocks noGrp="1"/>
          </p:cNvSpPr>
          <p:nvPr>
            <p:ph type="ftr" sz="quarter" idx="11"/>
          </p:nvPr>
        </p:nvSpPr>
        <p:spPr/>
        <p:txBody>
          <a:bodyPr/>
          <a:lstStyle/>
          <a:p>
            <a:r>
              <a:rPr lang="en-US"/>
              <a:t>CS 345 – S24</a:t>
            </a:r>
          </a:p>
        </p:txBody>
      </p:sp>
      <p:sp>
        <p:nvSpPr>
          <p:cNvPr id="4" name="Slide Number Placeholder 3"/>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157848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21/1/24</a:t>
            </a:r>
          </a:p>
        </p:txBody>
      </p:sp>
      <p:sp>
        <p:nvSpPr>
          <p:cNvPr id="6" name="Footer Placeholder 5"/>
          <p:cNvSpPr>
            <a:spLocks noGrp="1"/>
          </p:cNvSpPr>
          <p:nvPr>
            <p:ph type="ftr" sz="quarter" idx="11"/>
          </p:nvPr>
        </p:nvSpPr>
        <p:spPr/>
        <p:txBody>
          <a:bodyPr/>
          <a:lstStyle/>
          <a:p>
            <a:r>
              <a:rPr lang="en-US"/>
              <a:t>CS 345 – S24</a:t>
            </a:r>
          </a:p>
        </p:txBody>
      </p:sp>
      <p:sp>
        <p:nvSpPr>
          <p:cNvPr id="7" name="Slide Number Placeholder 6"/>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177997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21/1/24</a:t>
            </a:r>
          </a:p>
        </p:txBody>
      </p:sp>
      <p:sp>
        <p:nvSpPr>
          <p:cNvPr id="6" name="Footer Placeholder 5"/>
          <p:cNvSpPr>
            <a:spLocks noGrp="1"/>
          </p:cNvSpPr>
          <p:nvPr>
            <p:ph type="ftr" sz="quarter" idx="11"/>
          </p:nvPr>
        </p:nvSpPr>
        <p:spPr/>
        <p:txBody>
          <a:bodyPr/>
          <a:lstStyle/>
          <a:p>
            <a:r>
              <a:rPr lang="en-US"/>
              <a:t>CS 345 – S24</a:t>
            </a:r>
          </a:p>
        </p:txBody>
      </p:sp>
      <p:sp>
        <p:nvSpPr>
          <p:cNvPr id="7" name="Slide Number Placeholder 6"/>
          <p:cNvSpPr>
            <a:spLocks noGrp="1"/>
          </p:cNvSpPr>
          <p:nvPr>
            <p:ph type="sldNum" sz="quarter" idx="12"/>
          </p:nvPr>
        </p:nvSpPr>
        <p:spPr/>
        <p:txBody>
          <a:bodyPr/>
          <a:lstStyle/>
          <a:p>
            <a:fld id="{F00C8655-F74F-7445-B09D-C543647811CF}" type="slidenum">
              <a:rPr lang="en-US" smtClean="0"/>
              <a:t>‹#›</a:t>
            </a:fld>
            <a:endParaRPr lang="en-US"/>
          </a:p>
        </p:txBody>
      </p:sp>
    </p:spTree>
    <p:extLst>
      <p:ext uri="{BB962C8B-B14F-4D97-AF65-F5344CB8AC3E}">
        <p14:creationId xmlns:p14="http://schemas.microsoft.com/office/powerpoint/2010/main" val="153596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21/1/24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 345 – S24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C8655-F74F-7445-B09D-C543647811CF}" type="slidenum">
              <a:rPr lang="en-US" smtClean="0"/>
              <a:t>‹#›</a:t>
            </a:fld>
            <a:endParaRPr lang="en-US"/>
          </a:p>
        </p:txBody>
      </p:sp>
    </p:spTree>
    <p:extLst>
      <p:ext uri="{BB962C8B-B14F-4D97-AF65-F5344CB8AC3E}">
        <p14:creationId xmlns:p14="http://schemas.microsoft.com/office/powerpoint/2010/main" val="1011407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mcanini.github.io/papers/p4xos.ton.pdf" TargetMode="External"/><Relationship Id="rId3" Type="http://schemas.openxmlformats.org/officeDocument/2006/relationships/hyperlink" Target="https://mcanini.github.io/papers/mafia.infocom19.pdf" TargetMode="External"/><Relationship Id="rId7" Type="http://schemas.openxmlformats.org/officeDocument/2006/relationships/hyperlink" Target="https://mcanini.github.io/papers/netpaxos.sosr15.pdf" TargetMode="External"/><Relationship Id="rId2" Type="http://schemas.openxmlformats.org/officeDocument/2006/relationships/hyperlink" Target="https://mcanini.github.io/papers/sonata.sigcomm18.pdf" TargetMode="External"/><Relationship Id="rId1" Type="http://schemas.openxmlformats.org/officeDocument/2006/relationships/slideLayout" Target="../slideLayouts/slideLayout2.xml"/><Relationship Id="rId6" Type="http://schemas.openxmlformats.org/officeDocument/2006/relationships/hyperlink" Target="https://sands.kaust.edu.sa/project/omnireduce/" TargetMode="External"/><Relationship Id="rId5" Type="http://schemas.openxmlformats.org/officeDocument/2006/relationships/hyperlink" Target="https://sands.kaust.edu.sa/project/switchml/" TargetMode="External"/><Relationship Id="rId4" Type="http://schemas.openxmlformats.org/officeDocument/2006/relationships/hyperlink" Target="https://mcanini.github.io/papers/daiet.hotnets17.pdf" TargetMode="External"/><Relationship Id="rId9" Type="http://schemas.openxmlformats.org/officeDocument/2006/relationships/image" Target="../media/image8.t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ands.kaust.edu.sa/project/switchml/" TargetMode="Externa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hyperlink" Target="https://mcanini.github.io/papers/formal.infocom21.pdf" TargetMode="External"/><Relationship Id="rId2" Type="http://schemas.openxmlformats.org/officeDocument/2006/relationships/hyperlink" Target="https://mcanini.github.io/papers/cotbb.netai19.pdf"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sands.kaust.edu.sa/project/fairfl/" TargetMode="External"/><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ands.kaust.edu.sa/classes/CS345/S2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eecs.harvard.edu/~michaelm/postscripts/ReadPaper.pdf" TargetMode="External"/><Relationship Id="rId2" Type="http://schemas.openxmlformats.org/officeDocument/2006/relationships/hyperlink" Target="http://ccr.sigcomm.org/online/files/p83-keshavA.pdf" TargetMode="External"/><Relationship Id="rId1" Type="http://schemas.openxmlformats.org/officeDocument/2006/relationships/slideLayout" Target="../slideLayouts/slideLayout2.xml"/><Relationship Id="rId4" Type="http://schemas.openxmlformats.org/officeDocument/2006/relationships/hyperlink" Target="http://people.inf.ethz.ch/troscoe/pubs/review-writing.pdf"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hotcrp.kaust.edu.sa/cs34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ands.kaust.edu.sa/classes/CS345/S24/docs/LeadingPapers.pdf" TargetMode="External"/><Relationship Id="rId2" Type="http://schemas.openxmlformats.org/officeDocument/2006/relationships/hyperlink" Target="http://www.cs.berkeley.edu/~pattrsn/talks/BadTalk.pdf" TargetMode="External"/><Relationship Id="rId1" Type="http://schemas.openxmlformats.org/officeDocument/2006/relationships/slideLayout" Target="../slideLayouts/slideLayout2.xml"/><Relationship Id="rId4" Type="http://schemas.openxmlformats.org/officeDocument/2006/relationships/hyperlink" Target="https://www.youtube.com/watch?v=sT_-owjKIb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ands.kaust.edu.sa/" TargetMode="External"/><Relationship Id="rId2" Type="http://schemas.openxmlformats.org/officeDocument/2006/relationships/hyperlink" Target="https://mcanini.github.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hotcrp.kaust.edu.sa/cs345" TargetMode="External"/><Relationship Id="rId2" Type="http://schemas.openxmlformats.org/officeDocument/2006/relationships/hyperlink" Target="http://www.read.seas.harvard.edu/~kohler/hotcr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darpa.mil/work-with-us/heilmeier-catechis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microsoft.com/en-us/research/academic-program/give-great-research-talk/"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sands.kaust.edu.sa/classes/CS345/S24/resources.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cacm.acm.org/magazines/2016/3/198873-repeatability-in-computer-systems-research/fulltex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cs.rutgers.edu/~rmartin/talks/research.pdf"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sands.kaust.edu.sa/"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mcanini.github.io/papers/cocoon.nsdi17.pdf" TargetMode="External"/><Relationship Id="rId13" Type="http://schemas.openxmlformats.org/officeDocument/2006/relationships/hyperlink" Target="https://mcanini.github.io/papers/endeavour.communications.pdf" TargetMode="External"/><Relationship Id="rId3" Type="http://schemas.openxmlformats.org/officeDocument/2006/relationships/hyperlink" Target="https://mcanini.github.io/papers/nice.nsdi12.pdf" TargetMode="External"/><Relationship Id="rId7" Type="http://schemas.openxmlformats.org/officeDocument/2006/relationships/hyperlink" Target="https://mcanini.github.io/papers/stn.infocom15.pdf" TargetMode="External"/><Relationship Id="rId12" Type="http://schemas.openxmlformats.org/officeDocument/2006/relationships/hyperlink" Target="https://mcanini.github.io/papers/medieval.disn16.pdf" TargetMode="External"/><Relationship Id="rId17" Type="http://schemas.openxmlformats.org/officeDocument/2006/relationships/hyperlink" Target="https://mcanini.github.io/" TargetMode="External"/><Relationship Id="rId2" Type="http://schemas.openxmlformats.org/officeDocument/2006/relationships/notesSlide" Target="../notesSlides/notesSlide5.xml"/><Relationship Id="rId16" Type="http://schemas.openxmlformats.org/officeDocument/2006/relationships/hyperlink" Target="https://mcanini.github.io/papers/dynamix.conext18.pdf" TargetMode="External"/><Relationship Id="rId1" Type="http://schemas.openxmlformats.org/officeDocument/2006/relationships/slideLayout" Target="../slideLayouts/slideLayout6.xml"/><Relationship Id="rId6" Type="http://schemas.openxmlformats.org/officeDocument/2006/relationships/hyperlink" Target="https://mcanini.github.io/papers/fattire.hotsdn13.pdf" TargetMode="External"/><Relationship Id="rId11" Type="http://schemas.openxmlformats.org/officeDocument/2006/relationships/hyperlink" Target="https://mcanini.github.io/papers/isdx.nsdi16.pdf" TargetMode="External"/><Relationship Id="rId5" Type="http://schemas.openxmlformats.org/officeDocument/2006/relationships/hyperlink" Target="https://mcanini.github.io/papers/often.ewsdn12.pdf" TargetMode="External"/><Relationship Id="rId15" Type="http://schemas.openxmlformats.org/officeDocument/2006/relationships/hyperlink" Target="https://mcanini.github.io/papers/endeavour.jsac.pdf" TargetMode="External"/><Relationship Id="rId10" Type="http://schemas.openxmlformats.org/officeDocument/2006/relationships/hyperlink" Target="https://mcanini.github.io/papers/panopticon.atc14.pdf" TargetMode="External"/><Relationship Id="rId4" Type="http://schemas.openxmlformats.org/officeDocument/2006/relationships/hyperlink" Target="https://mcanini.github.io/papers/soft.conext12.pdf" TargetMode="External"/><Relationship Id="rId9" Type="http://schemas.openxmlformats.org/officeDocument/2006/relationships/hyperlink" Target="https://mcanini.github.io/papers/ez-segway.sosr17.pdf" TargetMode="External"/><Relationship Id="rId14" Type="http://schemas.openxmlformats.org/officeDocument/2006/relationships/hyperlink" Target="https://mcanini.github.io/papers/sixpack.conext17.pdf"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mcanini.github.io/papers/kurma.socc18.pdf" TargetMode="External"/><Relationship Id="rId13" Type="http://schemas.openxmlformats.org/officeDocument/2006/relationships/hyperlink" Target="https://mcanini.github.io/papers/automagic.socc17.pdf" TargetMode="External"/><Relationship Id="rId3" Type="http://schemas.openxmlformats.org/officeDocument/2006/relationships/image" Target="../media/image2.png"/><Relationship Id="rId7" Type="http://schemas.openxmlformats.org/officeDocument/2006/relationships/hyperlink" Target="https://mcanini.github.io/papers/rein.eurosys17.pdf" TargetMode="External"/><Relationship Id="rId12" Type="http://schemas.openxmlformats.org/officeDocument/2006/relationships/hyperlink" Target="https://mcanini.github.io/papers/wisp.socc17.pdf" TargetMode="External"/><Relationship Id="rId2" Type="http://schemas.openxmlformats.org/officeDocument/2006/relationships/notesSlide" Target="../notesSlides/notesSlide6.xml"/><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mcanini.github.io/papers/c3.nsdi15.pdf" TargetMode="External"/><Relationship Id="rId11" Type="http://schemas.openxmlformats.org/officeDocument/2006/relationships/image" Target="../media/image6.jpeg"/><Relationship Id="rId5" Type="http://schemas.openxmlformats.org/officeDocument/2006/relationships/image" Target="../media/image4.png"/><Relationship Id="rId15" Type="http://schemas.openxmlformats.org/officeDocument/2006/relationships/hyperlink" Target="https://mcanini.github.io/papers/vanir.socc20.pdf" TargetMode="External"/><Relationship Id="rId10"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hyperlink" Target="https://arxiv.org/pdf/1910.05106" TargetMode="External"/><Relationship Id="rId14" Type="http://schemas.openxmlformats.org/officeDocument/2006/relationships/hyperlink" Target="https://mcanini.github.io/papers/bbo-arena.vldb2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 345 Introduction</a:t>
            </a:r>
          </a:p>
        </p:txBody>
      </p:sp>
      <p:sp>
        <p:nvSpPr>
          <p:cNvPr id="3" name="Subtitle 2"/>
          <p:cNvSpPr>
            <a:spLocks noGrp="1"/>
          </p:cNvSpPr>
          <p:nvPr>
            <p:ph type="subTitle" idx="1"/>
          </p:nvPr>
        </p:nvSpPr>
        <p:spPr/>
        <p:txBody>
          <a:bodyPr/>
          <a:lstStyle/>
          <a:p>
            <a:r>
              <a:rPr lang="en-US" dirty="0"/>
              <a:t>Marco Canini</a:t>
            </a:r>
          </a:p>
        </p:txBody>
      </p:sp>
    </p:spTree>
    <p:extLst>
      <p:ext uri="{BB962C8B-B14F-4D97-AF65-F5344CB8AC3E}">
        <p14:creationId xmlns:p14="http://schemas.microsoft.com/office/powerpoint/2010/main" val="14680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83F6-A272-F440-AC0C-337A46C4FCF8}"/>
              </a:ext>
            </a:extLst>
          </p:cNvPr>
          <p:cNvSpPr>
            <a:spLocks noGrp="1"/>
          </p:cNvSpPr>
          <p:nvPr>
            <p:ph type="title"/>
          </p:nvPr>
        </p:nvSpPr>
        <p:spPr/>
        <p:txBody>
          <a:bodyPr/>
          <a:lstStyle/>
          <a:p>
            <a:r>
              <a:rPr lang="en-US" dirty="0"/>
              <a:t>2016-now: In-Network Computing</a:t>
            </a:r>
          </a:p>
        </p:txBody>
      </p:sp>
      <p:sp>
        <p:nvSpPr>
          <p:cNvPr id="3" name="Content Placeholder 2">
            <a:extLst>
              <a:ext uri="{FF2B5EF4-FFF2-40B4-BE49-F238E27FC236}">
                <a16:creationId xmlns:a16="http://schemas.microsoft.com/office/drawing/2014/main" id="{A40CFECD-1500-2A40-BCCD-47C2AD9E4587}"/>
              </a:ext>
            </a:extLst>
          </p:cNvPr>
          <p:cNvSpPr>
            <a:spLocks noGrp="1"/>
          </p:cNvSpPr>
          <p:nvPr>
            <p:ph idx="1"/>
          </p:nvPr>
        </p:nvSpPr>
        <p:spPr/>
        <p:txBody>
          <a:bodyPr/>
          <a:lstStyle/>
          <a:p>
            <a:r>
              <a:rPr lang="en-US" b="1" dirty="0"/>
              <a:t>Driver:</a:t>
            </a:r>
            <a:r>
              <a:rPr lang="en-US" dirty="0"/>
              <a:t> As networks become deeply programmable and capable of computation, what kinds of computation should networks perform?</a:t>
            </a:r>
          </a:p>
          <a:p>
            <a:r>
              <a:rPr lang="en-US" b="1" dirty="0"/>
              <a:t>Approach:</a:t>
            </a:r>
            <a:r>
              <a:rPr lang="en-US" dirty="0"/>
              <a:t> Judicious in-network computing through composable and reusable primitives across applications</a:t>
            </a:r>
          </a:p>
          <a:p>
            <a:endParaRPr lang="en-US" dirty="0"/>
          </a:p>
          <a:p>
            <a:endParaRPr lang="en-US" dirty="0"/>
          </a:p>
        </p:txBody>
      </p:sp>
      <p:sp>
        <p:nvSpPr>
          <p:cNvPr id="4" name="TextBox 3">
            <a:extLst>
              <a:ext uri="{FF2B5EF4-FFF2-40B4-BE49-F238E27FC236}">
                <a16:creationId xmlns:a16="http://schemas.microsoft.com/office/drawing/2014/main" id="{687E3AA8-9719-414C-95A8-86AEBBEFB8AE}"/>
              </a:ext>
            </a:extLst>
          </p:cNvPr>
          <p:cNvSpPr txBox="1"/>
          <p:nvPr/>
        </p:nvSpPr>
        <p:spPr>
          <a:xfrm>
            <a:off x="1469816" y="3839401"/>
            <a:ext cx="1754006" cy="523220"/>
          </a:xfrm>
          <a:prstGeom prst="rect">
            <a:avLst/>
          </a:prstGeom>
          <a:noFill/>
        </p:spPr>
        <p:txBody>
          <a:bodyPr wrap="none" rtlCol="0">
            <a:spAutoFit/>
          </a:bodyPr>
          <a:lstStyle/>
          <a:p>
            <a:pPr algn="ctr"/>
            <a:r>
              <a:rPr lang="en-US" sz="2800" b="1" dirty="0"/>
              <a:t>Consensus</a:t>
            </a:r>
          </a:p>
        </p:txBody>
      </p:sp>
      <p:sp>
        <p:nvSpPr>
          <p:cNvPr id="5" name="TextBox 4">
            <a:extLst>
              <a:ext uri="{FF2B5EF4-FFF2-40B4-BE49-F238E27FC236}">
                <a16:creationId xmlns:a16="http://schemas.microsoft.com/office/drawing/2014/main" id="{AC5A0EA0-E76B-DD41-B633-A2C75B322FE5}"/>
              </a:ext>
            </a:extLst>
          </p:cNvPr>
          <p:cNvSpPr txBox="1"/>
          <p:nvPr/>
        </p:nvSpPr>
        <p:spPr>
          <a:xfrm>
            <a:off x="4787138" y="3839401"/>
            <a:ext cx="3682483" cy="523220"/>
          </a:xfrm>
          <a:prstGeom prst="rect">
            <a:avLst/>
          </a:prstGeom>
          <a:noFill/>
        </p:spPr>
        <p:txBody>
          <a:bodyPr wrap="none" rtlCol="0">
            <a:spAutoFit/>
          </a:bodyPr>
          <a:lstStyle/>
          <a:p>
            <a:pPr algn="ctr"/>
            <a:r>
              <a:rPr lang="en-US" sz="2800" b="1" dirty="0"/>
              <a:t>In-network aggregation</a:t>
            </a:r>
          </a:p>
        </p:txBody>
      </p:sp>
      <p:sp>
        <p:nvSpPr>
          <p:cNvPr id="6" name="TextBox 5">
            <a:extLst>
              <a:ext uri="{FF2B5EF4-FFF2-40B4-BE49-F238E27FC236}">
                <a16:creationId xmlns:a16="http://schemas.microsoft.com/office/drawing/2014/main" id="{8B3F1177-0331-DA41-9D6F-A484F8A710B7}"/>
              </a:ext>
            </a:extLst>
          </p:cNvPr>
          <p:cNvSpPr txBox="1"/>
          <p:nvPr/>
        </p:nvSpPr>
        <p:spPr>
          <a:xfrm>
            <a:off x="8812393" y="3839401"/>
            <a:ext cx="2427909" cy="523220"/>
          </a:xfrm>
          <a:prstGeom prst="rect">
            <a:avLst/>
          </a:prstGeom>
          <a:noFill/>
        </p:spPr>
        <p:txBody>
          <a:bodyPr wrap="none" rtlCol="0">
            <a:spAutoFit/>
          </a:bodyPr>
          <a:lstStyle/>
          <a:p>
            <a:pPr algn="ctr"/>
            <a:r>
              <a:rPr lang="en-US" sz="2800" b="1" dirty="0"/>
              <a:t>Measurements</a:t>
            </a:r>
          </a:p>
        </p:txBody>
      </p:sp>
      <p:sp>
        <p:nvSpPr>
          <p:cNvPr id="7" name="Rectangle 6">
            <a:extLst>
              <a:ext uri="{FF2B5EF4-FFF2-40B4-BE49-F238E27FC236}">
                <a16:creationId xmlns:a16="http://schemas.microsoft.com/office/drawing/2014/main" id="{B3801ECC-5325-0040-BA4B-A4F14565AAE8}"/>
              </a:ext>
            </a:extLst>
          </p:cNvPr>
          <p:cNvSpPr/>
          <p:nvPr/>
        </p:nvSpPr>
        <p:spPr>
          <a:xfrm>
            <a:off x="8899888" y="4362913"/>
            <a:ext cx="2341347" cy="646331"/>
          </a:xfrm>
          <a:prstGeom prst="rect">
            <a:avLst/>
          </a:prstGeom>
        </p:spPr>
        <p:txBody>
          <a:bodyPr wrap="square">
            <a:spAutoFit/>
          </a:bodyPr>
          <a:lstStyle/>
          <a:p>
            <a:r>
              <a:rPr lang="en-US" kern="0" dirty="0">
                <a:solidFill>
                  <a:prstClr val="black">
                    <a:lumMod val="65000"/>
                    <a:lumOff val="35000"/>
                  </a:prstClr>
                </a:solidFill>
                <a:hlinkClick r:id="rId2"/>
              </a:rPr>
              <a:t>Sonata</a:t>
            </a:r>
            <a:r>
              <a:rPr lang="en-US" kern="0" dirty="0">
                <a:solidFill>
                  <a:prstClr val="black">
                    <a:lumMod val="65000"/>
                    <a:lumOff val="35000"/>
                  </a:prstClr>
                </a:solidFill>
              </a:rPr>
              <a:t> [SIGCOMM’18], </a:t>
            </a:r>
            <a:r>
              <a:rPr lang="en-US" kern="0" dirty="0">
                <a:solidFill>
                  <a:prstClr val="black">
                    <a:lumMod val="65000"/>
                    <a:lumOff val="35000"/>
                  </a:prstClr>
                </a:solidFill>
                <a:hlinkClick r:id="rId3"/>
              </a:rPr>
              <a:t>MAFIA</a:t>
            </a:r>
            <a:r>
              <a:rPr lang="en-US" kern="0" dirty="0">
                <a:solidFill>
                  <a:prstClr val="black">
                    <a:lumMod val="65000"/>
                    <a:lumOff val="35000"/>
                  </a:prstClr>
                </a:solidFill>
              </a:rPr>
              <a:t> [INFOCOM’19]</a:t>
            </a:r>
            <a:endParaRPr lang="en-US" dirty="0"/>
          </a:p>
        </p:txBody>
      </p:sp>
      <p:sp>
        <p:nvSpPr>
          <p:cNvPr id="8" name="Rectangle 7">
            <a:extLst>
              <a:ext uri="{FF2B5EF4-FFF2-40B4-BE49-F238E27FC236}">
                <a16:creationId xmlns:a16="http://schemas.microsoft.com/office/drawing/2014/main" id="{A1F1C8C9-5A10-8141-82DF-591373E17058}"/>
              </a:ext>
            </a:extLst>
          </p:cNvPr>
          <p:cNvSpPr/>
          <p:nvPr/>
        </p:nvSpPr>
        <p:spPr>
          <a:xfrm>
            <a:off x="4934088" y="4362913"/>
            <a:ext cx="4027064" cy="646331"/>
          </a:xfrm>
          <a:prstGeom prst="rect">
            <a:avLst/>
          </a:prstGeom>
        </p:spPr>
        <p:txBody>
          <a:bodyPr wrap="none">
            <a:spAutoFit/>
          </a:bodyPr>
          <a:lstStyle/>
          <a:p>
            <a:r>
              <a:rPr lang="en-US" kern="0" dirty="0">
                <a:solidFill>
                  <a:prstClr val="black">
                    <a:lumMod val="65000"/>
                    <a:lumOff val="35000"/>
                  </a:prstClr>
                </a:solidFill>
                <a:hlinkClick r:id="rId4"/>
              </a:rPr>
              <a:t>DAIET</a:t>
            </a:r>
            <a:r>
              <a:rPr lang="en-US" kern="0" dirty="0">
                <a:solidFill>
                  <a:prstClr val="black">
                    <a:lumMod val="65000"/>
                    <a:lumOff val="35000"/>
                  </a:prstClr>
                </a:solidFill>
              </a:rPr>
              <a:t> [HotNets’17], </a:t>
            </a:r>
            <a:r>
              <a:rPr lang="en-US" kern="0" dirty="0" err="1">
                <a:solidFill>
                  <a:prstClr val="black">
                    <a:lumMod val="65000"/>
                    <a:lumOff val="35000"/>
                  </a:prstClr>
                </a:solidFill>
                <a:hlinkClick r:id="rId5"/>
              </a:rPr>
              <a:t>SwitchML</a:t>
            </a:r>
            <a:r>
              <a:rPr lang="en-US" kern="0" dirty="0">
                <a:solidFill>
                  <a:prstClr val="black">
                    <a:lumMod val="65000"/>
                    <a:lumOff val="35000"/>
                  </a:prstClr>
                </a:solidFill>
              </a:rPr>
              <a:t> [NSDI’21],</a:t>
            </a:r>
          </a:p>
          <a:p>
            <a:r>
              <a:rPr lang="en-US" kern="0" dirty="0">
                <a:solidFill>
                  <a:prstClr val="black">
                    <a:lumMod val="65000"/>
                    <a:lumOff val="35000"/>
                  </a:prstClr>
                </a:solidFill>
                <a:hlinkClick r:id="rId6"/>
              </a:rPr>
              <a:t>OmniReduce</a:t>
            </a:r>
            <a:r>
              <a:rPr lang="en-US" kern="0" dirty="0">
                <a:solidFill>
                  <a:prstClr val="black">
                    <a:lumMod val="65000"/>
                    <a:lumOff val="35000"/>
                  </a:prstClr>
                </a:solidFill>
              </a:rPr>
              <a:t> [SIGCOMM’21]</a:t>
            </a:r>
            <a:endParaRPr lang="en-US" dirty="0"/>
          </a:p>
        </p:txBody>
      </p:sp>
      <p:sp>
        <p:nvSpPr>
          <p:cNvPr id="9" name="Rectangle 8">
            <a:extLst>
              <a:ext uri="{FF2B5EF4-FFF2-40B4-BE49-F238E27FC236}">
                <a16:creationId xmlns:a16="http://schemas.microsoft.com/office/drawing/2014/main" id="{CD3896AF-BE92-104E-B169-A2C96907B10F}"/>
              </a:ext>
            </a:extLst>
          </p:cNvPr>
          <p:cNvSpPr/>
          <p:nvPr/>
        </p:nvSpPr>
        <p:spPr>
          <a:xfrm>
            <a:off x="361313" y="4362913"/>
            <a:ext cx="3773347" cy="646331"/>
          </a:xfrm>
          <a:prstGeom prst="rect">
            <a:avLst/>
          </a:prstGeom>
        </p:spPr>
        <p:txBody>
          <a:bodyPr wrap="square">
            <a:spAutoFit/>
          </a:bodyPr>
          <a:lstStyle/>
          <a:p>
            <a:r>
              <a:rPr lang="en-US" kern="0" dirty="0" err="1">
                <a:solidFill>
                  <a:prstClr val="black">
                    <a:lumMod val="65000"/>
                    <a:lumOff val="35000"/>
                  </a:prstClr>
                </a:solidFill>
                <a:hlinkClick r:id="rId7"/>
              </a:rPr>
              <a:t>NetPaxos</a:t>
            </a:r>
            <a:r>
              <a:rPr lang="en-US" kern="0" dirty="0">
                <a:solidFill>
                  <a:prstClr val="black">
                    <a:lumMod val="65000"/>
                    <a:lumOff val="35000"/>
                  </a:prstClr>
                </a:solidFill>
              </a:rPr>
              <a:t> [SOSR’15], </a:t>
            </a:r>
            <a:r>
              <a:rPr lang="en-US" kern="0" dirty="0">
                <a:solidFill>
                  <a:prstClr val="black">
                    <a:lumMod val="65000"/>
                    <a:lumOff val="35000"/>
                  </a:prstClr>
                </a:solidFill>
                <a:hlinkClick r:id="rId8"/>
              </a:rPr>
              <a:t>P4xos</a:t>
            </a:r>
            <a:r>
              <a:rPr lang="en-US" kern="0" dirty="0">
                <a:solidFill>
                  <a:prstClr val="black">
                    <a:lumMod val="65000"/>
                    <a:lumOff val="35000"/>
                  </a:prstClr>
                </a:solidFill>
              </a:rPr>
              <a:t> [SIGCOMM CCR 46(2) ’16, IEEE/ACM </a:t>
            </a:r>
            <a:r>
              <a:rPr lang="en-US" kern="0" dirty="0" err="1">
                <a:solidFill>
                  <a:prstClr val="black">
                    <a:lumMod val="65000"/>
                    <a:lumOff val="35000"/>
                  </a:prstClr>
                </a:solidFill>
              </a:rPr>
              <a:t>ToN</a:t>
            </a:r>
            <a:r>
              <a:rPr lang="en-US" kern="0" dirty="0">
                <a:solidFill>
                  <a:prstClr val="black">
                    <a:lumMod val="65000"/>
                    <a:lumOff val="35000"/>
                  </a:prstClr>
                </a:solidFill>
              </a:rPr>
              <a:t> ’20]</a:t>
            </a:r>
            <a:endParaRPr lang="en-US" dirty="0"/>
          </a:p>
        </p:txBody>
      </p:sp>
      <p:grpSp>
        <p:nvGrpSpPr>
          <p:cNvPr id="128" name="Group 127">
            <a:extLst>
              <a:ext uri="{FF2B5EF4-FFF2-40B4-BE49-F238E27FC236}">
                <a16:creationId xmlns:a16="http://schemas.microsoft.com/office/drawing/2014/main" id="{8EFE1484-D79A-DF44-8BAC-3F9083E3E1E3}"/>
              </a:ext>
            </a:extLst>
          </p:cNvPr>
          <p:cNvGrpSpPr/>
          <p:nvPr/>
        </p:nvGrpSpPr>
        <p:grpSpPr>
          <a:xfrm>
            <a:off x="5083243" y="5002568"/>
            <a:ext cx="2548555" cy="1513115"/>
            <a:chOff x="5083243" y="5002568"/>
            <a:chExt cx="2548555" cy="1513115"/>
          </a:xfrm>
        </p:grpSpPr>
        <p:sp>
          <p:nvSpPr>
            <p:cNvPr id="61" name="Oval 60">
              <a:extLst>
                <a:ext uri="{FF2B5EF4-FFF2-40B4-BE49-F238E27FC236}">
                  <a16:creationId xmlns:a16="http://schemas.microsoft.com/office/drawing/2014/main" id="{9FDCEA3D-73DF-5E4A-9B63-7EAD09CFE3FA}"/>
                </a:ext>
              </a:extLst>
            </p:cNvPr>
            <p:cNvSpPr/>
            <p:nvPr/>
          </p:nvSpPr>
          <p:spPr>
            <a:xfrm>
              <a:off x="6819328" y="6415603"/>
              <a:ext cx="260207" cy="100080"/>
            </a:xfrm>
            <a:prstGeom prst="ellipse">
              <a:avLst/>
            </a:prstGeom>
            <a:solidFill>
              <a:schemeClr val="accent1">
                <a:lumMod val="75000"/>
                <a:alpha val="3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mj-lt"/>
              </a:endParaRPr>
            </a:p>
          </p:txBody>
        </p:sp>
        <p:cxnSp>
          <p:nvCxnSpPr>
            <p:cNvPr id="63" name="Straight Connector 62">
              <a:extLst>
                <a:ext uri="{FF2B5EF4-FFF2-40B4-BE49-F238E27FC236}">
                  <a16:creationId xmlns:a16="http://schemas.microsoft.com/office/drawing/2014/main" id="{5F4D01CB-57F0-1C4E-8E37-8997725A2A4E}"/>
                </a:ext>
              </a:extLst>
            </p:cNvPr>
            <p:cNvCxnSpPr>
              <a:cxnSpLocks/>
              <a:stCxn id="61" idx="0"/>
            </p:cNvCxnSpPr>
            <p:nvPr/>
          </p:nvCxnSpPr>
          <p:spPr>
            <a:xfrm flipV="1">
              <a:off x="6949432" y="6201421"/>
              <a:ext cx="2557" cy="214182"/>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101314C7-DF87-EF46-81E3-7EB20E4AEFBD}"/>
                </a:ext>
              </a:extLst>
            </p:cNvPr>
            <p:cNvCxnSpPr>
              <a:cxnSpLocks/>
            </p:cNvCxnSpPr>
            <p:nvPr/>
          </p:nvCxnSpPr>
          <p:spPr>
            <a:xfrm flipV="1">
              <a:off x="6300070" y="5846168"/>
              <a:ext cx="349060" cy="255172"/>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5B0E786F-0896-F740-976C-0685116AD4C7}"/>
                </a:ext>
              </a:extLst>
            </p:cNvPr>
            <p:cNvCxnSpPr>
              <a:cxnSpLocks/>
            </p:cNvCxnSpPr>
            <p:nvPr/>
          </p:nvCxnSpPr>
          <p:spPr>
            <a:xfrm flipH="1" flipV="1">
              <a:off x="6649130" y="5846168"/>
              <a:ext cx="302859" cy="255172"/>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D61F0685-CAF3-9D46-9D58-6CC746720A07}"/>
                </a:ext>
              </a:extLst>
            </p:cNvPr>
            <p:cNvCxnSpPr>
              <a:cxnSpLocks/>
            </p:cNvCxnSpPr>
            <p:nvPr/>
          </p:nvCxnSpPr>
          <p:spPr>
            <a:xfrm flipH="1" flipV="1">
              <a:off x="6649129" y="5490293"/>
              <a:ext cx="1" cy="255796"/>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a:extLst>
                <a:ext uri="{FF2B5EF4-FFF2-40B4-BE49-F238E27FC236}">
                  <a16:creationId xmlns:a16="http://schemas.microsoft.com/office/drawing/2014/main" id="{04CCD6F5-0654-A84D-AE43-BE9EE53E937F}"/>
                </a:ext>
              </a:extLst>
            </p:cNvPr>
            <p:cNvCxnSpPr>
              <a:cxnSpLocks/>
            </p:cNvCxnSpPr>
            <p:nvPr/>
          </p:nvCxnSpPr>
          <p:spPr>
            <a:xfrm flipV="1">
              <a:off x="6649129" y="5198882"/>
              <a:ext cx="283728" cy="191330"/>
            </a:xfrm>
            <a:prstGeom prst="line">
              <a:avLst/>
            </a:prstGeom>
          </p:spPr>
          <p:style>
            <a:lnRef idx="3">
              <a:schemeClr val="dk1"/>
            </a:lnRef>
            <a:fillRef idx="0">
              <a:schemeClr val="dk1"/>
            </a:fillRef>
            <a:effectRef idx="2">
              <a:schemeClr val="dk1"/>
            </a:effectRef>
            <a:fontRef idx="minor">
              <a:schemeClr val="tx1"/>
            </a:fontRef>
          </p:style>
        </p:cxnSp>
        <p:cxnSp>
          <p:nvCxnSpPr>
            <p:cNvPr id="75" name="Straight Connector 74">
              <a:extLst>
                <a:ext uri="{FF2B5EF4-FFF2-40B4-BE49-F238E27FC236}">
                  <a16:creationId xmlns:a16="http://schemas.microsoft.com/office/drawing/2014/main" id="{D0D0E199-BECC-4D4A-B6E8-D8BB20A7462E}"/>
                </a:ext>
              </a:extLst>
            </p:cNvPr>
            <p:cNvCxnSpPr>
              <a:cxnSpLocks/>
            </p:cNvCxnSpPr>
            <p:nvPr/>
          </p:nvCxnSpPr>
          <p:spPr>
            <a:xfrm flipH="1" flipV="1">
              <a:off x="6932857" y="5198882"/>
              <a:ext cx="290413" cy="189003"/>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C1B3ECBF-5783-8245-8099-45C002A28445}"/>
                </a:ext>
              </a:extLst>
            </p:cNvPr>
            <p:cNvCxnSpPr/>
            <p:nvPr/>
          </p:nvCxnSpPr>
          <p:spPr>
            <a:xfrm flipV="1">
              <a:off x="6340465" y="5887158"/>
              <a:ext cx="167607" cy="125133"/>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9B48F9A-1790-024B-89C7-1E82AFF9A2EB}"/>
                </a:ext>
              </a:extLst>
            </p:cNvPr>
            <p:cNvCxnSpPr/>
            <p:nvPr/>
          </p:nvCxnSpPr>
          <p:spPr>
            <a:xfrm flipH="1" flipV="1">
              <a:off x="6760605" y="5885494"/>
              <a:ext cx="178416" cy="155628"/>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EE2E394-A06A-A946-918A-4C2256DC9002}"/>
                </a:ext>
              </a:extLst>
            </p:cNvPr>
            <p:cNvCxnSpPr/>
            <p:nvPr/>
          </p:nvCxnSpPr>
          <p:spPr>
            <a:xfrm flipH="1" flipV="1">
              <a:off x="7057477" y="5223540"/>
              <a:ext cx="156908" cy="110339"/>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22FA856-A23E-EC4D-A566-17994135C77D}"/>
                </a:ext>
              </a:extLst>
            </p:cNvPr>
            <p:cNvCxnSpPr/>
            <p:nvPr/>
          </p:nvCxnSpPr>
          <p:spPr>
            <a:xfrm flipV="1">
              <a:off x="6685392" y="5520525"/>
              <a:ext cx="0" cy="191587"/>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303531D-7A20-5A40-B7EE-CDD9E775ED70}"/>
                </a:ext>
              </a:extLst>
            </p:cNvPr>
            <p:cNvCxnSpPr/>
            <p:nvPr/>
          </p:nvCxnSpPr>
          <p:spPr>
            <a:xfrm flipH="1" flipV="1">
              <a:off x="6992228" y="6237263"/>
              <a:ext cx="1013" cy="141616"/>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7B83AFC6-AEFF-7140-8993-3078226A85AF}"/>
                </a:ext>
              </a:extLst>
            </p:cNvPr>
            <p:cNvSpPr/>
            <p:nvPr/>
          </p:nvSpPr>
          <p:spPr>
            <a:xfrm>
              <a:off x="6334779" y="6415603"/>
              <a:ext cx="260207" cy="100080"/>
            </a:xfrm>
            <a:prstGeom prst="ellipse">
              <a:avLst/>
            </a:prstGeom>
            <a:solidFill>
              <a:schemeClr val="accent1">
                <a:lumMod val="75000"/>
                <a:alpha val="3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mj-lt"/>
              </a:endParaRPr>
            </a:p>
          </p:txBody>
        </p:sp>
        <p:sp>
          <p:nvSpPr>
            <p:cNvPr id="87" name="Oval 86">
              <a:extLst>
                <a:ext uri="{FF2B5EF4-FFF2-40B4-BE49-F238E27FC236}">
                  <a16:creationId xmlns:a16="http://schemas.microsoft.com/office/drawing/2014/main" id="{C8866F16-73BB-944A-AFE1-0A04F4884EFD}"/>
                </a:ext>
              </a:extLst>
            </p:cNvPr>
            <p:cNvSpPr/>
            <p:nvPr/>
          </p:nvSpPr>
          <p:spPr>
            <a:xfrm>
              <a:off x="5963748" y="6415603"/>
              <a:ext cx="260207" cy="100080"/>
            </a:xfrm>
            <a:prstGeom prst="ellipse">
              <a:avLst/>
            </a:prstGeom>
            <a:solidFill>
              <a:schemeClr val="accent1">
                <a:lumMod val="75000"/>
                <a:alpha val="3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mj-lt"/>
              </a:endParaRPr>
            </a:p>
          </p:txBody>
        </p:sp>
        <p:cxnSp>
          <p:nvCxnSpPr>
            <p:cNvPr id="88" name="Straight Connector 87">
              <a:extLst>
                <a:ext uri="{FF2B5EF4-FFF2-40B4-BE49-F238E27FC236}">
                  <a16:creationId xmlns:a16="http://schemas.microsoft.com/office/drawing/2014/main" id="{EBD52E84-ACB7-7240-B353-2A7C8530EDF8}"/>
                </a:ext>
              </a:extLst>
            </p:cNvPr>
            <p:cNvCxnSpPr>
              <a:stCxn id="87" idx="0"/>
            </p:cNvCxnSpPr>
            <p:nvPr/>
          </p:nvCxnSpPr>
          <p:spPr>
            <a:xfrm flipV="1">
              <a:off x="6093852" y="6201421"/>
              <a:ext cx="195133" cy="214182"/>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3AD31A7F-6013-3E46-A52E-E0B160D118F0}"/>
                </a:ext>
              </a:extLst>
            </p:cNvPr>
            <p:cNvCxnSpPr>
              <a:stCxn id="86" idx="0"/>
            </p:cNvCxnSpPr>
            <p:nvPr/>
          </p:nvCxnSpPr>
          <p:spPr>
            <a:xfrm flipH="1" flipV="1">
              <a:off x="6288985" y="6201421"/>
              <a:ext cx="175898" cy="214182"/>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0E84EB54-B939-8A41-AC1B-1DF5A4859D52}"/>
                </a:ext>
              </a:extLst>
            </p:cNvPr>
            <p:cNvCxnSpPr/>
            <p:nvPr/>
          </p:nvCxnSpPr>
          <p:spPr>
            <a:xfrm flipV="1">
              <a:off x="6084243" y="6245049"/>
              <a:ext cx="111809" cy="113984"/>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2601E20-F0BD-6147-91DE-57CFA2245EBF}"/>
                </a:ext>
              </a:extLst>
            </p:cNvPr>
            <p:cNvCxnSpPr/>
            <p:nvPr/>
          </p:nvCxnSpPr>
          <p:spPr>
            <a:xfrm flipH="1" flipV="1">
              <a:off x="6376934" y="6235129"/>
              <a:ext cx="101311" cy="121408"/>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B5EFC17-DBFE-3246-918F-AC5F3F52E174}"/>
                </a:ext>
              </a:extLst>
            </p:cNvPr>
            <p:cNvCxnSpPr/>
            <p:nvPr/>
          </p:nvCxnSpPr>
          <p:spPr>
            <a:xfrm flipV="1">
              <a:off x="6661407" y="5213408"/>
              <a:ext cx="153193" cy="119688"/>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71477AED-849D-DA4F-87EB-E2F519DCACF4}"/>
                </a:ext>
              </a:extLst>
            </p:cNvPr>
            <p:cNvSpPr/>
            <p:nvPr/>
          </p:nvSpPr>
          <p:spPr>
            <a:xfrm>
              <a:off x="7042902" y="5701851"/>
              <a:ext cx="260207" cy="100080"/>
            </a:xfrm>
            <a:prstGeom prst="ellipse">
              <a:avLst/>
            </a:prstGeom>
            <a:solidFill>
              <a:schemeClr val="accent1">
                <a:lumMod val="75000"/>
                <a:alpha val="3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mj-lt"/>
              </a:endParaRPr>
            </a:p>
          </p:txBody>
        </p:sp>
        <p:sp>
          <p:nvSpPr>
            <p:cNvPr id="94" name="Oval 93">
              <a:extLst>
                <a:ext uri="{FF2B5EF4-FFF2-40B4-BE49-F238E27FC236}">
                  <a16:creationId xmlns:a16="http://schemas.microsoft.com/office/drawing/2014/main" id="{685871F1-7E1E-9147-A221-456C923D4D52}"/>
                </a:ext>
              </a:extLst>
            </p:cNvPr>
            <p:cNvSpPr/>
            <p:nvPr/>
          </p:nvSpPr>
          <p:spPr>
            <a:xfrm>
              <a:off x="6089455" y="5701851"/>
              <a:ext cx="260207" cy="100080"/>
            </a:xfrm>
            <a:prstGeom prst="ellipse">
              <a:avLst/>
            </a:prstGeom>
            <a:solidFill>
              <a:schemeClr val="accent1">
                <a:lumMod val="75000"/>
                <a:alpha val="3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mj-lt"/>
              </a:endParaRPr>
            </a:p>
          </p:txBody>
        </p:sp>
        <p:cxnSp>
          <p:nvCxnSpPr>
            <p:cNvPr id="95" name="Straight Connector 94">
              <a:extLst>
                <a:ext uri="{FF2B5EF4-FFF2-40B4-BE49-F238E27FC236}">
                  <a16:creationId xmlns:a16="http://schemas.microsoft.com/office/drawing/2014/main" id="{32B15747-9633-2744-9A2C-C6C5C0B9A457}"/>
                </a:ext>
              </a:extLst>
            </p:cNvPr>
            <p:cNvCxnSpPr>
              <a:cxnSpLocks/>
              <a:stCxn id="94" idx="0"/>
            </p:cNvCxnSpPr>
            <p:nvPr/>
          </p:nvCxnSpPr>
          <p:spPr>
            <a:xfrm flipV="1">
              <a:off x="6219559" y="5487965"/>
              <a:ext cx="276421" cy="213886"/>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95">
              <a:extLst>
                <a:ext uri="{FF2B5EF4-FFF2-40B4-BE49-F238E27FC236}">
                  <a16:creationId xmlns:a16="http://schemas.microsoft.com/office/drawing/2014/main" id="{389BBEFE-400F-F44D-AD55-996D4B845214}"/>
                </a:ext>
              </a:extLst>
            </p:cNvPr>
            <p:cNvCxnSpPr>
              <a:cxnSpLocks/>
              <a:stCxn id="93" idx="0"/>
            </p:cNvCxnSpPr>
            <p:nvPr/>
          </p:nvCxnSpPr>
          <p:spPr>
            <a:xfrm flipV="1">
              <a:off x="7173006" y="5487965"/>
              <a:ext cx="38816" cy="213886"/>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Connector 96">
              <a:extLst>
                <a:ext uri="{FF2B5EF4-FFF2-40B4-BE49-F238E27FC236}">
                  <a16:creationId xmlns:a16="http://schemas.microsoft.com/office/drawing/2014/main" id="{9910768C-D773-6E40-8039-54C96AAB1CAE}"/>
                </a:ext>
              </a:extLst>
            </p:cNvPr>
            <p:cNvCxnSpPr/>
            <p:nvPr/>
          </p:nvCxnSpPr>
          <p:spPr>
            <a:xfrm flipV="1">
              <a:off x="6245960" y="5520525"/>
              <a:ext cx="153223" cy="124097"/>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F41CABF-E9C4-C646-92B9-D5A9A74B63E8}"/>
                </a:ext>
              </a:extLst>
            </p:cNvPr>
            <p:cNvCxnSpPr/>
            <p:nvPr/>
          </p:nvCxnSpPr>
          <p:spPr>
            <a:xfrm flipH="1" flipV="1">
              <a:off x="7314302" y="5521377"/>
              <a:ext cx="150741" cy="119605"/>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01E2F3E2-C576-CC49-B5E4-0A98C808C15A}"/>
                </a:ext>
              </a:extLst>
            </p:cNvPr>
            <p:cNvSpPr/>
            <p:nvPr/>
          </p:nvSpPr>
          <p:spPr>
            <a:xfrm>
              <a:off x="7371591" y="5701741"/>
              <a:ext cx="260207" cy="100080"/>
            </a:xfrm>
            <a:prstGeom prst="ellipse">
              <a:avLst/>
            </a:prstGeom>
            <a:solidFill>
              <a:schemeClr val="accent1">
                <a:lumMod val="75000"/>
                <a:alpha val="3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latin typeface="+mj-lt"/>
              </a:endParaRPr>
            </a:p>
          </p:txBody>
        </p:sp>
        <p:cxnSp>
          <p:nvCxnSpPr>
            <p:cNvPr id="100" name="Straight Connector 99">
              <a:extLst>
                <a:ext uri="{FF2B5EF4-FFF2-40B4-BE49-F238E27FC236}">
                  <a16:creationId xmlns:a16="http://schemas.microsoft.com/office/drawing/2014/main" id="{12F0CE0E-91A8-A14B-A345-AC2FF6D5FFB9}"/>
                </a:ext>
              </a:extLst>
            </p:cNvPr>
            <p:cNvCxnSpPr>
              <a:cxnSpLocks/>
              <a:stCxn id="99" idx="0"/>
            </p:cNvCxnSpPr>
            <p:nvPr/>
          </p:nvCxnSpPr>
          <p:spPr>
            <a:xfrm flipH="1" flipV="1">
              <a:off x="7223271" y="5487965"/>
              <a:ext cx="278424" cy="213776"/>
            </a:xfrm>
            <a:prstGeom prst="line">
              <a:avLst/>
            </a:prstGeom>
          </p:spPr>
          <p:style>
            <a:lnRef idx="3">
              <a:schemeClr val="dk1"/>
            </a:lnRef>
            <a:fillRef idx="0">
              <a:schemeClr val="dk1"/>
            </a:fillRef>
            <a:effectRef idx="2">
              <a:schemeClr val="dk1"/>
            </a:effectRef>
            <a:fontRef idx="minor">
              <a:schemeClr val="tx1"/>
            </a:fontRef>
          </p:style>
        </p:cxnSp>
        <p:cxnSp>
          <p:nvCxnSpPr>
            <p:cNvPr id="101" name="Straight Connector 100">
              <a:extLst>
                <a:ext uri="{FF2B5EF4-FFF2-40B4-BE49-F238E27FC236}">
                  <a16:creationId xmlns:a16="http://schemas.microsoft.com/office/drawing/2014/main" id="{4CACC6A5-9928-8143-A1D1-887B9B124537}"/>
                </a:ext>
              </a:extLst>
            </p:cNvPr>
            <p:cNvCxnSpPr>
              <a:cxnSpLocks/>
            </p:cNvCxnSpPr>
            <p:nvPr/>
          </p:nvCxnSpPr>
          <p:spPr>
            <a:xfrm flipV="1">
              <a:off x="7129920" y="5520525"/>
              <a:ext cx="25982" cy="149200"/>
            </a:xfrm>
            <a:prstGeom prst="line">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4" name="pasted-image.tif">
              <a:extLst>
                <a:ext uri="{FF2B5EF4-FFF2-40B4-BE49-F238E27FC236}">
                  <a16:creationId xmlns:a16="http://schemas.microsoft.com/office/drawing/2014/main" id="{DD850DE2-35A3-D74A-B1E9-C85B168600C6}"/>
                </a:ext>
              </a:extLst>
            </p:cNvPr>
            <p:cNvPicPr>
              <a:picLocks noChangeAspect="1"/>
            </p:cNvPicPr>
            <p:nvPr/>
          </p:nvPicPr>
          <p:blipFill>
            <a:blip r:embed="rId9"/>
            <a:stretch>
              <a:fillRect/>
            </a:stretch>
          </p:blipFill>
          <p:spPr>
            <a:xfrm>
              <a:off x="5942420" y="6012241"/>
              <a:ext cx="725546" cy="271916"/>
            </a:xfrm>
            <a:prstGeom prst="rect">
              <a:avLst/>
            </a:prstGeom>
            <a:ln w="12700">
              <a:miter lim="400000"/>
            </a:ln>
          </p:spPr>
        </p:pic>
        <p:pic>
          <p:nvPicPr>
            <p:cNvPr id="105" name="pasted-image.tif">
              <a:extLst>
                <a:ext uri="{FF2B5EF4-FFF2-40B4-BE49-F238E27FC236}">
                  <a16:creationId xmlns:a16="http://schemas.microsoft.com/office/drawing/2014/main" id="{BBFD1066-7BDA-7045-B3E4-2EA130EC9F43}"/>
                </a:ext>
              </a:extLst>
            </p:cNvPr>
            <p:cNvPicPr>
              <a:picLocks noChangeAspect="1"/>
            </p:cNvPicPr>
            <p:nvPr/>
          </p:nvPicPr>
          <p:blipFill>
            <a:blip r:embed="rId9"/>
            <a:stretch>
              <a:fillRect/>
            </a:stretch>
          </p:blipFill>
          <p:spPr>
            <a:xfrm>
              <a:off x="6564806" y="6012241"/>
              <a:ext cx="725546" cy="271916"/>
            </a:xfrm>
            <a:prstGeom prst="rect">
              <a:avLst/>
            </a:prstGeom>
            <a:ln w="12700">
              <a:miter lim="400000"/>
            </a:ln>
          </p:spPr>
        </p:pic>
        <p:pic>
          <p:nvPicPr>
            <p:cNvPr id="106" name="pasted-image.tif">
              <a:extLst>
                <a:ext uri="{FF2B5EF4-FFF2-40B4-BE49-F238E27FC236}">
                  <a16:creationId xmlns:a16="http://schemas.microsoft.com/office/drawing/2014/main" id="{852DEE18-26E6-CA41-BFD9-4E1F4A1FB074}"/>
                </a:ext>
              </a:extLst>
            </p:cNvPr>
            <p:cNvPicPr>
              <a:picLocks noChangeAspect="1"/>
            </p:cNvPicPr>
            <p:nvPr/>
          </p:nvPicPr>
          <p:blipFill>
            <a:blip r:embed="rId9"/>
            <a:stretch>
              <a:fillRect/>
            </a:stretch>
          </p:blipFill>
          <p:spPr>
            <a:xfrm>
              <a:off x="6269562" y="5663149"/>
              <a:ext cx="725546" cy="271916"/>
            </a:xfrm>
            <a:prstGeom prst="rect">
              <a:avLst/>
            </a:prstGeom>
            <a:ln w="12700">
              <a:miter lim="400000"/>
            </a:ln>
          </p:spPr>
        </p:pic>
        <p:pic>
          <p:nvPicPr>
            <p:cNvPr id="107" name="pasted-image.tif">
              <a:extLst>
                <a:ext uri="{FF2B5EF4-FFF2-40B4-BE49-F238E27FC236}">
                  <a16:creationId xmlns:a16="http://schemas.microsoft.com/office/drawing/2014/main" id="{EFC33C3F-E16E-CE4E-BC9A-B853B1449B06}"/>
                </a:ext>
              </a:extLst>
            </p:cNvPr>
            <p:cNvPicPr>
              <a:picLocks noChangeAspect="1"/>
            </p:cNvPicPr>
            <p:nvPr/>
          </p:nvPicPr>
          <p:blipFill>
            <a:blip r:embed="rId9"/>
            <a:stretch>
              <a:fillRect/>
            </a:stretch>
          </p:blipFill>
          <p:spPr>
            <a:xfrm>
              <a:off x="6274163" y="5309888"/>
              <a:ext cx="725546" cy="271916"/>
            </a:xfrm>
            <a:prstGeom prst="rect">
              <a:avLst/>
            </a:prstGeom>
            <a:ln w="12700">
              <a:miter lim="400000"/>
            </a:ln>
          </p:spPr>
        </p:pic>
        <p:pic>
          <p:nvPicPr>
            <p:cNvPr id="108" name="pasted-image.tif">
              <a:extLst>
                <a:ext uri="{FF2B5EF4-FFF2-40B4-BE49-F238E27FC236}">
                  <a16:creationId xmlns:a16="http://schemas.microsoft.com/office/drawing/2014/main" id="{C33BC41D-DEF9-B64E-892A-086182E67FC9}"/>
                </a:ext>
              </a:extLst>
            </p:cNvPr>
            <p:cNvPicPr>
              <a:picLocks noChangeAspect="1"/>
            </p:cNvPicPr>
            <p:nvPr/>
          </p:nvPicPr>
          <p:blipFill>
            <a:blip r:embed="rId9"/>
            <a:stretch>
              <a:fillRect/>
            </a:stretch>
          </p:blipFill>
          <p:spPr>
            <a:xfrm>
              <a:off x="6849813" y="5301766"/>
              <a:ext cx="725546" cy="271916"/>
            </a:xfrm>
            <a:prstGeom prst="rect">
              <a:avLst/>
            </a:prstGeom>
            <a:ln w="12700">
              <a:miter lim="400000"/>
            </a:ln>
          </p:spPr>
        </p:pic>
        <p:pic>
          <p:nvPicPr>
            <p:cNvPr id="109" name="pasted-image.tif">
              <a:extLst>
                <a:ext uri="{FF2B5EF4-FFF2-40B4-BE49-F238E27FC236}">
                  <a16:creationId xmlns:a16="http://schemas.microsoft.com/office/drawing/2014/main" id="{A6BCB3A7-57B0-4D4C-9613-F9C153289EB6}"/>
                </a:ext>
              </a:extLst>
            </p:cNvPr>
            <p:cNvPicPr>
              <a:picLocks noChangeAspect="1"/>
            </p:cNvPicPr>
            <p:nvPr/>
          </p:nvPicPr>
          <p:blipFill>
            <a:blip r:embed="rId9"/>
            <a:stretch>
              <a:fillRect/>
            </a:stretch>
          </p:blipFill>
          <p:spPr>
            <a:xfrm>
              <a:off x="6573786" y="5002568"/>
              <a:ext cx="725546" cy="271916"/>
            </a:xfrm>
            <a:prstGeom prst="rect">
              <a:avLst/>
            </a:prstGeom>
            <a:ln w="12700">
              <a:miter lim="400000"/>
            </a:ln>
          </p:spPr>
        </p:pic>
        <p:sp>
          <p:nvSpPr>
            <p:cNvPr id="114" name="Oval Callout 113">
              <a:extLst>
                <a:ext uri="{FF2B5EF4-FFF2-40B4-BE49-F238E27FC236}">
                  <a16:creationId xmlns:a16="http://schemas.microsoft.com/office/drawing/2014/main" id="{DB074672-03CF-C24D-88E1-B62E57D8C34C}"/>
                </a:ext>
              </a:extLst>
            </p:cNvPr>
            <p:cNvSpPr/>
            <p:nvPr/>
          </p:nvSpPr>
          <p:spPr>
            <a:xfrm>
              <a:off x="5133226" y="5274484"/>
              <a:ext cx="802097" cy="826855"/>
            </a:xfrm>
            <a:prstGeom prst="wedgeEllipseCallout">
              <a:avLst>
                <a:gd name="adj1" fmla="val 77057"/>
                <a:gd name="adj2" fmla="val 48474"/>
              </a:avLst>
            </a:prstGeom>
            <a:gradFill>
              <a:gsLst>
                <a:gs pos="0">
                  <a:srgbClr val="9FA0B4"/>
                </a:gs>
                <a:gs pos="100000">
                  <a:srgbClr val="E3E3EA"/>
                </a:gs>
                <a:gs pos="61000">
                  <a:srgbClr val="FAFAFD"/>
                </a:gs>
              </a:gsLst>
              <a:path path="circle">
                <a:fillToRect t="100000" r="10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6CC36030-EA2B-A643-8EB2-77EC8E94D29D}"/>
                </a:ext>
              </a:extLst>
            </p:cNvPr>
            <p:cNvSpPr txBox="1"/>
            <p:nvPr/>
          </p:nvSpPr>
          <p:spPr>
            <a:xfrm>
              <a:off x="5083243" y="5255850"/>
              <a:ext cx="913583" cy="646331"/>
            </a:xfrm>
            <a:prstGeom prst="rect">
              <a:avLst/>
            </a:prstGeom>
            <a:noFill/>
          </p:spPr>
          <p:txBody>
            <a:bodyPr wrap="none" rtlCol="0">
              <a:spAutoFit/>
            </a:bodyPr>
            <a:lstStyle/>
            <a:p>
              <a:pPr algn="ctr"/>
              <a:r>
                <a:rPr lang="en-US" sz="1200" dirty="0">
                  <a:latin typeface="+mj-lt"/>
                </a:rPr>
                <a:t>+</a:t>
              </a:r>
            </a:p>
            <a:p>
              <a:pPr algn="ctr"/>
              <a:r>
                <a:rPr lang="en-US" sz="1200" dirty="0">
                  <a:latin typeface="+mj-lt"/>
                </a:rPr>
                <a:t>data</a:t>
              </a:r>
            </a:p>
            <a:p>
              <a:pPr algn="ctr"/>
              <a:r>
                <a:rPr lang="en-US" sz="1200" dirty="0">
                  <a:latin typeface="+mj-lt"/>
                </a:rPr>
                <a:t>aggregation</a:t>
              </a:r>
            </a:p>
          </p:txBody>
        </p:sp>
      </p:grpSp>
      <p:grpSp>
        <p:nvGrpSpPr>
          <p:cNvPr id="129" name="Group 128">
            <a:extLst>
              <a:ext uri="{FF2B5EF4-FFF2-40B4-BE49-F238E27FC236}">
                <a16:creationId xmlns:a16="http://schemas.microsoft.com/office/drawing/2014/main" id="{4E8C4161-8087-4D46-8B37-FE7C2AEFD532}"/>
              </a:ext>
            </a:extLst>
          </p:cNvPr>
          <p:cNvGrpSpPr/>
          <p:nvPr/>
        </p:nvGrpSpPr>
        <p:grpSpPr>
          <a:xfrm>
            <a:off x="383791" y="5085444"/>
            <a:ext cx="3200897" cy="1091665"/>
            <a:chOff x="383791" y="5085444"/>
            <a:chExt cx="3200897" cy="1091665"/>
          </a:xfrm>
        </p:grpSpPr>
        <p:pic>
          <p:nvPicPr>
            <p:cNvPr id="33" name="pasted-image.tif">
              <a:extLst>
                <a:ext uri="{FF2B5EF4-FFF2-40B4-BE49-F238E27FC236}">
                  <a16:creationId xmlns:a16="http://schemas.microsoft.com/office/drawing/2014/main" id="{3BD34E53-E707-0041-8EE0-36EEFEE80A76}"/>
                </a:ext>
              </a:extLst>
            </p:cNvPr>
            <p:cNvPicPr>
              <a:picLocks noChangeAspect="1"/>
            </p:cNvPicPr>
            <p:nvPr/>
          </p:nvPicPr>
          <p:blipFill>
            <a:blip r:embed="rId9"/>
            <a:stretch>
              <a:fillRect/>
            </a:stretch>
          </p:blipFill>
          <p:spPr>
            <a:xfrm>
              <a:off x="2428093" y="5283793"/>
              <a:ext cx="725546" cy="271916"/>
            </a:xfrm>
            <a:prstGeom prst="rect">
              <a:avLst/>
            </a:prstGeom>
            <a:ln w="12700">
              <a:miter lim="400000"/>
            </a:ln>
          </p:spPr>
        </p:pic>
        <p:pic>
          <p:nvPicPr>
            <p:cNvPr id="18" name="pasted-image.tif">
              <a:extLst>
                <a:ext uri="{FF2B5EF4-FFF2-40B4-BE49-F238E27FC236}">
                  <a16:creationId xmlns:a16="http://schemas.microsoft.com/office/drawing/2014/main" id="{DB06B252-FEB6-A546-92E0-843BAED67482}"/>
                </a:ext>
              </a:extLst>
            </p:cNvPr>
            <p:cNvPicPr>
              <a:picLocks noChangeAspect="1"/>
            </p:cNvPicPr>
            <p:nvPr/>
          </p:nvPicPr>
          <p:blipFill>
            <a:blip r:embed="rId9"/>
            <a:stretch>
              <a:fillRect/>
            </a:stretch>
          </p:blipFill>
          <p:spPr>
            <a:xfrm>
              <a:off x="1655278" y="5291081"/>
              <a:ext cx="725546" cy="271916"/>
            </a:xfrm>
            <a:prstGeom prst="rect">
              <a:avLst/>
            </a:prstGeom>
            <a:ln w="12700">
              <a:miter lim="400000"/>
            </a:ln>
          </p:spPr>
        </p:pic>
        <p:sp>
          <p:nvSpPr>
            <p:cNvPr id="51" name="TextBox 50">
              <a:extLst>
                <a:ext uri="{FF2B5EF4-FFF2-40B4-BE49-F238E27FC236}">
                  <a16:creationId xmlns:a16="http://schemas.microsoft.com/office/drawing/2014/main" id="{44864308-2B24-314C-A9E2-00DB3BC00F91}"/>
                </a:ext>
              </a:extLst>
            </p:cNvPr>
            <p:cNvSpPr txBox="1"/>
            <p:nvPr/>
          </p:nvSpPr>
          <p:spPr>
            <a:xfrm>
              <a:off x="1593982" y="5384864"/>
              <a:ext cx="811441" cy="246221"/>
            </a:xfrm>
            <a:prstGeom prst="rect">
              <a:avLst/>
            </a:prstGeom>
            <a:noFill/>
          </p:spPr>
          <p:txBody>
            <a:bodyPr wrap="none" rtlCol="0">
              <a:spAutoFit/>
            </a:bodyPr>
            <a:lstStyle/>
            <a:p>
              <a:r>
                <a:rPr lang="en-US" sz="1000" dirty="0">
                  <a:latin typeface="+mj-lt"/>
                </a:rPr>
                <a:t>Coordinator</a:t>
              </a:r>
            </a:p>
          </p:txBody>
        </p:sp>
        <p:sp>
          <p:nvSpPr>
            <p:cNvPr id="52" name="TextBox 51">
              <a:extLst>
                <a:ext uri="{FF2B5EF4-FFF2-40B4-BE49-F238E27FC236}">
                  <a16:creationId xmlns:a16="http://schemas.microsoft.com/office/drawing/2014/main" id="{959B2CB8-2D0E-6044-AFE2-81896D3EE5CB}"/>
                </a:ext>
              </a:extLst>
            </p:cNvPr>
            <p:cNvSpPr txBox="1"/>
            <p:nvPr/>
          </p:nvSpPr>
          <p:spPr>
            <a:xfrm>
              <a:off x="2370894" y="5384864"/>
              <a:ext cx="1213794" cy="246221"/>
            </a:xfrm>
            <a:prstGeom prst="rect">
              <a:avLst/>
            </a:prstGeom>
            <a:noFill/>
          </p:spPr>
          <p:txBody>
            <a:bodyPr wrap="none" rtlCol="0">
              <a:spAutoFit/>
            </a:bodyPr>
            <a:lstStyle/>
            <a:p>
              <a:r>
                <a:rPr lang="en-US" sz="1000" dirty="0">
                  <a:latin typeface="+mj-lt"/>
                </a:rPr>
                <a:t>Coordinator backup</a:t>
              </a:r>
            </a:p>
          </p:txBody>
        </p:sp>
        <p:sp>
          <p:nvSpPr>
            <p:cNvPr id="46" name="Rectangle 45">
              <a:extLst>
                <a:ext uri="{FF2B5EF4-FFF2-40B4-BE49-F238E27FC236}">
                  <a16:creationId xmlns:a16="http://schemas.microsoft.com/office/drawing/2014/main" id="{815FA7D1-F905-194B-BA33-FF777823AAB8}"/>
                </a:ext>
              </a:extLst>
            </p:cNvPr>
            <p:cNvSpPr/>
            <p:nvPr/>
          </p:nvSpPr>
          <p:spPr>
            <a:xfrm>
              <a:off x="1239673" y="5120363"/>
              <a:ext cx="567047" cy="205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100" dirty="0">
                  <a:solidFill>
                    <a:schemeClr val="tx1"/>
                  </a:solidFill>
                  <a:latin typeface="+mj-lt"/>
                </a:rPr>
                <a:t>Proposer</a:t>
              </a:r>
            </a:p>
          </p:txBody>
        </p:sp>
        <p:sp>
          <p:nvSpPr>
            <p:cNvPr id="47" name="Rectangle 46">
              <a:extLst>
                <a:ext uri="{FF2B5EF4-FFF2-40B4-BE49-F238E27FC236}">
                  <a16:creationId xmlns:a16="http://schemas.microsoft.com/office/drawing/2014/main" id="{EA15A307-D7B2-5F44-A468-E857CA808D72}"/>
                </a:ext>
              </a:extLst>
            </p:cNvPr>
            <p:cNvSpPr/>
            <p:nvPr/>
          </p:nvSpPr>
          <p:spPr>
            <a:xfrm>
              <a:off x="3017227" y="5085444"/>
              <a:ext cx="567047" cy="205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100" dirty="0">
                  <a:solidFill>
                    <a:schemeClr val="tx1"/>
                  </a:solidFill>
                  <a:latin typeface="+mj-lt"/>
                </a:rPr>
                <a:t>Proposer</a:t>
              </a:r>
            </a:p>
          </p:txBody>
        </p:sp>
        <p:pic>
          <p:nvPicPr>
            <p:cNvPr id="19" name="pasted-image.tif">
              <a:extLst>
                <a:ext uri="{FF2B5EF4-FFF2-40B4-BE49-F238E27FC236}">
                  <a16:creationId xmlns:a16="http://schemas.microsoft.com/office/drawing/2014/main" id="{7639FD0F-3D35-3048-9503-0143F51989B3}"/>
                </a:ext>
              </a:extLst>
            </p:cNvPr>
            <p:cNvPicPr>
              <a:picLocks noChangeAspect="1"/>
            </p:cNvPicPr>
            <p:nvPr/>
          </p:nvPicPr>
          <p:blipFill>
            <a:blip r:embed="rId9"/>
            <a:stretch>
              <a:fillRect/>
            </a:stretch>
          </p:blipFill>
          <p:spPr>
            <a:xfrm>
              <a:off x="1396757" y="5617630"/>
              <a:ext cx="725546" cy="271916"/>
            </a:xfrm>
            <a:prstGeom prst="rect">
              <a:avLst/>
            </a:prstGeom>
            <a:ln w="12700">
              <a:miter lim="400000"/>
            </a:ln>
          </p:spPr>
        </p:pic>
        <p:pic>
          <p:nvPicPr>
            <p:cNvPr id="20" name="pasted-image.tif">
              <a:extLst>
                <a:ext uri="{FF2B5EF4-FFF2-40B4-BE49-F238E27FC236}">
                  <a16:creationId xmlns:a16="http://schemas.microsoft.com/office/drawing/2014/main" id="{F4044E7D-437A-5F42-8D26-F6C6DC237AA4}"/>
                </a:ext>
              </a:extLst>
            </p:cNvPr>
            <p:cNvPicPr>
              <a:picLocks noChangeAspect="1"/>
            </p:cNvPicPr>
            <p:nvPr/>
          </p:nvPicPr>
          <p:blipFill>
            <a:blip r:embed="rId9"/>
            <a:stretch>
              <a:fillRect/>
            </a:stretch>
          </p:blipFill>
          <p:spPr>
            <a:xfrm>
              <a:off x="2039030" y="5617630"/>
              <a:ext cx="725546" cy="271916"/>
            </a:xfrm>
            <a:prstGeom prst="rect">
              <a:avLst/>
            </a:prstGeom>
            <a:ln w="12700">
              <a:miter lim="400000"/>
            </a:ln>
          </p:spPr>
        </p:pic>
        <p:pic>
          <p:nvPicPr>
            <p:cNvPr id="21" name="pasted-image.tif">
              <a:extLst>
                <a:ext uri="{FF2B5EF4-FFF2-40B4-BE49-F238E27FC236}">
                  <a16:creationId xmlns:a16="http://schemas.microsoft.com/office/drawing/2014/main" id="{5FF12E7C-4F81-0E44-ABCF-450C8E91E751}"/>
                </a:ext>
              </a:extLst>
            </p:cNvPr>
            <p:cNvPicPr>
              <a:picLocks noChangeAspect="1"/>
            </p:cNvPicPr>
            <p:nvPr/>
          </p:nvPicPr>
          <p:blipFill>
            <a:blip r:embed="rId9"/>
            <a:stretch>
              <a:fillRect/>
            </a:stretch>
          </p:blipFill>
          <p:spPr>
            <a:xfrm>
              <a:off x="2749224" y="5612191"/>
              <a:ext cx="725546" cy="271916"/>
            </a:xfrm>
            <a:prstGeom prst="rect">
              <a:avLst/>
            </a:prstGeom>
            <a:ln w="12700">
              <a:miter lim="400000"/>
            </a:ln>
          </p:spPr>
        </p:pic>
        <p:sp>
          <p:nvSpPr>
            <p:cNvPr id="26" name="Shape 1677">
              <a:extLst>
                <a:ext uri="{FF2B5EF4-FFF2-40B4-BE49-F238E27FC236}">
                  <a16:creationId xmlns:a16="http://schemas.microsoft.com/office/drawing/2014/main" id="{DD69B3E2-91AF-3D45-AC11-16225B2D0481}"/>
                </a:ext>
              </a:extLst>
            </p:cNvPr>
            <p:cNvSpPr/>
            <p:nvPr/>
          </p:nvSpPr>
          <p:spPr>
            <a:xfrm>
              <a:off x="1760939" y="5284822"/>
              <a:ext cx="164295" cy="8731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19050">
              <a:solidFill>
                <a:srgbClr val="000000"/>
              </a:solidFill>
              <a:miter lim="400000"/>
              <a:tail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sp>
          <p:nvSpPr>
            <p:cNvPr id="27" name="Shape 1678">
              <a:extLst>
                <a:ext uri="{FF2B5EF4-FFF2-40B4-BE49-F238E27FC236}">
                  <a16:creationId xmlns:a16="http://schemas.microsoft.com/office/drawing/2014/main" id="{CFE6464C-70A2-0745-96B8-01CE347BDD9F}"/>
                </a:ext>
              </a:extLst>
            </p:cNvPr>
            <p:cNvSpPr/>
            <p:nvPr/>
          </p:nvSpPr>
          <p:spPr>
            <a:xfrm>
              <a:off x="2113674" y="5562030"/>
              <a:ext cx="186054" cy="1366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19050">
              <a:solidFill>
                <a:srgbClr val="000000"/>
              </a:solidFill>
              <a:miter lim="400000"/>
              <a:tail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sp>
          <p:nvSpPr>
            <p:cNvPr id="28" name="Shape 1679">
              <a:extLst>
                <a:ext uri="{FF2B5EF4-FFF2-40B4-BE49-F238E27FC236}">
                  <a16:creationId xmlns:a16="http://schemas.microsoft.com/office/drawing/2014/main" id="{C484BC1A-7494-8147-A9F1-CA76637A0F72}"/>
                </a:ext>
              </a:extLst>
            </p:cNvPr>
            <p:cNvSpPr/>
            <p:nvPr/>
          </p:nvSpPr>
          <p:spPr>
            <a:xfrm>
              <a:off x="1853384" y="5562996"/>
              <a:ext cx="159318" cy="1356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400" y="7200"/>
                    <a:pt x="7200" y="14400"/>
                    <a:pt x="0" y="21600"/>
                  </a:cubicBezTo>
                </a:path>
              </a:pathLst>
            </a:custGeom>
            <a:ln w="19050">
              <a:solidFill>
                <a:srgbClr val="000000"/>
              </a:solidFill>
              <a:miter lim="400000"/>
              <a:tail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sp>
          <p:nvSpPr>
            <p:cNvPr id="29" name="Shape 1680">
              <a:extLst>
                <a:ext uri="{FF2B5EF4-FFF2-40B4-BE49-F238E27FC236}">
                  <a16:creationId xmlns:a16="http://schemas.microsoft.com/office/drawing/2014/main" id="{3C9B6668-3C4F-2C4A-AAF9-781308DAB42C}"/>
                </a:ext>
              </a:extLst>
            </p:cNvPr>
            <p:cNvSpPr/>
            <p:nvPr/>
          </p:nvSpPr>
          <p:spPr>
            <a:xfrm>
              <a:off x="2204086" y="5557766"/>
              <a:ext cx="702734" cy="1568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19050">
              <a:solidFill>
                <a:srgbClr val="000000"/>
              </a:solidFill>
              <a:miter lim="400000"/>
              <a:tail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cxnSp>
          <p:nvCxnSpPr>
            <p:cNvPr id="30" name="Connector 1660">
              <a:extLst>
                <a:ext uri="{FF2B5EF4-FFF2-40B4-BE49-F238E27FC236}">
                  <a16:creationId xmlns:a16="http://schemas.microsoft.com/office/drawing/2014/main" id="{3548D486-F54E-A542-98F0-3A0C58E03807}"/>
                </a:ext>
              </a:extLst>
            </p:cNvPr>
            <p:cNvCxnSpPr/>
            <p:nvPr/>
          </p:nvCxnSpPr>
          <p:spPr>
            <a:xfrm>
              <a:off x="1931975" y="5889547"/>
              <a:ext cx="117498" cy="72892"/>
            </a:xfrm>
            <a:prstGeom prst="straightConnector1">
              <a:avLst/>
            </a:prstGeom>
            <a:ln w="19050">
              <a:solidFill>
                <a:srgbClr val="000000"/>
              </a:solidFill>
              <a:miter lim="400000"/>
              <a:tailEnd type="triangle"/>
            </a:ln>
          </p:spPr>
        </p:cxnSp>
        <p:cxnSp>
          <p:nvCxnSpPr>
            <p:cNvPr id="31" name="Connector 1661">
              <a:extLst>
                <a:ext uri="{FF2B5EF4-FFF2-40B4-BE49-F238E27FC236}">
                  <a16:creationId xmlns:a16="http://schemas.microsoft.com/office/drawing/2014/main" id="{741B4EB6-B736-8F48-A365-9ABEF3F015CD}"/>
                </a:ext>
              </a:extLst>
            </p:cNvPr>
            <p:cNvCxnSpPr/>
            <p:nvPr/>
          </p:nvCxnSpPr>
          <p:spPr>
            <a:xfrm flipH="1">
              <a:off x="2049474" y="5884107"/>
              <a:ext cx="122730" cy="78331"/>
            </a:xfrm>
            <a:prstGeom prst="straightConnector1">
              <a:avLst/>
            </a:prstGeom>
            <a:ln w="19050">
              <a:solidFill>
                <a:srgbClr val="000000"/>
              </a:solidFill>
              <a:miter lim="400000"/>
              <a:tailEnd type="triangle"/>
            </a:ln>
          </p:spPr>
        </p:cxnSp>
        <p:cxnSp>
          <p:nvCxnSpPr>
            <p:cNvPr id="32" name="Connector 1662">
              <a:extLst>
                <a:ext uri="{FF2B5EF4-FFF2-40B4-BE49-F238E27FC236}">
                  <a16:creationId xmlns:a16="http://schemas.microsoft.com/office/drawing/2014/main" id="{63FE2C70-C2B6-C944-BDCE-9C192C21D88E}"/>
                </a:ext>
              </a:extLst>
            </p:cNvPr>
            <p:cNvCxnSpPr/>
            <p:nvPr/>
          </p:nvCxnSpPr>
          <p:spPr>
            <a:xfrm flipH="1">
              <a:off x="2299688" y="5861562"/>
              <a:ext cx="607132" cy="133881"/>
            </a:xfrm>
            <a:prstGeom prst="straightConnector1">
              <a:avLst/>
            </a:prstGeom>
            <a:ln w="19050">
              <a:solidFill>
                <a:srgbClr val="000000"/>
              </a:solidFill>
              <a:miter lim="400000"/>
              <a:tailEnd type="triangle"/>
            </a:ln>
          </p:spPr>
        </p:cxnSp>
        <p:sp>
          <p:nvSpPr>
            <p:cNvPr id="36" name="Shape 1681">
              <a:extLst>
                <a:ext uri="{FF2B5EF4-FFF2-40B4-BE49-F238E27FC236}">
                  <a16:creationId xmlns:a16="http://schemas.microsoft.com/office/drawing/2014/main" id="{AEB2F232-A098-404F-AA11-190A251C4E90}"/>
                </a:ext>
              </a:extLst>
            </p:cNvPr>
            <p:cNvSpPr/>
            <p:nvPr/>
          </p:nvSpPr>
          <p:spPr>
            <a:xfrm>
              <a:off x="2295467" y="5200983"/>
              <a:ext cx="720330" cy="17115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19050">
              <a:solidFill>
                <a:srgbClr val="000000"/>
              </a:solidFill>
              <a:miter lim="400000"/>
              <a:head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sp>
          <p:nvSpPr>
            <p:cNvPr id="37" name="Shape 1682">
              <a:extLst>
                <a:ext uri="{FF2B5EF4-FFF2-40B4-BE49-F238E27FC236}">
                  <a16:creationId xmlns:a16="http://schemas.microsoft.com/office/drawing/2014/main" id="{284E373F-9705-E84A-844C-45FAF0569EB7}"/>
                </a:ext>
              </a:extLst>
            </p:cNvPr>
            <p:cNvSpPr/>
            <p:nvPr/>
          </p:nvSpPr>
          <p:spPr>
            <a:xfrm>
              <a:off x="1808151" y="5226099"/>
              <a:ext cx="788733" cy="1567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19050">
              <a:solidFill>
                <a:srgbClr val="000000"/>
              </a:solidFill>
              <a:custDash>
                <a:ds d="200000" sp="200000"/>
              </a:custDash>
              <a:miter lim="400000"/>
              <a:head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sp>
          <p:nvSpPr>
            <p:cNvPr id="38" name="Shape 1683">
              <a:extLst>
                <a:ext uri="{FF2B5EF4-FFF2-40B4-BE49-F238E27FC236}">
                  <a16:creationId xmlns:a16="http://schemas.microsoft.com/office/drawing/2014/main" id="{40FB21BF-9B2F-AF46-914C-5AEA244D7365}"/>
                </a:ext>
              </a:extLst>
            </p:cNvPr>
            <p:cNvSpPr/>
            <p:nvPr/>
          </p:nvSpPr>
          <p:spPr>
            <a:xfrm>
              <a:off x="2909708" y="5249903"/>
              <a:ext cx="183926" cy="11494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19050">
              <a:solidFill>
                <a:srgbClr val="000000"/>
              </a:solidFill>
              <a:custDash>
                <a:ds d="200000" sp="200000"/>
              </a:custDash>
              <a:miter lim="400000"/>
              <a:head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sp>
          <p:nvSpPr>
            <p:cNvPr id="39" name="Shape 1684">
              <a:extLst>
                <a:ext uri="{FF2B5EF4-FFF2-40B4-BE49-F238E27FC236}">
                  <a16:creationId xmlns:a16="http://schemas.microsoft.com/office/drawing/2014/main" id="{260AE8AA-DEF2-AF45-BE94-0B3501D804A7}"/>
                </a:ext>
              </a:extLst>
            </p:cNvPr>
            <p:cNvSpPr/>
            <p:nvPr/>
          </p:nvSpPr>
          <p:spPr>
            <a:xfrm>
              <a:off x="2067121" y="5561148"/>
              <a:ext cx="478237" cy="1437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19050">
              <a:solidFill>
                <a:srgbClr val="000000"/>
              </a:solidFill>
              <a:custDash>
                <a:ds d="200000" sp="200000"/>
              </a:custDash>
              <a:miter lim="400000"/>
              <a:head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sp>
          <p:nvSpPr>
            <p:cNvPr id="40" name="Shape 1685">
              <a:extLst>
                <a:ext uri="{FF2B5EF4-FFF2-40B4-BE49-F238E27FC236}">
                  <a16:creationId xmlns:a16="http://schemas.microsoft.com/office/drawing/2014/main" id="{374189CD-3767-7A46-972B-A80F6EDDE98A}"/>
                </a:ext>
              </a:extLst>
            </p:cNvPr>
            <p:cNvSpPr/>
            <p:nvPr/>
          </p:nvSpPr>
          <p:spPr>
            <a:xfrm>
              <a:off x="2545959" y="5557765"/>
              <a:ext cx="155676" cy="1409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00" y="14400"/>
                    <a:pt x="14400" y="7200"/>
                    <a:pt x="21600" y="0"/>
                  </a:cubicBezTo>
                </a:path>
              </a:pathLst>
            </a:custGeom>
            <a:ln w="19050">
              <a:solidFill>
                <a:srgbClr val="000000"/>
              </a:solidFill>
              <a:custDash>
                <a:ds d="200000" sp="200000"/>
              </a:custDash>
              <a:miter lim="400000"/>
              <a:head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cxnSp>
          <p:nvCxnSpPr>
            <p:cNvPr id="41" name="Connector 1671">
              <a:extLst>
                <a:ext uri="{FF2B5EF4-FFF2-40B4-BE49-F238E27FC236}">
                  <a16:creationId xmlns:a16="http://schemas.microsoft.com/office/drawing/2014/main" id="{64E82F5C-ED45-6948-8DAF-B8371DD3AB2C}"/>
                </a:ext>
              </a:extLst>
            </p:cNvPr>
            <p:cNvCxnSpPr/>
            <p:nvPr/>
          </p:nvCxnSpPr>
          <p:spPr>
            <a:xfrm flipV="1">
              <a:off x="2966991" y="5889547"/>
              <a:ext cx="88646" cy="72892"/>
            </a:xfrm>
            <a:prstGeom prst="straightConnector1">
              <a:avLst/>
            </a:prstGeom>
            <a:ln w="19050">
              <a:solidFill>
                <a:srgbClr val="000000"/>
              </a:solidFill>
              <a:miter lim="400000"/>
              <a:headEnd type="triangle"/>
            </a:ln>
          </p:spPr>
        </p:cxnSp>
        <p:cxnSp>
          <p:nvCxnSpPr>
            <p:cNvPr id="42" name="Connector 1672">
              <a:extLst>
                <a:ext uri="{FF2B5EF4-FFF2-40B4-BE49-F238E27FC236}">
                  <a16:creationId xmlns:a16="http://schemas.microsoft.com/office/drawing/2014/main" id="{507C6642-F477-0B47-93F1-7A06DB6899D1}"/>
                </a:ext>
              </a:extLst>
            </p:cNvPr>
            <p:cNvCxnSpPr/>
            <p:nvPr/>
          </p:nvCxnSpPr>
          <p:spPr>
            <a:xfrm flipH="1" flipV="1">
              <a:off x="2509449" y="5884107"/>
              <a:ext cx="180550" cy="78331"/>
            </a:xfrm>
            <a:prstGeom prst="straightConnector1">
              <a:avLst/>
            </a:prstGeom>
            <a:ln w="19050">
              <a:solidFill>
                <a:srgbClr val="000000"/>
              </a:solidFill>
              <a:miter lim="400000"/>
              <a:headEnd type="triangle"/>
            </a:ln>
          </p:spPr>
        </p:cxnSp>
        <p:sp>
          <p:nvSpPr>
            <p:cNvPr id="43" name="Shape 1686">
              <a:extLst>
                <a:ext uri="{FF2B5EF4-FFF2-40B4-BE49-F238E27FC236}">
                  <a16:creationId xmlns:a16="http://schemas.microsoft.com/office/drawing/2014/main" id="{58BB2EC4-602F-5145-8BD8-F54200793952}"/>
                </a:ext>
              </a:extLst>
            </p:cNvPr>
            <p:cNvSpPr/>
            <p:nvPr/>
          </p:nvSpPr>
          <p:spPr>
            <a:xfrm>
              <a:off x="2857711" y="5552326"/>
              <a:ext cx="179151" cy="1409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ln w="19050">
              <a:solidFill>
                <a:srgbClr val="000000"/>
              </a:solidFill>
              <a:custDash>
                <a:ds d="200000" sp="200000"/>
              </a:custDash>
              <a:miter lim="400000"/>
              <a:headEnd type="triangle"/>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sz="800" b="0" i="0" u="none" strike="noStrike" kern="0" cap="none" spc="0" normalizeH="0" baseline="0" noProof="0">
                <a:ln>
                  <a:noFill/>
                </a:ln>
                <a:solidFill>
                  <a:prstClr val="black"/>
                </a:solidFill>
                <a:effectLst/>
                <a:uLnTx/>
                <a:uFillTx/>
                <a:latin typeface="+mj-lt"/>
              </a:endParaRPr>
            </a:p>
          </p:txBody>
        </p:sp>
        <p:sp>
          <p:nvSpPr>
            <p:cNvPr id="48" name="Rectangle 47">
              <a:extLst>
                <a:ext uri="{FF2B5EF4-FFF2-40B4-BE49-F238E27FC236}">
                  <a16:creationId xmlns:a16="http://schemas.microsoft.com/office/drawing/2014/main" id="{88ACFD60-010D-B54C-866D-27AA845BE1E4}"/>
                </a:ext>
              </a:extLst>
            </p:cNvPr>
            <p:cNvSpPr/>
            <p:nvPr/>
          </p:nvSpPr>
          <p:spPr>
            <a:xfrm>
              <a:off x="1732641" y="5984983"/>
              <a:ext cx="567047" cy="192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100" dirty="0">
                  <a:solidFill>
                    <a:schemeClr val="tx1"/>
                  </a:solidFill>
                  <a:latin typeface="+mj-lt"/>
                </a:rPr>
                <a:t>Learner</a:t>
              </a:r>
            </a:p>
          </p:txBody>
        </p:sp>
        <p:sp>
          <p:nvSpPr>
            <p:cNvPr id="49" name="Rectangle 48">
              <a:extLst>
                <a:ext uri="{FF2B5EF4-FFF2-40B4-BE49-F238E27FC236}">
                  <a16:creationId xmlns:a16="http://schemas.microsoft.com/office/drawing/2014/main" id="{63EE9671-759F-A442-8ABE-426B909633EA}"/>
                </a:ext>
              </a:extLst>
            </p:cNvPr>
            <p:cNvSpPr/>
            <p:nvPr/>
          </p:nvSpPr>
          <p:spPr>
            <a:xfrm>
              <a:off x="2571839" y="5984983"/>
              <a:ext cx="567047" cy="1921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100" dirty="0">
                  <a:solidFill>
                    <a:schemeClr val="tx1"/>
                  </a:solidFill>
                  <a:latin typeface="+mj-lt"/>
                </a:rPr>
                <a:t>Learner</a:t>
              </a:r>
            </a:p>
          </p:txBody>
        </p:sp>
        <p:sp>
          <p:nvSpPr>
            <p:cNvPr id="54" name="TextBox 53">
              <a:extLst>
                <a:ext uri="{FF2B5EF4-FFF2-40B4-BE49-F238E27FC236}">
                  <a16:creationId xmlns:a16="http://schemas.microsoft.com/office/drawing/2014/main" id="{16AECEAB-BC51-2F4B-99E3-C5B3A75A6BFE}"/>
                </a:ext>
              </a:extLst>
            </p:cNvPr>
            <p:cNvSpPr txBox="1"/>
            <p:nvPr/>
          </p:nvSpPr>
          <p:spPr>
            <a:xfrm>
              <a:off x="1398404" y="5719199"/>
              <a:ext cx="651140" cy="246221"/>
            </a:xfrm>
            <a:prstGeom prst="rect">
              <a:avLst/>
            </a:prstGeom>
            <a:noFill/>
          </p:spPr>
          <p:txBody>
            <a:bodyPr wrap="none" rtlCol="0">
              <a:spAutoFit/>
            </a:bodyPr>
            <a:lstStyle/>
            <a:p>
              <a:r>
                <a:rPr lang="en-US" sz="1000" dirty="0">
                  <a:latin typeface="+mj-lt"/>
                </a:rPr>
                <a:t>Acceptor</a:t>
              </a:r>
            </a:p>
          </p:txBody>
        </p:sp>
        <p:sp>
          <p:nvSpPr>
            <p:cNvPr id="55" name="TextBox 54">
              <a:extLst>
                <a:ext uri="{FF2B5EF4-FFF2-40B4-BE49-F238E27FC236}">
                  <a16:creationId xmlns:a16="http://schemas.microsoft.com/office/drawing/2014/main" id="{4761EFC6-C362-9F4F-A27F-66F9DEFFB3E8}"/>
                </a:ext>
              </a:extLst>
            </p:cNvPr>
            <p:cNvSpPr txBox="1"/>
            <p:nvPr/>
          </p:nvSpPr>
          <p:spPr>
            <a:xfrm>
              <a:off x="2046553" y="5719199"/>
              <a:ext cx="651140" cy="246221"/>
            </a:xfrm>
            <a:prstGeom prst="rect">
              <a:avLst/>
            </a:prstGeom>
            <a:noFill/>
          </p:spPr>
          <p:txBody>
            <a:bodyPr wrap="none" rtlCol="0">
              <a:spAutoFit/>
            </a:bodyPr>
            <a:lstStyle/>
            <a:p>
              <a:r>
                <a:rPr lang="en-US" sz="1000" dirty="0">
                  <a:latin typeface="+mj-lt"/>
                </a:rPr>
                <a:t>Acceptor</a:t>
              </a:r>
            </a:p>
          </p:txBody>
        </p:sp>
        <p:sp>
          <p:nvSpPr>
            <p:cNvPr id="56" name="TextBox 55">
              <a:extLst>
                <a:ext uri="{FF2B5EF4-FFF2-40B4-BE49-F238E27FC236}">
                  <a16:creationId xmlns:a16="http://schemas.microsoft.com/office/drawing/2014/main" id="{B0037ED9-F31D-0342-A7FD-41E8212EF36A}"/>
                </a:ext>
              </a:extLst>
            </p:cNvPr>
            <p:cNvSpPr txBox="1"/>
            <p:nvPr/>
          </p:nvSpPr>
          <p:spPr>
            <a:xfrm>
              <a:off x="2757070" y="5719199"/>
              <a:ext cx="651140" cy="246221"/>
            </a:xfrm>
            <a:prstGeom prst="rect">
              <a:avLst/>
            </a:prstGeom>
            <a:noFill/>
          </p:spPr>
          <p:txBody>
            <a:bodyPr wrap="none" rtlCol="0">
              <a:spAutoFit/>
            </a:bodyPr>
            <a:lstStyle/>
            <a:p>
              <a:r>
                <a:rPr lang="en-US" sz="1000" dirty="0">
                  <a:latin typeface="+mj-lt"/>
                </a:rPr>
                <a:t>Acceptor</a:t>
              </a:r>
            </a:p>
          </p:txBody>
        </p:sp>
        <p:sp>
          <p:nvSpPr>
            <p:cNvPr id="117" name="Oval Callout 116">
              <a:extLst>
                <a:ext uri="{FF2B5EF4-FFF2-40B4-BE49-F238E27FC236}">
                  <a16:creationId xmlns:a16="http://schemas.microsoft.com/office/drawing/2014/main" id="{45D83D3F-4A5B-E34A-844A-3AD6282CD0C2}"/>
                </a:ext>
              </a:extLst>
            </p:cNvPr>
            <p:cNvSpPr/>
            <p:nvPr/>
          </p:nvSpPr>
          <p:spPr>
            <a:xfrm>
              <a:off x="383791" y="5290746"/>
              <a:ext cx="802097" cy="826855"/>
            </a:xfrm>
            <a:prstGeom prst="wedgeEllipseCallout">
              <a:avLst>
                <a:gd name="adj1" fmla="val 86023"/>
                <a:gd name="adj2" fmla="val 7470"/>
              </a:avLst>
            </a:prstGeom>
            <a:gradFill>
              <a:gsLst>
                <a:gs pos="0">
                  <a:srgbClr val="9FA0B4"/>
                </a:gs>
                <a:gs pos="100000">
                  <a:srgbClr val="E3E3EA"/>
                </a:gs>
                <a:gs pos="61000">
                  <a:srgbClr val="FAFAFD"/>
                </a:gs>
              </a:gsLst>
              <a:path path="circle">
                <a:fillToRect t="100000" r="10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D25F9532-0A6A-954E-831D-CA3415563C97}"/>
                </a:ext>
              </a:extLst>
            </p:cNvPr>
            <p:cNvSpPr txBox="1"/>
            <p:nvPr/>
          </p:nvSpPr>
          <p:spPr>
            <a:xfrm>
              <a:off x="525816" y="5487965"/>
              <a:ext cx="529568" cy="461665"/>
            </a:xfrm>
            <a:prstGeom prst="rect">
              <a:avLst/>
            </a:prstGeom>
            <a:noFill/>
          </p:spPr>
          <p:txBody>
            <a:bodyPr wrap="none" rtlCol="0">
              <a:spAutoFit/>
            </a:bodyPr>
            <a:lstStyle/>
            <a:p>
              <a:pPr algn="ctr"/>
              <a:r>
                <a:rPr lang="en-US" sz="1200" dirty="0" err="1">
                  <a:latin typeface="+mj-lt"/>
                </a:rPr>
                <a:t>Paxos</a:t>
              </a:r>
              <a:endParaRPr lang="en-US" sz="1200" dirty="0">
                <a:latin typeface="+mj-lt"/>
              </a:endParaRPr>
            </a:p>
            <a:p>
              <a:pPr algn="ctr"/>
              <a:r>
                <a:rPr lang="en-US" sz="1200" dirty="0">
                  <a:latin typeface="+mj-lt"/>
                </a:rPr>
                <a:t>logic</a:t>
              </a:r>
            </a:p>
          </p:txBody>
        </p:sp>
      </p:grpSp>
      <p:grpSp>
        <p:nvGrpSpPr>
          <p:cNvPr id="127" name="Group 126">
            <a:extLst>
              <a:ext uri="{FF2B5EF4-FFF2-40B4-BE49-F238E27FC236}">
                <a16:creationId xmlns:a16="http://schemas.microsoft.com/office/drawing/2014/main" id="{0615A1A9-7CBA-D849-A84E-C5C6440D1DFC}"/>
              </a:ext>
            </a:extLst>
          </p:cNvPr>
          <p:cNvGrpSpPr/>
          <p:nvPr/>
        </p:nvGrpSpPr>
        <p:grpSpPr>
          <a:xfrm>
            <a:off x="8953510" y="5090361"/>
            <a:ext cx="2068613" cy="1315437"/>
            <a:chOff x="8953510" y="5090361"/>
            <a:chExt cx="2068613" cy="1315437"/>
          </a:xfrm>
        </p:grpSpPr>
        <p:pic>
          <p:nvPicPr>
            <p:cNvPr id="119" name="pasted-image.tif">
              <a:extLst>
                <a:ext uri="{FF2B5EF4-FFF2-40B4-BE49-F238E27FC236}">
                  <a16:creationId xmlns:a16="http://schemas.microsoft.com/office/drawing/2014/main" id="{F17BF6FE-0322-F64F-92B6-2A7C901128E3}"/>
                </a:ext>
              </a:extLst>
            </p:cNvPr>
            <p:cNvPicPr>
              <a:picLocks noChangeAspect="1"/>
            </p:cNvPicPr>
            <p:nvPr/>
          </p:nvPicPr>
          <p:blipFill>
            <a:blip r:embed="rId9"/>
            <a:stretch>
              <a:fillRect/>
            </a:stretch>
          </p:blipFill>
          <p:spPr>
            <a:xfrm>
              <a:off x="9847243" y="6133882"/>
              <a:ext cx="725546" cy="271916"/>
            </a:xfrm>
            <a:prstGeom prst="rect">
              <a:avLst/>
            </a:prstGeom>
            <a:ln w="12700">
              <a:miter lim="400000"/>
            </a:ln>
          </p:spPr>
        </p:pic>
        <p:sp>
          <p:nvSpPr>
            <p:cNvPr id="120" name="Oval Callout 119">
              <a:extLst>
                <a:ext uri="{FF2B5EF4-FFF2-40B4-BE49-F238E27FC236}">
                  <a16:creationId xmlns:a16="http://schemas.microsoft.com/office/drawing/2014/main" id="{B1D06307-833C-8E42-AC8A-D45C8F64AAEB}"/>
                </a:ext>
              </a:extLst>
            </p:cNvPr>
            <p:cNvSpPr/>
            <p:nvPr/>
          </p:nvSpPr>
          <p:spPr>
            <a:xfrm>
              <a:off x="8953510" y="5108995"/>
              <a:ext cx="802097" cy="1143129"/>
            </a:xfrm>
            <a:prstGeom prst="wedgeEllipseCallout">
              <a:avLst>
                <a:gd name="adj1" fmla="val 77057"/>
                <a:gd name="adj2" fmla="val 48474"/>
              </a:avLst>
            </a:prstGeom>
            <a:gradFill>
              <a:gsLst>
                <a:gs pos="0">
                  <a:srgbClr val="9FA0B4"/>
                </a:gs>
                <a:gs pos="100000">
                  <a:srgbClr val="E3E3EA"/>
                </a:gs>
                <a:gs pos="61000">
                  <a:srgbClr val="FAFAFD"/>
                </a:gs>
              </a:gsLst>
              <a:path path="circle">
                <a:fillToRect t="100000" r="10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A4896967-D245-A943-9D4C-C304DB968EDD}"/>
                </a:ext>
              </a:extLst>
            </p:cNvPr>
            <p:cNvSpPr txBox="1"/>
            <p:nvPr/>
          </p:nvSpPr>
          <p:spPr>
            <a:xfrm>
              <a:off x="9018590" y="5090361"/>
              <a:ext cx="683457" cy="1200329"/>
            </a:xfrm>
            <a:prstGeom prst="rect">
              <a:avLst/>
            </a:prstGeom>
            <a:noFill/>
          </p:spPr>
          <p:txBody>
            <a:bodyPr wrap="none" rtlCol="0">
              <a:spAutoFit/>
            </a:bodyPr>
            <a:lstStyle/>
            <a:p>
              <a:pPr algn="ctr"/>
              <a:r>
                <a:rPr lang="en-US" sz="1200" dirty="0">
                  <a:latin typeface="+mj-lt"/>
                </a:rPr>
                <a:t>Match</a:t>
              </a:r>
            </a:p>
            <a:p>
              <a:pPr algn="ctr"/>
              <a:r>
                <a:rPr lang="en-US" sz="1200" dirty="0">
                  <a:latin typeface="+mj-lt"/>
                </a:rPr>
                <a:t>Counter</a:t>
              </a:r>
            </a:p>
            <a:p>
              <a:pPr algn="ctr"/>
              <a:r>
                <a:rPr lang="en-US" sz="1200" dirty="0">
                  <a:latin typeface="+mj-lt"/>
                </a:rPr>
                <a:t>Sample</a:t>
              </a:r>
            </a:p>
            <a:p>
              <a:pPr algn="ctr"/>
              <a:r>
                <a:rPr lang="en-US" sz="1200" dirty="0">
                  <a:latin typeface="+mj-lt"/>
                </a:rPr>
                <a:t>Sketch</a:t>
              </a:r>
            </a:p>
            <a:p>
              <a:pPr algn="ctr"/>
              <a:r>
                <a:rPr lang="en-US" sz="1200" dirty="0">
                  <a:latin typeface="+mj-lt"/>
                </a:rPr>
                <a:t>Tag</a:t>
              </a:r>
            </a:p>
            <a:p>
              <a:pPr algn="ctr"/>
              <a:r>
                <a:rPr lang="en-US" sz="1200" dirty="0">
                  <a:latin typeface="+mj-lt"/>
                </a:rPr>
                <a:t>…</a:t>
              </a:r>
            </a:p>
          </p:txBody>
        </p:sp>
        <p:sp>
          <p:nvSpPr>
            <p:cNvPr id="122" name="Bent Arrow 121">
              <a:extLst>
                <a:ext uri="{FF2B5EF4-FFF2-40B4-BE49-F238E27FC236}">
                  <a16:creationId xmlns:a16="http://schemas.microsoft.com/office/drawing/2014/main" id="{45634D77-A0A4-3D4C-B2A7-ED5FE6B000DB}"/>
                </a:ext>
              </a:extLst>
            </p:cNvPr>
            <p:cNvSpPr/>
            <p:nvPr/>
          </p:nvSpPr>
          <p:spPr>
            <a:xfrm>
              <a:off x="10225237" y="5462961"/>
              <a:ext cx="796886" cy="706274"/>
            </a:xfrm>
            <a:prstGeom prst="bentArrow">
              <a:avLst/>
            </a:prstGeom>
            <a:gradFill>
              <a:gsLst>
                <a:gs pos="0">
                  <a:srgbClr val="9FA0B4"/>
                </a:gs>
                <a:gs pos="100000">
                  <a:srgbClr val="E3E3EA"/>
                </a:gs>
                <a:gs pos="61000">
                  <a:srgbClr val="FAFAFD"/>
                </a:gs>
              </a:gsLst>
              <a:path path="circle">
                <a:fillToRect t="100000" r="100000"/>
              </a:path>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EE1270D-D36A-7B49-BD0A-A6EF277F80BF}"/>
                </a:ext>
              </a:extLst>
            </p:cNvPr>
            <p:cNvSpPr/>
            <p:nvPr/>
          </p:nvSpPr>
          <p:spPr>
            <a:xfrm>
              <a:off x="10137848" y="5923736"/>
              <a:ext cx="159732" cy="1687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966FD7F3-40D6-E041-8592-6C0378086348}"/>
                </a:ext>
              </a:extLst>
            </p:cNvPr>
            <p:cNvSpPr/>
            <p:nvPr/>
          </p:nvSpPr>
          <p:spPr>
            <a:xfrm rot="900000">
              <a:off x="10163734" y="5662853"/>
              <a:ext cx="159732" cy="1687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F66364DE-8346-F94C-92F3-5D1296576878}"/>
                </a:ext>
              </a:extLst>
            </p:cNvPr>
            <p:cNvSpPr/>
            <p:nvPr/>
          </p:nvSpPr>
          <p:spPr>
            <a:xfrm rot="3600000">
              <a:off x="10343346" y="5500362"/>
              <a:ext cx="159732" cy="1687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CA7A5ACB-6849-4C4C-AC05-8207A38B6118}"/>
                </a:ext>
              </a:extLst>
            </p:cNvPr>
            <p:cNvSpPr/>
            <p:nvPr/>
          </p:nvSpPr>
          <p:spPr>
            <a:xfrm rot="5400000">
              <a:off x="10621386" y="5480797"/>
              <a:ext cx="159732" cy="1687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Date Placeholder 10">
            <a:extLst>
              <a:ext uri="{FF2B5EF4-FFF2-40B4-BE49-F238E27FC236}">
                <a16:creationId xmlns:a16="http://schemas.microsoft.com/office/drawing/2014/main" id="{3630C44C-0834-204A-B069-B5F6CC76B8F2}"/>
              </a:ext>
            </a:extLst>
          </p:cNvPr>
          <p:cNvSpPr>
            <a:spLocks noGrp="1"/>
          </p:cNvSpPr>
          <p:nvPr>
            <p:ph type="dt" sz="half" idx="10"/>
          </p:nvPr>
        </p:nvSpPr>
        <p:spPr/>
        <p:txBody>
          <a:bodyPr/>
          <a:lstStyle/>
          <a:p>
            <a:r>
              <a:rPr lang="en-US"/>
              <a:t>21/1/24</a:t>
            </a:r>
          </a:p>
        </p:txBody>
      </p:sp>
      <p:sp>
        <p:nvSpPr>
          <p:cNvPr id="12" name="Footer Placeholder 11">
            <a:extLst>
              <a:ext uri="{FF2B5EF4-FFF2-40B4-BE49-F238E27FC236}">
                <a16:creationId xmlns:a16="http://schemas.microsoft.com/office/drawing/2014/main" id="{05842232-6091-904D-9BD6-9BF754DA7FB2}"/>
              </a:ext>
            </a:extLst>
          </p:cNvPr>
          <p:cNvSpPr>
            <a:spLocks noGrp="1"/>
          </p:cNvSpPr>
          <p:nvPr>
            <p:ph type="ftr" sz="quarter" idx="11"/>
          </p:nvPr>
        </p:nvSpPr>
        <p:spPr/>
        <p:txBody>
          <a:bodyPr/>
          <a:lstStyle/>
          <a:p>
            <a:r>
              <a:rPr lang="en-US"/>
              <a:t>CS 345 – S24</a:t>
            </a:r>
          </a:p>
        </p:txBody>
      </p:sp>
      <p:sp>
        <p:nvSpPr>
          <p:cNvPr id="13" name="Slide Number Placeholder 12">
            <a:extLst>
              <a:ext uri="{FF2B5EF4-FFF2-40B4-BE49-F238E27FC236}">
                <a16:creationId xmlns:a16="http://schemas.microsoft.com/office/drawing/2014/main" id="{D7DF5CBC-76D0-2D44-8FB5-1778DFD2F060}"/>
              </a:ext>
            </a:extLst>
          </p:cNvPr>
          <p:cNvSpPr>
            <a:spLocks noGrp="1"/>
          </p:cNvSpPr>
          <p:nvPr>
            <p:ph type="sldNum" sz="quarter" idx="12"/>
          </p:nvPr>
        </p:nvSpPr>
        <p:spPr/>
        <p:txBody>
          <a:bodyPr/>
          <a:lstStyle/>
          <a:p>
            <a:fld id="{F00C8655-F74F-7445-B09D-C543647811CF}" type="slidenum">
              <a:rPr lang="en-US" smtClean="0"/>
              <a:t>10</a:t>
            </a:fld>
            <a:endParaRPr lang="en-US"/>
          </a:p>
        </p:txBody>
      </p:sp>
    </p:spTree>
    <p:extLst>
      <p:ext uri="{BB962C8B-B14F-4D97-AF65-F5344CB8AC3E}">
        <p14:creationId xmlns:p14="http://schemas.microsoft.com/office/powerpoint/2010/main" val="402065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B2C0-FC8E-387A-D685-2A92E9F5AB79}"/>
              </a:ext>
            </a:extLst>
          </p:cNvPr>
          <p:cNvSpPr>
            <a:spLocks noGrp="1"/>
          </p:cNvSpPr>
          <p:nvPr>
            <p:ph type="title"/>
          </p:nvPr>
        </p:nvSpPr>
        <p:spPr/>
        <p:txBody>
          <a:bodyPr/>
          <a:lstStyle/>
          <a:p>
            <a:r>
              <a:rPr lang="en-US" dirty="0"/>
              <a:t>2018-now: ML Systems</a:t>
            </a:r>
          </a:p>
        </p:txBody>
      </p:sp>
      <p:sp>
        <p:nvSpPr>
          <p:cNvPr id="3" name="Content Placeholder 2">
            <a:extLst>
              <a:ext uri="{FF2B5EF4-FFF2-40B4-BE49-F238E27FC236}">
                <a16:creationId xmlns:a16="http://schemas.microsoft.com/office/drawing/2014/main" id="{79D43E71-7266-655C-7638-647DCFB22837}"/>
              </a:ext>
            </a:extLst>
          </p:cNvPr>
          <p:cNvSpPr>
            <a:spLocks noGrp="1"/>
          </p:cNvSpPr>
          <p:nvPr>
            <p:ph idx="1"/>
          </p:nvPr>
        </p:nvSpPr>
        <p:spPr/>
        <p:txBody>
          <a:bodyPr/>
          <a:lstStyle/>
          <a:p>
            <a:r>
              <a:rPr lang="en-US" dirty="0"/>
              <a:t>Models and systems co-design and co-optimization</a:t>
            </a:r>
          </a:p>
          <a:p>
            <a:pPr lvl="1"/>
            <a:r>
              <a:rPr lang="en-US" dirty="0"/>
              <a:t>Exploit specialized AI hardware</a:t>
            </a:r>
          </a:p>
          <a:p>
            <a:pPr lvl="1"/>
            <a:r>
              <a:rPr lang="en-US" dirty="0"/>
              <a:t>Develop models optimized for the specific hardware</a:t>
            </a:r>
          </a:p>
          <a:p>
            <a:pPr lvl="1"/>
            <a:r>
              <a:rPr lang="en-US" dirty="0"/>
              <a:t>Build ML systems that make use of the above points</a:t>
            </a:r>
          </a:p>
          <a:p>
            <a:endParaRPr lang="en-US" dirty="0"/>
          </a:p>
          <a:p>
            <a:r>
              <a:rPr lang="en-US" dirty="0" err="1"/>
              <a:t>MLSys</a:t>
            </a:r>
            <a:r>
              <a:rPr lang="en-US" dirty="0"/>
              <a:t> provides a holistic approach to combining ML, data, systems, and hardware techniques to solve problems</a:t>
            </a:r>
          </a:p>
          <a:p>
            <a:endParaRPr lang="en-US" dirty="0"/>
          </a:p>
          <a:p>
            <a:r>
              <a:rPr lang="en-US" dirty="0"/>
              <a:t>Examples</a:t>
            </a:r>
          </a:p>
        </p:txBody>
      </p:sp>
      <p:sp>
        <p:nvSpPr>
          <p:cNvPr id="4" name="Date Placeholder 3">
            <a:extLst>
              <a:ext uri="{FF2B5EF4-FFF2-40B4-BE49-F238E27FC236}">
                <a16:creationId xmlns:a16="http://schemas.microsoft.com/office/drawing/2014/main" id="{9E584EBB-28D3-EE66-6E1E-C4FCAAE5282B}"/>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12C384FB-D409-1256-3DDE-BE50C203ED2E}"/>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BF7A8582-9B47-BB0A-92F1-9B613D6E9E7A}"/>
              </a:ext>
            </a:extLst>
          </p:cNvPr>
          <p:cNvSpPr>
            <a:spLocks noGrp="1"/>
          </p:cNvSpPr>
          <p:nvPr>
            <p:ph type="sldNum" sz="quarter" idx="12"/>
          </p:nvPr>
        </p:nvSpPr>
        <p:spPr/>
        <p:txBody>
          <a:bodyPr/>
          <a:lstStyle/>
          <a:p>
            <a:fld id="{F00C8655-F74F-7445-B09D-C543647811CF}" type="slidenum">
              <a:rPr lang="en-US" smtClean="0"/>
              <a:t>11</a:t>
            </a:fld>
            <a:endParaRPr lang="en-US"/>
          </a:p>
        </p:txBody>
      </p:sp>
    </p:spTree>
    <p:extLst>
      <p:ext uri="{BB962C8B-B14F-4D97-AF65-F5344CB8AC3E}">
        <p14:creationId xmlns:p14="http://schemas.microsoft.com/office/powerpoint/2010/main" val="232021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FC64-5A0B-C14C-986F-7F8815A2E9AD}"/>
              </a:ext>
            </a:extLst>
          </p:cNvPr>
          <p:cNvSpPr>
            <a:spLocks noGrp="1"/>
          </p:cNvSpPr>
          <p:nvPr>
            <p:ph type="title"/>
          </p:nvPr>
        </p:nvSpPr>
        <p:spPr>
          <a:xfrm>
            <a:off x="152400" y="365125"/>
            <a:ext cx="11887200" cy="1325563"/>
          </a:xfrm>
        </p:spPr>
        <p:txBody>
          <a:bodyPr/>
          <a:lstStyle/>
          <a:p>
            <a:r>
              <a:rPr lang="en-US" dirty="0"/>
              <a:t>Scaling Distributed ML with In-Network Aggregation</a:t>
            </a:r>
          </a:p>
        </p:txBody>
      </p:sp>
      <p:sp>
        <p:nvSpPr>
          <p:cNvPr id="3" name="Rectangle 2">
            <a:extLst>
              <a:ext uri="{FF2B5EF4-FFF2-40B4-BE49-F238E27FC236}">
                <a16:creationId xmlns:a16="http://schemas.microsoft.com/office/drawing/2014/main" id="{2DEC8315-6C11-7549-8A85-C48F3A55D946}"/>
              </a:ext>
            </a:extLst>
          </p:cNvPr>
          <p:cNvSpPr/>
          <p:nvPr/>
        </p:nvSpPr>
        <p:spPr>
          <a:xfrm>
            <a:off x="6374719" y="365125"/>
            <a:ext cx="4433458" cy="369332"/>
          </a:xfrm>
          <a:prstGeom prst="rect">
            <a:avLst/>
          </a:prstGeom>
        </p:spPr>
        <p:txBody>
          <a:bodyPr wrap="none">
            <a:spAutoFit/>
          </a:bodyPr>
          <a:lstStyle/>
          <a:p>
            <a:r>
              <a:rPr lang="en-US" dirty="0">
                <a:latin typeface="+mj-lt"/>
                <a:hlinkClick r:id="rId2"/>
              </a:rPr>
              <a:t>https://sands.kaust.edu.sa/project/switchml/</a:t>
            </a:r>
            <a:endParaRPr lang="en-US" dirty="0">
              <a:latin typeface="+mj-lt"/>
            </a:endParaRPr>
          </a:p>
        </p:txBody>
      </p:sp>
      <p:grpSp>
        <p:nvGrpSpPr>
          <p:cNvPr id="4" name="Group 3">
            <a:extLst>
              <a:ext uri="{FF2B5EF4-FFF2-40B4-BE49-F238E27FC236}">
                <a16:creationId xmlns:a16="http://schemas.microsoft.com/office/drawing/2014/main" id="{3283031B-B9C1-2F46-9FE3-4B279646936B}"/>
              </a:ext>
            </a:extLst>
          </p:cNvPr>
          <p:cNvGrpSpPr/>
          <p:nvPr/>
        </p:nvGrpSpPr>
        <p:grpSpPr>
          <a:xfrm>
            <a:off x="638325" y="3506955"/>
            <a:ext cx="3810001" cy="1244348"/>
            <a:chOff x="8841317" y="-140198"/>
            <a:chExt cx="10662788" cy="3695655"/>
          </a:xfrm>
        </p:grpSpPr>
        <p:cxnSp>
          <p:nvCxnSpPr>
            <p:cNvPr id="5" name="Straight Connector 4">
              <a:extLst>
                <a:ext uri="{FF2B5EF4-FFF2-40B4-BE49-F238E27FC236}">
                  <a16:creationId xmlns:a16="http://schemas.microsoft.com/office/drawing/2014/main" id="{C0EEC12B-57EC-3A44-99F1-6B949DBAAE26}"/>
                </a:ext>
              </a:extLst>
            </p:cNvPr>
            <p:cNvCxnSpPr>
              <a:cxnSpLocks/>
            </p:cNvCxnSpPr>
            <p:nvPr/>
          </p:nvCxnSpPr>
          <p:spPr>
            <a:xfrm>
              <a:off x="14645977" y="356619"/>
              <a:ext cx="3304771" cy="1466505"/>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FC2F0923-BB57-2D44-A203-FA65C1FB0798}"/>
                </a:ext>
              </a:extLst>
            </p:cNvPr>
            <p:cNvCxnSpPr>
              <a:cxnSpLocks/>
            </p:cNvCxnSpPr>
            <p:nvPr/>
          </p:nvCxnSpPr>
          <p:spPr>
            <a:xfrm flipH="1">
              <a:off x="13517219" y="396153"/>
              <a:ext cx="726160" cy="1342171"/>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D700777-8D60-7F41-92B5-C3CC900FF8F2}"/>
                </a:ext>
              </a:extLst>
            </p:cNvPr>
            <p:cNvCxnSpPr>
              <a:cxnSpLocks/>
            </p:cNvCxnSpPr>
            <p:nvPr/>
          </p:nvCxnSpPr>
          <p:spPr>
            <a:xfrm flipH="1">
              <a:off x="10490641" y="396153"/>
              <a:ext cx="3472458" cy="1459574"/>
            </a:xfrm>
            <a:prstGeom prst="line">
              <a:avLst/>
            </a:prstGeom>
            <a:ln w="38100"/>
          </p:spPr>
          <p:style>
            <a:lnRef idx="1">
              <a:schemeClr val="dk1"/>
            </a:lnRef>
            <a:fillRef idx="0">
              <a:schemeClr val="dk1"/>
            </a:fillRef>
            <a:effectRef idx="0">
              <a:schemeClr val="dk1"/>
            </a:effectRef>
            <a:fontRef idx="minor">
              <a:schemeClr val="tx1"/>
            </a:fontRef>
          </p:style>
        </p:cxnSp>
        <p:pic>
          <p:nvPicPr>
            <p:cNvPr id="8" name="Graphic 7">
              <a:extLst>
                <a:ext uri="{FF2B5EF4-FFF2-40B4-BE49-F238E27FC236}">
                  <a16:creationId xmlns:a16="http://schemas.microsoft.com/office/drawing/2014/main" id="{89F49FD1-EE1D-A740-9542-87FFD95E84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57810" y="-140198"/>
              <a:ext cx="1950055" cy="611783"/>
            </a:xfrm>
            <a:prstGeom prst="rect">
              <a:avLst/>
            </a:prstGeom>
          </p:spPr>
        </p:pic>
        <p:pic>
          <p:nvPicPr>
            <p:cNvPr id="9" name="Graphic 8">
              <a:extLst>
                <a:ext uri="{FF2B5EF4-FFF2-40B4-BE49-F238E27FC236}">
                  <a16:creationId xmlns:a16="http://schemas.microsoft.com/office/drawing/2014/main" id="{7FE157FA-DABE-C64E-97A9-3B7A026E00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10755" y="1431776"/>
              <a:ext cx="486377" cy="992209"/>
            </a:xfrm>
            <a:prstGeom prst="rect">
              <a:avLst/>
            </a:prstGeom>
          </p:spPr>
        </p:pic>
        <p:pic>
          <p:nvPicPr>
            <p:cNvPr id="10" name="Graphic 9">
              <a:extLst>
                <a:ext uri="{FF2B5EF4-FFF2-40B4-BE49-F238E27FC236}">
                  <a16:creationId xmlns:a16="http://schemas.microsoft.com/office/drawing/2014/main" id="{49DF571A-A7C9-5B4B-A6E9-BB2DA06AAF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93314" y="1431776"/>
              <a:ext cx="486377" cy="992209"/>
            </a:xfrm>
            <a:prstGeom prst="rect">
              <a:avLst/>
            </a:prstGeom>
          </p:spPr>
        </p:pic>
        <p:pic>
          <p:nvPicPr>
            <p:cNvPr id="11" name="Graphic 10">
              <a:extLst>
                <a:ext uri="{FF2B5EF4-FFF2-40B4-BE49-F238E27FC236}">
                  <a16:creationId xmlns:a16="http://schemas.microsoft.com/office/drawing/2014/main" id="{C38CD0CC-73C4-0D40-A9A2-3EE8C41CF0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773264" y="1444476"/>
              <a:ext cx="486377" cy="992209"/>
            </a:xfrm>
            <a:prstGeom prst="rect">
              <a:avLst/>
            </a:prstGeom>
          </p:spPr>
        </p:pic>
        <p:cxnSp>
          <p:nvCxnSpPr>
            <p:cNvPr id="12" name="Straight Connector 11">
              <a:extLst>
                <a:ext uri="{FF2B5EF4-FFF2-40B4-BE49-F238E27FC236}">
                  <a16:creationId xmlns:a16="http://schemas.microsoft.com/office/drawing/2014/main" id="{095543BD-1894-F947-ACC3-EB2961FBD6BA}"/>
                </a:ext>
              </a:extLst>
            </p:cNvPr>
            <p:cNvCxnSpPr>
              <a:cxnSpLocks/>
            </p:cNvCxnSpPr>
            <p:nvPr/>
          </p:nvCxnSpPr>
          <p:spPr>
            <a:xfrm rot="9420000" flipH="1">
              <a:off x="11943748" y="1244837"/>
              <a:ext cx="751028" cy="0"/>
            </a:xfrm>
            <a:prstGeom prst="line">
              <a:avLst/>
            </a:prstGeom>
            <a:ln w="31750">
              <a:solidFill>
                <a:srgbClr val="00B050"/>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30BB635-9364-AC4F-90B3-7871A4C931DF}"/>
                </a:ext>
              </a:extLst>
            </p:cNvPr>
            <p:cNvCxnSpPr>
              <a:cxnSpLocks/>
            </p:cNvCxnSpPr>
            <p:nvPr/>
          </p:nvCxnSpPr>
          <p:spPr>
            <a:xfrm rot="-1380000" flipH="1">
              <a:off x="11753579" y="993273"/>
              <a:ext cx="751028" cy="0"/>
            </a:xfrm>
            <a:prstGeom prst="line">
              <a:avLst/>
            </a:prstGeom>
            <a:ln w="31750">
              <a:solidFill>
                <a:srgbClr val="FF0000"/>
              </a:solidFill>
              <a:headEnd type="none"/>
              <a:tailEnd type="triangle" w="med" len="med"/>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B6C0F5C3-8E37-0B46-90B3-E6137A4A387F}"/>
                </a:ext>
              </a:extLst>
            </p:cNvPr>
            <p:cNvGrpSpPr/>
            <p:nvPr/>
          </p:nvGrpSpPr>
          <p:grpSpPr>
            <a:xfrm rot="-2220000">
              <a:off x="13431641" y="898799"/>
              <a:ext cx="941197" cy="251565"/>
              <a:chOff x="4304133" y="16823925"/>
              <a:chExt cx="941197" cy="251565"/>
            </a:xfrm>
          </p:grpSpPr>
          <p:cxnSp>
            <p:nvCxnSpPr>
              <p:cNvPr id="22" name="Straight Connector 21">
                <a:extLst>
                  <a:ext uri="{FF2B5EF4-FFF2-40B4-BE49-F238E27FC236}">
                    <a16:creationId xmlns:a16="http://schemas.microsoft.com/office/drawing/2014/main" id="{AEE26081-A3B6-C843-8A65-16993DCD300F}"/>
                  </a:ext>
                </a:extLst>
              </p:cNvPr>
              <p:cNvCxnSpPr>
                <a:cxnSpLocks/>
              </p:cNvCxnSpPr>
              <p:nvPr/>
            </p:nvCxnSpPr>
            <p:spPr>
              <a:xfrm rot="9420000" flipH="1">
                <a:off x="4494302" y="17075490"/>
                <a:ext cx="751028" cy="0"/>
              </a:xfrm>
              <a:prstGeom prst="line">
                <a:avLst/>
              </a:prstGeom>
              <a:ln w="31750">
                <a:solidFill>
                  <a:srgbClr val="00B050"/>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9C30D02-C25B-9B4B-8083-3E08F7F16A72}"/>
                  </a:ext>
                </a:extLst>
              </p:cNvPr>
              <p:cNvCxnSpPr>
                <a:cxnSpLocks/>
              </p:cNvCxnSpPr>
              <p:nvPr/>
            </p:nvCxnSpPr>
            <p:spPr>
              <a:xfrm rot="20220000" flipH="1">
                <a:off x="4304133" y="16823925"/>
                <a:ext cx="751028" cy="0"/>
              </a:xfrm>
              <a:prstGeom prst="line">
                <a:avLst/>
              </a:prstGeom>
              <a:ln w="31750">
                <a:solidFill>
                  <a:srgbClr val="FF0000"/>
                </a:solidFill>
                <a:headEnd type="none"/>
                <a:tailEnd type="triangle" w="med" len="med"/>
              </a:ln>
            </p:spPr>
            <p:style>
              <a:lnRef idx="1">
                <a:schemeClr val="dk1"/>
              </a:lnRef>
              <a:fillRef idx="0">
                <a:schemeClr val="dk1"/>
              </a:fillRef>
              <a:effectRef idx="0">
                <a:schemeClr val="dk1"/>
              </a:effectRef>
              <a:fontRef idx="minor">
                <a:schemeClr val="tx1"/>
              </a:fontRef>
            </p:style>
          </p:cxnSp>
        </p:grpSp>
        <p:grpSp>
          <p:nvGrpSpPr>
            <p:cNvPr id="15" name="Group 14">
              <a:extLst>
                <a:ext uri="{FF2B5EF4-FFF2-40B4-BE49-F238E27FC236}">
                  <a16:creationId xmlns:a16="http://schemas.microsoft.com/office/drawing/2014/main" id="{010D3548-E2B2-9246-A4CA-5BF2568472CE}"/>
                </a:ext>
              </a:extLst>
            </p:cNvPr>
            <p:cNvGrpSpPr/>
            <p:nvPr/>
          </p:nvGrpSpPr>
          <p:grpSpPr>
            <a:xfrm rot="-7980000">
              <a:off x="15827762" y="951347"/>
              <a:ext cx="941198" cy="251564"/>
              <a:chOff x="4304133" y="16823925"/>
              <a:chExt cx="941198" cy="251564"/>
            </a:xfrm>
          </p:grpSpPr>
          <p:cxnSp>
            <p:nvCxnSpPr>
              <p:cNvPr id="20" name="Straight Connector 19">
                <a:extLst>
                  <a:ext uri="{FF2B5EF4-FFF2-40B4-BE49-F238E27FC236}">
                    <a16:creationId xmlns:a16="http://schemas.microsoft.com/office/drawing/2014/main" id="{57578BE3-F72A-5C41-AD46-ED7F05C52D7C}"/>
                  </a:ext>
                </a:extLst>
              </p:cNvPr>
              <p:cNvCxnSpPr>
                <a:cxnSpLocks/>
              </p:cNvCxnSpPr>
              <p:nvPr/>
            </p:nvCxnSpPr>
            <p:spPr>
              <a:xfrm rot="9420000" flipH="1">
                <a:off x="4494303" y="17075489"/>
                <a:ext cx="751028" cy="0"/>
              </a:xfrm>
              <a:prstGeom prst="line">
                <a:avLst/>
              </a:prstGeom>
              <a:ln w="31750">
                <a:solidFill>
                  <a:srgbClr val="00B050"/>
                </a:solidFill>
                <a:headEnd type="none"/>
                <a:tailEnd type="triangle" w="med" len="me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A9FD475-3B58-1F42-A219-7F463023307D}"/>
                  </a:ext>
                </a:extLst>
              </p:cNvPr>
              <p:cNvCxnSpPr>
                <a:cxnSpLocks/>
              </p:cNvCxnSpPr>
              <p:nvPr/>
            </p:nvCxnSpPr>
            <p:spPr>
              <a:xfrm rot="20220000" flipH="1">
                <a:off x="4304133" y="16823925"/>
                <a:ext cx="751028" cy="0"/>
              </a:xfrm>
              <a:prstGeom prst="line">
                <a:avLst/>
              </a:prstGeom>
              <a:ln w="31750">
                <a:solidFill>
                  <a:srgbClr val="FF0000"/>
                </a:solidFill>
                <a:headEnd type="none"/>
                <a:tailEnd type="triangle" w="med" len="med"/>
              </a:ln>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C2188576-E042-6345-98E5-06B929075300}"/>
                </a:ext>
              </a:extLst>
            </p:cNvPr>
            <p:cNvSpPr txBox="1"/>
            <p:nvPr/>
          </p:nvSpPr>
          <p:spPr>
            <a:xfrm>
              <a:off x="8841317" y="2450822"/>
              <a:ext cx="3298646" cy="1005489"/>
            </a:xfrm>
            <a:prstGeom prst="rect">
              <a:avLst/>
            </a:prstGeom>
            <a:noFill/>
          </p:spPr>
          <p:txBody>
            <a:bodyPr wrap="square" rtlCol="0">
              <a:spAutoFit/>
            </a:bodyPr>
            <a:lstStyle/>
            <a:p>
              <a:pPr algn="ctr"/>
              <a:r>
                <a:rPr lang="en-US" sz="1600" dirty="0">
                  <a:latin typeface="+mj-lt"/>
                </a:rPr>
                <a:t>Worker 1</a:t>
              </a:r>
            </a:p>
          </p:txBody>
        </p:sp>
        <p:sp>
          <p:nvSpPr>
            <p:cNvPr id="17" name="TextBox 16">
              <a:extLst>
                <a:ext uri="{FF2B5EF4-FFF2-40B4-BE49-F238E27FC236}">
                  <a16:creationId xmlns:a16="http://schemas.microsoft.com/office/drawing/2014/main" id="{3EF625DC-BBFA-1D45-8236-F400ACBAD332}"/>
                </a:ext>
              </a:extLst>
            </p:cNvPr>
            <p:cNvSpPr txBox="1"/>
            <p:nvPr/>
          </p:nvSpPr>
          <p:spPr>
            <a:xfrm>
              <a:off x="11687178" y="2446141"/>
              <a:ext cx="3298646" cy="1005489"/>
            </a:xfrm>
            <a:prstGeom prst="rect">
              <a:avLst/>
            </a:prstGeom>
            <a:noFill/>
          </p:spPr>
          <p:txBody>
            <a:bodyPr wrap="square" rtlCol="0">
              <a:spAutoFit/>
            </a:bodyPr>
            <a:lstStyle/>
            <a:p>
              <a:pPr algn="ctr"/>
              <a:r>
                <a:rPr lang="en-US" sz="1600" dirty="0">
                  <a:latin typeface="+mj-lt"/>
                </a:rPr>
                <a:t>Worker 2</a:t>
              </a:r>
            </a:p>
          </p:txBody>
        </p:sp>
        <p:sp>
          <p:nvSpPr>
            <p:cNvPr id="18" name="TextBox 17">
              <a:extLst>
                <a:ext uri="{FF2B5EF4-FFF2-40B4-BE49-F238E27FC236}">
                  <a16:creationId xmlns:a16="http://schemas.microsoft.com/office/drawing/2014/main" id="{F070D4F7-4D53-BF4F-AD3A-06BFE81F20F3}"/>
                </a:ext>
              </a:extLst>
            </p:cNvPr>
            <p:cNvSpPr txBox="1"/>
            <p:nvPr/>
          </p:nvSpPr>
          <p:spPr>
            <a:xfrm>
              <a:off x="15089387" y="2458558"/>
              <a:ext cx="893068" cy="1096899"/>
            </a:xfrm>
            <a:prstGeom prst="rect">
              <a:avLst/>
            </a:prstGeom>
            <a:noFill/>
          </p:spPr>
          <p:txBody>
            <a:bodyPr wrap="square" rtlCol="0">
              <a:spAutoFit/>
            </a:bodyPr>
            <a:lstStyle/>
            <a:p>
              <a:pPr algn="ctr"/>
              <a:r>
                <a:rPr lang="en-US" dirty="0">
                  <a:latin typeface="+mj-lt"/>
                </a:rPr>
                <a:t>…</a:t>
              </a:r>
              <a:endParaRPr lang="en-US" sz="1600" dirty="0">
                <a:latin typeface="+mj-lt"/>
              </a:endParaRPr>
            </a:p>
          </p:txBody>
        </p:sp>
        <p:sp>
          <p:nvSpPr>
            <p:cNvPr id="19" name="TextBox 18">
              <a:extLst>
                <a:ext uri="{FF2B5EF4-FFF2-40B4-BE49-F238E27FC236}">
                  <a16:creationId xmlns:a16="http://schemas.microsoft.com/office/drawing/2014/main" id="{D3A94BE9-C850-CA49-90CA-AA77FBA59875}"/>
                </a:ext>
              </a:extLst>
            </p:cNvPr>
            <p:cNvSpPr txBox="1"/>
            <p:nvPr/>
          </p:nvSpPr>
          <p:spPr>
            <a:xfrm>
              <a:off x="16205459" y="2446141"/>
              <a:ext cx="3298646" cy="1005489"/>
            </a:xfrm>
            <a:prstGeom prst="rect">
              <a:avLst/>
            </a:prstGeom>
            <a:noFill/>
          </p:spPr>
          <p:txBody>
            <a:bodyPr wrap="square" rtlCol="0">
              <a:spAutoFit/>
            </a:bodyPr>
            <a:lstStyle/>
            <a:p>
              <a:pPr algn="ctr"/>
              <a:r>
                <a:rPr lang="en-US" sz="1600" dirty="0">
                  <a:latin typeface="+mj-lt"/>
                </a:rPr>
                <a:t>Worker N</a:t>
              </a:r>
            </a:p>
          </p:txBody>
        </p:sp>
      </p:grpSp>
      <p:sp>
        <p:nvSpPr>
          <p:cNvPr id="25" name="TextBox 24">
            <a:extLst>
              <a:ext uri="{FF2B5EF4-FFF2-40B4-BE49-F238E27FC236}">
                <a16:creationId xmlns:a16="http://schemas.microsoft.com/office/drawing/2014/main" id="{3F9DC3D9-B853-CB45-8F75-D1C6204D4AE8}"/>
              </a:ext>
            </a:extLst>
          </p:cNvPr>
          <p:cNvSpPr txBox="1"/>
          <p:nvPr/>
        </p:nvSpPr>
        <p:spPr>
          <a:xfrm>
            <a:off x="365642" y="1708941"/>
            <a:ext cx="3759757" cy="1200329"/>
          </a:xfrm>
          <a:prstGeom prst="rect">
            <a:avLst/>
          </a:prstGeom>
          <a:noFill/>
        </p:spPr>
        <p:txBody>
          <a:bodyPr wrap="square" rtlCol="0">
            <a:spAutoFit/>
          </a:bodyPr>
          <a:lstStyle/>
          <a:p>
            <a:r>
              <a:rPr lang="en-US" sz="2400" b="1" dirty="0"/>
              <a:t>Distributed ML training scales poorly due to communication costs</a:t>
            </a:r>
          </a:p>
        </p:txBody>
      </p:sp>
      <p:sp>
        <p:nvSpPr>
          <p:cNvPr id="26" name="TextBox 25">
            <a:extLst>
              <a:ext uri="{FF2B5EF4-FFF2-40B4-BE49-F238E27FC236}">
                <a16:creationId xmlns:a16="http://schemas.microsoft.com/office/drawing/2014/main" id="{195EF953-AF95-CC49-8211-014F6AFA14CF}"/>
              </a:ext>
            </a:extLst>
          </p:cNvPr>
          <p:cNvSpPr txBox="1"/>
          <p:nvPr/>
        </p:nvSpPr>
        <p:spPr>
          <a:xfrm>
            <a:off x="372268" y="5266345"/>
            <a:ext cx="3759757" cy="1200329"/>
          </a:xfrm>
          <a:prstGeom prst="rect">
            <a:avLst/>
          </a:prstGeom>
          <a:noFill/>
        </p:spPr>
        <p:txBody>
          <a:bodyPr wrap="square" rtlCol="0">
            <a:spAutoFit/>
          </a:bodyPr>
          <a:lstStyle/>
          <a:p>
            <a:r>
              <a:rPr lang="en-US" sz="2400" b="1" dirty="0"/>
              <a:t>Key idea: co-design ML and networking to maximize communication efficiency</a:t>
            </a:r>
          </a:p>
        </p:txBody>
      </p:sp>
      <p:pic>
        <p:nvPicPr>
          <p:cNvPr id="29" name="Content Placeholder 4">
            <a:extLst>
              <a:ext uri="{FF2B5EF4-FFF2-40B4-BE49-F238E27FC236}">
                <a16:creationId xmlns:a16="http://schemas.microsoft.com/office/drawing/2014/main" id="{6E22C676-19E9-8848-A24B-F6E4CD013435}"/>
              </a:ext>
            </a:extLst>
          </p:cNvPr>
          <p:cNvPicPr>
            <a:picLocks noChangeAspect="1"/>
          </p:cNvPicPr>
          <p:nvPr/>
        </p:nvPicPr>
        <p:blipFill rotWithShape="1">
          <a:blip r:embed="rId7"/>
          <a:srcRect r="-1" b="9754"/>
          <a:stretch/>
        </p:blipFill>
        <p:spPr>
          <a:xfrm>
            <a:off x="9869245" y="1779124"/>
            <a:ext cx="1811883" cy="2679006"/>
          </a:xfrm>
          <a:prstGeom prst="rect">
            <a:avLst/>
          </a:prstGeom>
          <a:effectLst/>
        </p:spPr>
      </p:pic>
      <p:sp>
        <p:nvSpPr>
          <p:cNvPr id="30" name="TextBox 29">
            <a:extLst>
              <a:ext uri="{FF2B5EF4-FFF2-40B4-BE49-F238E27FC236}">
                <a16:creationId xmlns:a16="http://schemas.microsoft.com/office/drawing/2014/main" id="{BCD3B00A-D46C-984A-B9F5-6E0FBE6BCE13}"/>
              </a:ext>
            </a:extLst>
          </p:cNvPr>
          <p:cNvSpPr txBox="1"/>
          <p:nvPr/>
        </p:nvSpPr>
        <p:spPr>
          <a:xfrm>
            <a:off x="6016535" y="1780474"/>
            <a:ext cx="3848496" cy="2062103"/>
          </a:xfrm>
          <a:prstGeom prst="rect">
            <a:avLst/>
          </a:prstGeom>
          <a:noFill/>
        </p:spPr>
        <p:txBody>
          <a:bodyPr wrap="square" rtlCol="0">
            <a:spAutoFit/>
          </a:bodyPr>
          <a:lstStyle/>
          <a:p>
            <a:r>
              <a:rPr lang="en-US" sz="2400" dirty="0"/>
              <a:t>Designed and built </a:t>
            </a:r>
            <a:r>
              <a:rPr lang="en-US" sz="2400" b="1" dirty="0" err="1"/>
              <a:t>SwitchML</a:t>
            </a:r>
            <a:endParaRPr lang="en-US" sz="2400" b="1" dirty="0"/>
          </a:p>
          <a:p>
            <a:endParaRPr lang="en-US" sz="2400" b="1" dirty="0"/>
          </a:p>
          <a:p>
            <a:r>
              <a:rPr lang="en-US" sz="2000" dirty="0"/>
              <a:t>Workers stream model updates to </a:t>
            </a:r>
            <a:r>
              <a:rPr lang="en-US" sz="2000" b="1" dirty="0"/>
              <a:t>a 6.4 </a:t>
            </a:r>
            <a:r>
              <a:rPr lang="en-US" sz="2000" b="1" dirty="0" err="1"/>
              <a:t>Tbps</a:t>
            </a:r>
            <a:r>
              <a:rPr lang="en-US" sz="2000" b="1" dirty="0"/>
              <a:t> programmable switch</a:t>
            </a:r>
            <a:r>
              <a:rPr lang="en-US" sz="2000" dirty="0"/>
              <a:t> that aggregates and redistributes combined updates</a:t>
            </a:r>
          </a:p>
        </p:txBody>
      </p:sp>
      <p:sp>
        <p:nvSpPr>
          <p:cNvPr id="31" name="TextBox 30">
            <a:extLst>
              <a:ext uri="{FF2B5EF4-FFF2-40B4-BE49-F238E27FC236}">
                <a16:creationId xmlns:a16="http://schemas.microsoft.com/office/drawing/2014/main" id="{425DBF6E-6FBB-9447-8533-62434E3E8A3E}"/>
              </a:ext>
            </a:extLst>
          </p:cNvPr>
          <p:cNvSpPr txBox="1"/>
          <p:nvPr/>
        </p:nvSpPr>
        <p:spPr>
          <a:xfrm>
            <a:off x="4935406" y="6235841"/>
            <a:ext cx="5751323" cy="461665"/>
          </a:xfrm>
          <a:prstGeom prst="rect">
            <a:avLst/>
          </a:prstGeom>
          <a:noFill/>
        </p:spPr>
        <p:txBody>
          <a:bodyPr wrap="square" rtlCol="0">
            <a:spAutoFit/>
          </a:bodyPr>
          <a:lstStyle/>
          <a:p>
            <a:r>
              <a:rPr lang="en-US" sz="2400" b="1" dirty="0" err="1"/>
              <a:t>SwitchML</a:t>
            </a:r>
            <a:r>
              <a:rPr lang="en-US" sz="2400" b="1" dirty="0"/>
              <a:t> speeds up training by up to 5.55×</a:t>
            </a:r>
          </a:p>
        </p:txBody>
      </p:sp>
      <p:sp>
        <p:nvSpPr>
          <p:cNvPr id="36" name="Oval Callout 35">
            <a:extLst>
              <a:ext uri="{FF2B5EF4-FFF2-40B4-BE49-F238E27FC236}">
                <a16:creationId xmlns:a16="http://schemas.microsoft.com/office/drawing/2014/main" id="{D94F5DB2-F8D4-CC45-866D-C62A85E0E25A}"/>
              </a:ext>
            </a:extLst>
          </p:cNvPr>
          <p:cNvSpPr/>
          <p:nvPr/>
        </p:nvSpPr>
        <p:spPr>
          <a:xfrm>
            <a:off x="2819686" y="2729065"/>
            <a:ext cx="3065100" cy="855327"/>
          </a:xfrm>
          <a:prstGeom prst="wedgeEllipseCallout">
            <a:avLst>
              <a:gd name="adj1" fmla="val -45638"/>
              <a:gd name="adj2" fmla="val 43675"/>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rtlCol="0" anchor="ctr"/>
          <a:lstStyle/>
          <a:p>
            <a:pPr algn="ctr"/>
            <a:r>
              <a:rPr lang="en-US" sz="2000" dirty="0">
                <a:solidFill>
                  <a:schemeClr val="tx1"/>
                </a:solidFill>
                <a:latin typeface="+mj-lt"/>
              </a:rPr>
              <a:t>Aggregate model updates in-network</a:t>
            </a:r>
          </a:p>
        </p:txBody>
      </p:sp>
      <p:pic>
        <p:nvPicPr>
          <p:cNvPr id="34" name="Picture 33">
            <a:extLst>
              <a:ext uri="{FF2B5EF4-FFF2-40B4-BE49-F238E27FC236}">
                <a16:creationId xmlns:a16="http://schemas.microsoft.com/office/drawing/2014/main" id="{2B664E9F-6ECD-F448-8F3A-381E8C83BAA6}"/>
              </a:ext>
            </a:extLst>
          </p:cNvPr>
          <p:cNvPicPr>
            <a:picLocks noChangeAspect="1"/>
          </p:cNvPicPr>
          <p:nvPr/>
        </p:nvPicPr>
        <p:blipFill>
          <a:blip r:embed="rId8"/>
          <a:stretch>
            <a:fillRect/>
          </a:stretch>
        </p:blipFill>
        <p:spPr>
          <a:xfrm>
            <a:off x="4413856" y="4139464"/>
            <a:ext cx="5440377" cy="2167305"/>
          </a:xfrm>
          <a:prstGeom prst="rect">
            <a:avLst/>
          </a:prstGeom>
        </p:spPr>
      </p:pic>
      <p:sp>
        <p:nvSpPr>
          <p:cNvPr id="27" name="Date Placeholder 26">
            <a:extLst>
              <a:ext uri="{FF2B5EF4-FFF2-40B4-BE49-F238E27FC236}">
                <a16:creationId xmlns:a16="http://schemas.microsoft.com/office/drawing/2014/main" id="{D8DF3EE7-C857-0D48-A6D1-1A030F0E0D22}"/>
              </a:ext>
            </a:extLst>
          </p:cNvPr>
          <p:cNvSpPr>
            <a:spLocks noGrp="1"/>
          </p:cNvSpPr>
          <p:nvPr>
            <p:ph type="dt" sz="half" idx="10"/>
          </p:nvPr>
        </p:nvSpPr>
        <p:spPr/>
        <p:txBody>
          <a:bodyPr/>
          <a:lstStyle/>
          <a:p>
            <a:r>
              <a:rPr lang="en-US"/>
              <a:t>21/1/24</a:t>
            </a:r>
          </a:p>
        </p:txBody>
      </p:sp>
      <p:sp>
        <p:nvSpPr>
          <p:cNvPr id="28" name="Footer Placeholder 27">
            <a:extLst>
              <a:ext uri="{FF2B5EF4-FFF2-40B4-BE49-F238E27FC236}">
                <a16:creationId xmlns:a16="http://schemas.microsoft.com/office/drawing/2014/main" id="{B74E4CDF-4B63-104A-9A57-26907B546ABD}"/>
              </a:ext>
            </a:extLst>
          </p:cNvPr>
          <p:cNvSpPr>
            <a:spLocks noGrp="1"/>
          </p:cNvSpPr>
          <p:nvPr>
            <p:ph type="ftr" sz="quarter" idx="11"/>
          </p:nvPr>
        </p:nvSpPr>
        <p:spPr/>
        <p:txBody>
          <a:bodyPr/>
          <a:lstStyle/>
          <a:p>
            <a:r>
              <a:rPr lang="en-US"/>
              <a:t>CS 345 – S24</a:t>
            </a:r>
          </a:p>
        </p:txBody>
      </p:sp>
      <p:sp>
        <p:nvSpPr>
          <p:cNvPr id="35" name="Slide Number Placeholder 34">
            <a:extLst>
              <a:ext uri="{FF2B5EF4-FFF2-40B4-BE49-F238E27FC236}">
                <a16:creationId xmlns:a16="http://schemas.microsoft.com/office/drawing/2014/main" id="{D32E1A1C-17A4-D94A-862F-E3284D7D02BD}"/>
              </a:ext>
            </a:extLst>
          </p:cNvPr>
          <p:cNvSpPr>
            <a:spLocks noGrp="1"/>
          </p:cNvSpPr>
          <p:nvPr>
            <p:ph type="sldNum" sz="quarter" idx="12"/>
          </p:nvPr>
        </p:nvSpPr>
        <p:spPr/>
        <p:txBody>
          <a:bodyPr/>
          <a:lstStyle/>
          <a:p>
            <a:fld id="{F00C8655-F74F-7445-B09D-C543647811CF}" type="slidenum">
              <a:rPr lang="en-US" smtClean="0"/>
              <a:t>12</a:t>
            </a:fld>
            <a:endParaRPr lang="en-US"/>
          </a:p>
        </p:txBody>
      </p:sp>
    </p:spTree>
    <p:extLst>
      <p:ext uri="{BB962C8B-B14F-4D97-AF65-F5344CB8AC3E}">
        <p14:creationId xmlns:p14="http://schemas.microsoft.com/office/powerpoint/2010/main" val="279025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8E32-6378-1D4E-B9EA-ED51DD4ADD50}"/>
              </a:ext>
            </a:extLst>
          </p:cNvPr>
          <p:cNvSpPr>
            <a:spLocks noGrp="1"/>
          </p:cNvSpPr>
          <p:nvPr>
            <p:ph type="title"/>
          </p:nvPr>
        </p:nvSpPr>
        <p:spPr/>
        <p:txBody>
          <a:bodyPr/>
          <a:lstStyle/>
          <a:p>
            <a:r>
              <a:rPr lang="en-US" dirty="0"/>
              <a:t>Crack Open the (Neural) Nets</a:t>
            </a:r>
          </a:p>
        </p:txBody>
      </p:sp>
      <p:sp>
        <p:nvSpPr>
          <p:cNvPr id="6" name="Rectangle 5">
            <a:extLst>
              <a:ext uri="{FF2B5EF4-FFF2-40B4-BE49-F238E27FC236}">
                <a16:creationId xmlns:a16="http://schemas.microsoft.com/office/drawing/2014/main" id="{17F4F8BF-19DC-9141-AF46-C8EF3FDFF0FC}"/>
              </a:ext>
            </a:extLst>
          </p:cNvPr>
          <p:cNvSpPr/>
          <p:nvPr/>
        </p:nvSpPr>
        <p:spPr>
          <a:xfrm>
            <a:off x="838200" y="1610207"/>
            <a:ext cx="3948953" cy="1410127"/>
          </a:xfrm>
          <a:prstGeom prst="rect">
            <a:avLst/>
          </a:prstGeom>
        </p:spPr>
        <p:txBody>
          <a:bodyPr wrap="square">
            <a:spAutoFit/>
          </a:bodyPr>
          <a:lstStyle/>
          <a:p>
            <a:r>
              <a:rPr lang="en-US" sz="2800" b="1" dirty="0"/>
              <a:t>How do we ensure that learned models behave reliably and as intended?</a:t>
            </a:r>
          </a:p>
        </p:txBody>
      </p:sp>
      <p:sp>
        <p:nvSpPr>
          <p:cNvPr id="7" name="Rectangle 6">
            <a:extLst>
              <a:ext uri="{FF2B5EF4-FFF2-40B4-BE49-F238E27FC236}">
                <a16:creationId xmlns:a16="http://schemas.microsoft.com/office/drawing/2014/main" id="{B1E6F9DF-7E8A-6949-9979-0301692BE65E}"/>
              </a:ext>
            </a:extLst>
          </p:cNvPr>
          <p:cNvSpPr/>
          <p:nvPr/>
        </p:nvSpPr>
        <p:spPr>
          <a:xfrm>
            <a:off x="8476489" y="1610207"/>
            <a:ext cx="3569422" cy="1755895"/>
          </a:xfrm>
          <a:prstGeom prst="rect">
            <a:avLst/>
          </a:prstGeom>
          <a:noFill/>
          <a:ln w="50800">
            <a:noFill/>
            <a:miter lim="400000"/>
          </a:ln>
        </p:spPr>
        <p:txBody>
          <a:bodyPr lIns="26789" tIns="26789" rIns="26789" bIns="26789" anchor="ctr"/>
          <a:lstStyle/>
          <a:p>
            <a:pPr algn="ctr" defTabSz="321457">
              <a:tabLst>
                <a:tab pos="750067" algn="l"/>
              </a:tabLst>
            </a:pPr>
            <a:r>
              <a:rPr lang="en-US" sz="2800" b="1" kern="0" dirty="0">
                <a:effectLst>
                  <a:outerShdw dist="3302" dir="5400000" rotWithShape="0">
                    <a:srgbClr val="000000">
                      <a:alpha val="0"/>
                    </a:srgbClr>
                  </a:outerShdw>
                </a:effectLst>
              </a:rPr>
              <a:t>Build systems to test &amp; interpret ML models, detect misbehaviors and correct them</a:t>
            </a:r>
          </a:p>
        </p:txBody>
      </p:sp>
      <p:sp>
        <p:nvSpPr>
          <p:cNvPr id="12" name="Cube 11">
            <a:extLst>
              <a:ext uri="{FF2B5EF4-FFF2-40B4-BE49-F238E27FC236}">
                <a16:creationId xmlns:a16="http://schemas.microsoft.com/office/drawing/2014/main" id="{CD7E30DF-EFDD-7940-A835-B743EA3EDA99}"/>
              </a:ext>
            </a:extLst>
          </p:cNvPr>
          <p:cNvSpPr/>
          <p:nvPr/>
        </p:nvSpPr>
        <p:spPr>
          <a:xfrm>
            <a:off x="5210617" y="1420038"/>
            <a:ext cx="3128682" cy="1946109"/>
          </a:xfrm>
          <a:prstGeom prst="cub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F93B2D-1C52-0243-AD2A-98438ACE91F9}"/>
              </a:ext>
            </a:extLst>
          </p:cNvPr>
          <p:cNvSpPr txBox="1"/>
          <p:nvPr/>
        </p:nvSpPr>
        <p:spPr>
          <a:xfrm>
            <a:off x="5277791" y="2032928"/>
            <a:ext cx="2506703" cy="1200329"/>
          </a:xfrm>
          <a:prstGeom prst="rect">
            <a:avLst/>
          </a:prstGeom>
          <a:noFill/>
        </p:spPr>
        <p:txBody>
          <a:bodyPr wrap="square" rtlCol="0">
            <a:spAutoFit/>
          </a:bodyPr>
          <a:lstStyle/>
          <a:p>
            <a:pPr algn="ctr"/>
            <a:r>
              <a:rPr lang="en-US" sz="2400" b="1" dirty="0">
                <a:solidFill>
                  <a:schemeClr val="bg1"/>
                </a:solidFill>
              </a:rPr>
              <a:t>AI agents trained with DNNs are black boxes</a:t>
            </a:r>
            <a:endParaRPr lang="en-US" sz="2000" b="1" dirty="0">
              <a:solidFill>
                <a:schemeClr val="bg1"/>
              </a:solidFill>
            </a:endParaRPr>
          </a:p>
        </p:txBody>
      </p:sp>
      <p:grpSp>
        <p:nvGrpSpPr>
          <p:cNvPr id="36" name="Group 35">
            <a:extLst>
              <a:ext uri="{FF2B5EF4-FFF2-40B4-BE49-F238E27FC236}">
                <a16:creationId xmlns:a16="http://schemas.microsoft.com/office/drawing/2014/main" id="{B6847A0B-5FEE-1746-8EE8-6F234C614BBF}"/>
              </a:ext>
            </a:extLst>
          </p:cNvPr>
          <p:cNvGrpSpPr/>
          <p:nvPr/>
        </p:nvGrpSpPr>
        <p:grpSpPr>
          <a:xfrm>
            <a:off x="1405442" y="3583071"/>
            <a:ext cx="5516934" cy="2813582"/>
            <a:chOff x="1440621" y="1825625"/>
            <a:chExt cx="9035767" cy="4608155"/>
          </a:xfrm>
        </p:grpSpPr>
        <p:sp>
          <p:nvSpPr>
            <p:cNvPr id="13" name="Rounded Rectangle 12">
              <a:extLst>
                <a:ext uri="{FF2B5EF4-FFF2-40B4-BE49-F238E27FC236}">
                  <a16:creationId xmlns:a16="http://schemas.microsoft.com/office/drawing/2014/main" id="{4127944A-D5CA-8A46-9AD7-DB4167947683}"/>
                </a:ext>
              </a:extLst>
            </p:cNvPr>
            <p:cNvSpPr/>
            <p:nvPr/>
          </p:nvSpPr>
          <p:spPr>
            <a:xfrm>
              <a:off x="1448135" y="1825625"/>
              <a:ext cx="9028253" cy="972015"/>
            </a:xfrm>
            <a:prstGeom prst="roundRect">
              <a:avLst>
                <a:gd name="adj" fmla="val 30857"/>
              </a:avLst>
            </a:prstGeom>
            <a:solidFill>
              <a:schemeClr val="bg2"/>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j-lt"/>
              </a:endParaRPr>
            </a:p>
          </p:txBody>
        </p:sp>
        <p:sp>
          <p:nvSpPr>
            <p:cNvPr id="14" name="Rounded Rectangle 13">
              <a:extLst>
                <a:ext uri="{FF2B5EF4-FFF2-40B4-BE49-F238E27FC236}">
                  <a16:creationId xmlns:a16="http://schemas.microsoft.com/office/drawing/2014/main" id="{A1178FCD-B27B-F449-BB75-FD11320A5633}"/>
                </a:ext>
              </a:extLst>
            </p:cNvPr>
            <p:cNvSpPr/>
            <p:nvPr/>
          </p:nvSpPr>
          <p:spPr>
            <a:xfrm>
              <a:off x="4913411" y="4315405"/>
              <a:ext cx="2080009" cy="522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ea typeface="Arial" charset="0"/>
                  <a:cs typeface="Arial" charset="0"/>
                </a:rPr>
                <a:t>Detection</a:t>
              </a:r>
            </a:p>
          </p:txBody>
        </p:sp>
        <p:sp>
          <p:nvSpPr>
            <p:cNvPr id="15" name="Rounded Rectangle 14">
              <a:extLst>
                <a:ext uri="{FF2B5EF4-FFF2-40B4-BE49-F238E27FC236}">
                  <a16:creationId xmlns:a16="http://schemas.microsoft.com/office/drawing/2014/main" id="{7E50380D-ED77-6F48-938B-85DC5D5C790A}"/>
                </a:ext>
              </a:extLst>
            </p:cNvPr>
            <p:cNvSpPr/>
            <p:nvPr/>
          </p:nvSpPr>
          <p:spPr>
            <a:xfrm>
              <a:off x="1577365" y="4315406"/>
              <a:ext cx="2080009" cy="522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ea typeface="Arial" charset="0"/>
                  <a:cs typeface="Arial" charset="0"/>
                </a:rPr>
                <a:t>Explanation</a:t>
              </a:r>
            </a:p>
          </p:txBody>
        </p:sp>
        <p:sp>
          <p:nvSpPr>
            <p:cNvPr id="16" name="Rounded Rectangle 15">
              <a:extLst>
                <a:ext uri="{FF2B5EF4-FFF2-40B4-BE49-F238E27FC236}">
                  <a16:creationId xmlns:a16="http://schemas.microsoft.com/office/drawing/2014/main" id="{39D55182-7423-7940-994F-08C2899673D8}"/>
                </a:ext>
              </a:extLst>
            </p:cNvPr>
            <p:cNvSpPr/>
            <p:nvPr/>
          </p:nvSpPr>
          <p:spPr>
            <a:xfrm>
              <a:off x="8249462" y="4315406"/>
              <a:ext cx="2080009" cy="5225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ea typeface="Arial" charset="0"/>
                  <a:cs typeface="Arial" charset="0"/>
                </a:rPr>
                <a:t>Correction</a:t>
              </a:r>
            </a:p>
          </p:txBody>
        </p:sp>
        <p:sp>
          <p:nvSpPr>
            <p:cNvPr id="17" name="Rectangle 16">
              <a:extLst>
                <a:ext uri="{FF2B5EF4-FFF2-40B4-BE49-F238E27FC236}">
                  <a16:creationId xmlns:a16="http://schemas.microsoft.com/office/drawing/2014/main" id="{3C4BA419-95EE-A94D-910C-448FC761E71C}"/>
                </a:ext>
              </a:extLst>
            </p:cNvPr>
            <p:cNvSpPr/>
            <p:nvPr/>
          </p:nvSpPr>
          <p:spPr>
            <a:xfrm>
              <a:off x="4913410" y="5437889"/>
              <a:ext cx="2080009" cy="8309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ea typeface="Arial" charset="0"/>
                  <a:cs typeface="Arial" charset="0"/>
                </a:rPr>
                <a:t>Properties / Conditions</a:t>
              </a:r>
            </a:p>
          </p:txBody>
        </p:sp>
        <p:sp>
          <p:nvSpPr>
            <p:cNvPr id="18" name="Rectangle 17">
              <a:extLst>
                <a:ext uri="{FF2B5EF4-FFF2-40B4-BE49-F238E27FC236}">
                  <a16:creationId xmlns:a16="http://schemas.microsoft.com/office/drawing/2014/main" id="{7B3C9C12-AA11-B040-86F7-06416E8EC7D6}"/>
                </a:ext>
              </a:extLst>
            </p:cNvPr>
            <p:cNvSpPr/>
            <p:nvPr/>
          </p:nvSpPr>
          <p:spPr>
            <a:xfrm>
              <a:off x="4913415" y="2064572"/>
              <a:ext cx="2080009" cy="522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ea typeface="Arial" charset="0"/>
                  <a:cs typeface="Arial" charset="0"/>
                </a:rPr>
                <a:t>Model</a:t>
              </a:r>
            </a:p>
          </p:txBody>
        </p:sp>
        <p:sp>
          <p:nvSpPr>
            <p:cNvPr id="19" name="TextBox 18">
              <a:extLst>
                <a:ext uri="{FF2B5EF4-FFF2-40B4-BE49-F238E27FC236}">
                  <a16:creationId xmlns:a16="http://schemas.microsoft.com/office/drawing/2014/main" id="{DD927793-F389-4B45-8786-4D44A128D920}"/>
                </a:ext>
              </a:extLst>
            </p:cNvPr>
            <p:cNvSpPr txBox="1"/>
            <p:nvPr/>
          </p:nvSpPr>
          <p:spPr>
            <a:xfrm>
              <a:off x="1440621" y="3189991"/>
              <a:ext cx="2353501" cy="957759"/>
            </a:xfrm>
            <a:prstGeom prst="rect">
              <a:avLst/>
            </a:prstGeom>
            <a:noFill/>
            <a:ln>
              <a:noFill/>
            </a:ln>
          </p:spPr>
          <p:txBody>
            <a:bodyPr wrap="square" rtlCol="0">
              <a:spAutoFit/>
            </a:bodyPr>
            <a:lstStyle/>
            <a:p>
              <a:pPr algn="ctr"/>
              <a:r>
                <a:rPr lang="en-US" sz="1600" b="1" dirty="0">
                  <a:latin typeface="+mj-lt"/>
                  <a:ea typeface="Arial" charset="0"/>
                  <a:cs typeface="Arial" charset="0"/>
                </a:rPr>
                <a:t>Interpretable ML</a:t>
              </a:r>
            </a:p>
          </p:txBody>
        </p:sp>
        <p:sp>
          <p:nvSpPr>
            <p:cNvPr id="20" name="TextBox 19">
              <a:extLst>
                <a:ext uri="{FF2B5EF4-FFF2-40B4-BE49-F238E27FC236}">
                  <a16:creationId xmlns:a16="http://schemas.microsoft.com/office/drawing/2014/main" id="{A1FA7404-F776-1947-B6CA-6EDC4087E6B3}"/>
                </a:ext>
              </a:extLst>
            </p:cNvPr>
            <p:cNvSpPr txBox="1"/>
            <p:nvPr/>
          </p:nvSpPr>
          <p:spPr>
            <a:xfrm>
              <a:off x="1577366" y="5476021"/>
              <a:ext cx="2080009" cy="957759"/>
            </a:xfrm>
            <a:prstGeom prst="rect">
              <a:avLst/>
            </a:prstGeom>
            <a:noFill/>
            <a:ln>
              <a:noFill/>
            </a:ln>
          </p:spPr>
          <p:txBody>
            <a:bodyPr wrap="square" rtlCol="0">
              <a:spAutoFit/>
            </a:bodyPr>
            <a:lstStyle/>
            <a:p>
              <a:pPr algn="ctr"/>
              <a:r>
                <a:rPr lang="en-US" sz="1600" b="1" dirty="0">
                  <a:latin typeface="+mj-lt"/>
                  <a:ea typeface="Arial" charset="0"/>
                  <a:cs typeface="Arial" charset="0"/>
                </a:rPr>
                <a:t>Domain Knowledge</a:t>
              </a:r>
            </a:p>
          </p:txBody>
        </p:sp>
        <p:sp>
          <p:nvSpPr>
            <p:cNvPr id="21" name="Oval 20">
              <a:extLst>
                <a:ext uri="{FF2B5EF4-FFF2-40B4-BE49-F238E27FC236}">
                  <a16:creationId xmlns:a16="http://schemas.microsoft.com/office/drawing/2014/main" id="{9C58A3E1-281C-3F4B-8449-339613A74EC9}"/>
                </a:ext>
              </a:extLst>
            </p:cNvPr>
            <p:cNvSpPr/>
            <p:nvPr/>
          </p:nvSpPr>
          <p:spPr>
            <a:xfrm>
              <a:off x="1577365" y="2064572"/>
              <a:ext cx="2080009" cy="5225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ea typeface="Arial" charset="0"/>
                  <a:cs typeface="Arial" charset="0"/>
                </a:rPr>
                <a:t>Input</a:t>
              </a:r>
            </a:p>
          </p:txBody>
        </p:sp>
        <p:sp>
          <p:nvSpPr>
            <p:cNvPr id="22" name="Oval 21">
              <a:extLst>
                <a:ext uri="{FF2B5EF4-FFF2-40B4-BE49-F238E27FC236}">
                  <a16:creationId xmlns:a16="http://schemas.microsoft.com/office/drawing/2014/main" id="{2B770B01-7A95-FC4B-9E01-894D6716B9D0}"/>
                </a:ext>
              </a:extLst>
            </p:cNvPr>
            <p:cNvSpPr/>
            <p:nvPr/>
          </p:nvSpPr>
          <p:spPr>
            <a:xfrm>
              <a:off x="8249463" y="2064572"/>
              <a:ext cx="2080009" cy="5225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ea typeface="Arial" charset="0"/>
                  <a:cs typeface="Arial" charset="0"/>
                </a:rPr>
                <a:t>Output</a:t>
              </a:r>
            </a:p>
          </p:txBody>
        </p:sp>
        <p:cxnSp>
          <p:nvCxnSpPr>
            <p:cNvPr id="23" name="Straight Arrow Connector 22">
              <a:extLst>
                <a:ext uri="{FF2B5EF4-FFF2-40B4-BE49-F238E27FC236}">
                  <a16:creationId xmlns:a16="http://schemas.microsoft.com/office/drawing/2014/main" id="{0068D8CB-558E-2549-8523-A591325BB3A9}"/>
                </a:ext>
              </a:extLst>
            </p:cNvPr>
            <p:cNvCxnSpPr>
              <a:stCxn id="21" idx="6"/>
              <a:endCxn id="18" idx="1"/>
            </p:cNvCxnSpPr>
            <p:nvPr/>
          </p:nvCxnSpPr>
          <p:spPr>
            <a:xfrm>
              <a:off x="3657374" y="2325829"/>
              <a:ext cx="125604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293E1E-5423-3C4B-97E1-C5A357152391}"/>
                </a:ext>
              </a:extLst>
            </p:cNvPr>
            <p:cNvCxnSpPr>
              <a:stCxn id="18" idx="3"/>
              <a:endCxn id="22" idx="2"/>
            </p:cNvCxnSpPr>
            <p:nvPr/>
          </p:nvCxnSpPr>
          <p:spPr>
            <a:xfrm>
              <a:off x="6993424" y="2325829"/>
              <a:ext cx="125603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318DCC0-9BE7-CE4D-B466-CC9799ABCFFF}"/>
                </a:ext>
              </a:extLst>
            </p:cNvPr>
            <p:cNvCxnSpPr>
              <a:cxnSpLocks/>
              <a:stCxn id="19" idx="2"/>
              <a:endCxn id="15" idx="0"/>
            </p:cNvCxnSpPr>
            <p:nvPr/>
          </p:nvCxnSpPr>
          <p:spPr>
            <a:xfrm rot="5400000">
              <a:off x="2533544" y="4231577"/>
              <a:ext cx="167656" cy="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2D7D940C-4699-2E4E-B00A-73C33C042E00}"/>
                </a:ext>
              </a:extLst>
            </p:cNvPr>
            <p:cNvCxnSpPr>
              <a:stCxn id="15" idx="2"/>
              <a:endCxn id="20" idx="0"/>
            </p:cNvCxnSpPr>
            <p:nvPr/>
          </p:nvCxnSpPr>
          <p:spPr>
            <a:xfrm rot="16200000" flipH="1">
              <a:off x="2298320" y="5156968"/>
              <a:ext cx="638102" cy="2"/>
            </a:xfrm>
            <a:prstGeom prst="bentConnector3">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96440DDC-CDD9-3D4B-9AC2-ADFA771F935A}"/>
                </a:ext>
              </a:extLst>
            </p:cNvPr>
            <p:cNvCxnSpPr>
              <a:stCxn id="20" idx="2"/>
              <a:endCxn id="16" idx="2"/>
            </p:cNvCxnSpPr>
            <p:nvPr/>
          </p:nvCxnSpPr>
          <p:spPr>
            <a:xfrm rot="5400000" flipH="1" flipV="1">
              <a:off x="5155489" y="2299802"/>
              <a:ext cx="1595861" cy="6672095"/>
            </a:xfrm>
            <a:prstGeom prst="bentConnector3">
              <a:avLst>
                <a:gd name="adj1" fmla="val -23461"/>
              </a:avLst>
            </a:prstGeom>
            <a:ln>
              <a:solidFill>
                <a:schemeClr val="tx1"/>
              </a:solidFill>
              <a:prstDash val="dash"/>
              <a:round/>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1D5A05AD-1F96-D147-B7E7-290C2862C39C}"/>
                </a:ext>
              </a:extLst>
            </p:cNvPr>
            <p:cNvCxnSpPr>
              <a:stCxn id="17" idx="0"/>
              <a:endCxn id="14" idx="2"/>
            </p:cNvCxnSpPr>
            <p:nvPr/>
          </p:nvCxnSpPr>
          <p:spPr>
            <a:xfrm rot="5400000" flipH="1" flipV="1">
              <a:off x="5653430" y="5137904"/>
              <a:ext cx="599970" cy="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6217072A-8038-7B4A-8DEC-9B7046762AB5}"/>
                </a:ext>
              </a:extLst>
            </p:cNvPr>
            <p:cNvCxnSpPr>
              <a:stCxn id="14" idx="3"/>
              <a:endCxn id="16" idx="1"/>
            </p:cNvCxnSpPr>
            <p:nvPr/>
          </p:nvCxnSpPr>
          <p:spPr>
            <a:xfrm>
              <a:off x="6993420" y="4576662"/>
              <a:ext cx="1256042" cy="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C94141-9FD8-A945-89C4-E88C7A58644B}"/>
                </a:ext>
              </a:extLst>
            </p:cNvPr>
            <p:cNvCxnSpPr>
              <a:stCxn id="15" idx="3"/>
              <a:endCxn id="14" idx="1"/>
            </p:cNvCxnSpPr>
            <p:nvPr/>
          </p:nvCxnSpPr>
          <p:spPr>
            <a:xfrm flipV="1">
              <a:off x="3657374" y="4576662"/>
              <a:ext cx="125603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B0B7F37-705C-0E4A-9C3A-89D440066494}"/>
                </a:ext>
              </a:extLst>
            </p:cNvPr>
            <p:cNvCxnSpPr>
              <a:stCxn id="16" idx="0"/>
            </p:cNvCxnSpPr>
            <p:nvPr/>
          </p:nvCxnSpPr>
          <p:spPr>
            <a:xfrm flipH="1" flipV="1">
              <a:off x="5953413" y="2587086"/>
              <a:ext cx="3336054" cy="17283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Arc 31">
              <a:extLst>
                <a:ext uri="{FF2B5EF4-FFF2-40B4-BE49-F238E27FC236}">
                  <a16:creationId xmlns:a16="http://schemas.microsoft.com/office/drawing/2014/main" id="{72A0E565-24C0-3F41-8045-6A2F482F066B}"/>
                </a:ext>
              </a:extLst>
            </p:cNvPr>
            <p:cNvSpPr/>
            <p:nvPr/>
          </p:nvSpPr>
          <p:spPr>
            <a:xfrm>
              <a:off x="3612601" y="3925554"/>
              <a:ext cx="4768770" cy="1620456"/>
            </a:xfrm>
            <a:prstGeom prst="arc">
              <a:avLst>
                <a:gd name="adj1" fmla="val 11042063"/>
                <a:gd name="adj2" fmla="val 211988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latin typeface="+mj-lt"/>
              </a:endParaRPr>
            </a:p>
          </p:txBody>
        </p:sp>
        <p:cxnSp>
          <p:nvCxnSpPr>
            <p:cNvPr id="33" name="Straight Arrow Connector 32">
              <a:extLst>
                <a:ext uri="{FF2B5EF4-FFF2-40B4-BE49-F238E27FC236}">
                  <a16:creationId xmlns:a16="http://schemas.microsoft.com/office/drawing/2014/main" id="{154BEB16-FDC2-3340-B9B4-7109716A06A6}"/>
                </a:ext>
              </a:extLst>
            </p:cNvPr>
            <p:cNvCxnSpPr>
              <a:stCxn id="17" idx="3"/>
            </p:cNvCxnSpPr>
            <p:nvPr/>
          </p:nvCxnSpPr>
          <p:spPr>
            <a:xfrm flipV="1">
              <a:off x="6993419" y="4660962"/>
              <a:ext cx="1256033" cy="1192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640A311-BDCE-9A49-924E-30BBB354BDCD}"/>
                </a:ext>
              </a:extLst>
            </p:cNvPr>
            <p:cNvCxnSpPr>
              <a:endCxn id="17" idx="1"/>
            </p:cNvCxnSpPr>
            <p:nvPr/>
          </p:nvCxnSpPr>
          <p:spPr>
            <a:xfrm>
              <a:off x="3473705" y="5853388"/>
              <a:ext cx="1439705"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35725AB-0988-6F4D-9FC4-E65B13675451}"/>
                </a:ext>
              </a:extLst>
            </p:cNvPr>
            <p:cNvCxnSpPr>
              <a:cxnSpLocks/>
              <a:endCxn id="19" idx="0"/>
            </p:cNvCxnSpPr>
            <p:nvPr/>
          </p:nvCxnSpPr>
          <p:spPr>
            <a:xfrm>
              <a:off x="2617368" y="2797640"/>
              <a:ext cx="3" cy="392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2F60A18A-6CE1-634C-A7EB-9208D4B84F1E}"/>
              </a:ext>
            </a:extLst>
          </p:cNvPr>
          <p:cNvSpPr txBox="1"/>
          <p:nvPr/>
        </p:nvSpPr>
        <p:spPr>
          <a:xfrm>
            <a:off x="7671859" y="673963"/>
            <a:ext cx="418952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lumMod val="65000"/>
                    <a:lumOff val="35000"/>
                  </a:prstClr>
                </a:solidFill>
                <a:effectLst/>
                <a:uLnTx/>
                <a:uFillTx/>
              </a:rPr>
              <a:t>[</a:t>
            </a:r>
            <a:r>
              <a:rPr kumimoji="0" lang="en-US" sz="2000" b="0" i="0" u="none" strike="noStrike" kern="0" cap="none" spc="0" normalizeH="0" baseline="0" noProof="0" dirty="0">
                <a:ln>
                  <a:noFill/>
                </a:ln>
                <a:solidFill>
                  <a:prstClr val="black">
                    <a:lumMod val="65000"/>
                    <a:lumOff val="35000"/>
                  </a:prstClr>
                </a:solidFill>
                <a:effectLst/>
                <a:uLnTx/>
                <a:uFillTx/>
                <a:hlinkClick r:id="rId2"/>
              </a:rPr>
              <a:t>NetAI’19</a:t>
            </a:r>
            <a:r>
              <a:rPr kumimoji="0" lang="en-US" sz="2000" b="0" i="0" u="none" strike="noStrike" kern="0" cap="none" spc="0" normalizeH="0" baseline="0" noProof="0" dirty="0">
                <a:ln>
                  <a:noFill/>
                </a:ln>
                <a:solidFill>
                  <a:prstClr val="black">
                    <a:lumMod val="65000"/>
                    <a:lumOff val="35000"/>
                  </a:prstClr>
                </a:solidFill>
                <a:effectLst/>
                <a:uLnTx/>
                <a:uFillTx/>
              </a:rPr>
              <a:t>, </a:t>
            </a:r>
            <a:r>
              <a:rPr kumimoji="0" lang="en-US" sz="2000" b="0" i="0" u="none" strike="noStrike" kern="0" cap="none" spc="0" normalizeH="0" baseline="0" noProof="0" dirty="0">
                <a:ln>
                  <a:noFill/>
                </a:ln>
                <a:solidFill>
                  <a:prstClr val="black">
                    <a:lumMod val="65000"/>
                    <a:lumOff val="35000"/>
                  </a:prstClr>
                </a:solidFill>
                <a:effectLst/>
                <a:uLnTx/>
                <a:uFillTx/>
                <a:hlinkClick r:id="rId3"/>
              </a:rPr>
              <a:t>INFOCOM’21</a:t>
            </a:r>
            <a:r>
              <a:rPr kumimoji="0" lang="en-US" sz="2000" b="0" i="0" u="none" strike="noStrike" kern="0" cap="none" spc="0" normalizeH="0" baseline="0" noProof="0" dirty="0">
                <a:ln>
                  <a:noFill/>
                </a:ln>
                <a:solidFill>
                  <a:prstClr val="black">
                    <a:lumMod val="65000"/>
                    <a:lumOff val="35000"/>
                  </a:prstClr>
                </a:solidFill>
                <a:effectLst/>
                <a:uLnTx/>
                <a:uFillTx/>
              </a:rPr>
              <a:t>]</a:t>
            </a:r>
          </a:p>
        </p:txBody>
      </p:sp>
      <p:sp>
        <p:nvSpPr>
          <p:cNvPr id="38" name="TextBox 37">
            <a:extLst>
              <a:ext uri="{FF2B5EF4-FFF2-40B4-BE49-F238E27FC236}">
                <a16:creationId xmlns:a16="http://schemas.microsoft.com/office/drawing/2014/main" id="{CDD6C640-0920-FD43-A506-01514458E9B0}"/>
              </a:ext>
            </a:extLst>
          </p:cNvPr>
          <p:cNvSpPr txBox="1"/>
          <p:nvPr/>
        </p:nvSpPr>
        <p:spPr>
          <a:xfrm>
            <a:off x="7045115" y="3491899"/>
            <a:ext cx="5146886" cy="3323987"/>
          </a:xfrm>
          <a:prstGeom prst="rect">
            <a:avLst/>
          </a:prstGeom>
          <a:noFill/>
        </p:spPr>
        <p:txBody>
          <a:bodyPr wrap="square" rtlCol="0">
            <a:spAutoFit/>
          </a:bodyPr>
          <a:lstStyle/>
          <a:p>
            <a:pPr>
              <a:spcAft>
                <a:spcPts val="600"/>
              </a:spcAft>
            </a:pPr>
            <a:r>
              <a:rPr lang="en-US" sz="2000" dirty="0"/>
              <a:t>In [NetAI’19] we demonstrated several anomalous behaviors in </a:t>
            </a:r>
            <a:r>
              <a:rPr lang="en-US" sz="2000" dirty="0" err="1"/>
              <a:t>Pensieve</a:t>
            </a:r>
            <a:r>
              <a:rPr lang="en-US" sz="2000" dirty="0"/>
              <a:t> [Mao et al., SIGCOMM’17]</a:t>
            </a:r>
          </a:p>
          <a:p>
            <a:pPr>
              <a:spcAft>
                <a:spcPts val="600"/>
              </a:spcAft>
            </a:pPr>
            <a:r>
              <a:rPr lang="en-US" sz="2000" dirty="0"/>
              <a:t>We built a formal verification framework for NNs and enabled verification of high-level properties of neural agents [INFOCOM’21]</a:t>
            </a:r>
          </a:p>
          <a:p>
            <a:pPr>
              <a:spcAft>
                <a:spcPts val="600"/>
              </a:spcAft>
            </a:pPr>
            <a:r>
              <a:rPr lang="en-US" sz="2000" dirty="0"/>
              <a:t>We developed range explanations, which overcome the inherent limits of post-hoc explanations, to aid with model interpretability (preparation)</a:t>
            </a:r>
          </a:p>
        </p:txBody>
      </p:sp>
      <p:sp>
        <p:nvSpPr>
          <p:cNvPr id="8" name="Date Placeholder 7">
            <a:extLst>
              <a:ext uri="{FF2B5EF4-FFF2-40B4-BE49-F238E27FC236}">
                <a16:creationId xmlns:a16="http://schemas.microsoft.com/office/drawing/2014/main" id="{09EDCD9B-DA65-1B44-A7F8-5CA81DABA2BC}"/>
              </a:ext>
            </a:extLst>
          </p:cNvPr>
          <p:cNvSpPr>
            <a:spLocks noGrp="1"/>
          </p:cNvSpPr>
          <p:nvPr>
            <p:ph type="dt" sz="half" idx="10"/>
          </p:nvPr>
        </p:nvSpPr>
        <p:spPr/>
        <p:txBody>
          <a:bodyPr/>
          <a:lstStyle/>
          <a:p>
            <a:r>
              <a:rPr lang="en-US"/>
              <a:t>21/1/24</a:t>
            </a:r>
          </a:p>
        </p:txBody>
      </p:sp>
      <p:sp>
        <p:nvSpPr>
          <p:cNvPr id="9" name="Footer Placeholder 8">
            <a:extLst>
              <a:ext uri="{FF2B5EF4-FFF2-40B4-BE49-F238E27FC236}">
                <a16:creationId xmlns:a16="http://schemas.microsoft.com/office/drawing/2014/main" id="{7BFC49FD-8110-D04B-8B0D-3EAA8B2D7367}"/>
              </a:ext>
            </a:extLst>
          </p:cNvPr>
          <p:cNvSpPr>
            <a:spLocks noGrp="1"/>
          </p:cNvSpPr>
          <p:nvPr>
            <p:ph type="ftr" sz="quarter" idx="11"/>
          </p:nvPr>
        </p:nvSpPr>
        <p:spPr/>
        <p:txBody>
          <a:bodyPr/>
          <a:lstStyle/>
          <a:p>
            <a:r>
              <a:rPr lang="en-US"/>
              <a:t>CS 345 – S24</a:t>
            </a:r>
          </a:p>
        </p:txBody>
      </p:sp>
      <p:sp>
        <p:nvSpPr>
          <p:cNvPr id="10" name="Slide Number Placeholder 9">
            <a:extLst>
              <a:ext uri="{FF2B5EF4-FFF2-40B4-BE49-F238E27FC236}">
                <a16:creationId xmlns:a16="http://schemas.microsoft.com/office/drawing/2014/main" id="{A8D7DBB9-F35E-0F4F-AB55-9D210DB31C3E}"/>
              </a:ext>
            </a:extLst>
          </p:cNvPr>
          <p:cNvSpPr>
            <a:spLocks noGrp="1"/>
          </p:cNvSpPr>
          <p:nvPr>
            <p:ph type="sldNum" sz="quarter" idx="12"/>
          </p:nvPr>
        </p:nvSpPr>
        <p:spPr/>
        <p:txBody>
          <a:bodyPr/>
          <a:lstStyle/>
          <a:p>
            <a:fld id="{F00C8655-F74F-7445-B09D-C543647811CF}" type="slidenum">
              <a:rPr lang="en-US" smtClean="0"/>
              <a:t>13</a:t>
            </a:fld>
            <a:endParaRPr lang="en-US"/>
          </a:p>
        </p:txBody>
      </p:sp>
    </p:spTree>
    <p:extLst>
      <p:ext uri="{BB962C8B-B14F-4D97-AF65-F5344CB8AC3E}">
        <p14:creationId xmlns:p14="http://schemas.microsoft.com/office/powerpoint/2010/main" val="54280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24D6F-CD36-7544-95EF-1AE73DEAEEB5}"/>
              </a:ext>
            </a:extLst>
          </p:cNvPr>
          <p:cNvSpPr>
            <a:spLocks noGrp="1"/>
          </p:cNvSpPr>
          <p:nvPr>
            <p:ph idx="1"/>
          </p:nvPr>
        </p:nvSpPr>
        <p:spPr/>
        <p:txBody>
          <a:bodyPr/>
          <a:lstStyle/>
          <a:p>
            <a:pPr marL="0" indent="0">
              <a:buNone/>
            </a:pPr>
            <a:r>
              <a:rPr lang="en-US" dirty="0"/>
              <a:t>An emerging ML paradigm where models are trained across millions of devices and data does not leave the devices due to privacy concerns</a:t>
            </a:r>
          </a:p>
        </p:txBody>
      </p:sp>
      <p:grpSp>
        <p:nvGrpSpPr>
          <p:cNvPr id="11" name="Group 10">
            <a:extLst>
              <a:ext uri="{FF2B5EF4-FFF2-40B4-BE49-F238E27FC236}">
                <a16:creationId xmlns:a16="http://schemas.microsoft.com/office/drawing/2014/main" id="{A6EC07DA-AF81-B546-B4DB-25237A25C864}"/>
              </a:ext>
            </a:extLst>
          </p:cNvPr>
          <p:cNvGrpSpPr/>
          <p:nvPr/>
        </p:nvGrpSpPr>
        <p:grpSpPr>
          <a:xfrm>
            <a:off x="327228" y="2791899"/>
            <a:ext cx="4926520" cy="2092880"/>
            <a:chOff x="4232953" y="3538728"/>
            <a:chExt cx="4926520" cy="2092880"/>
          </a:xfrm>
        </p:grpSpPr>
        <p:sp>
          <p:nvSpPr>
            <p:cNvPr id="5" name="TextBox 4">
              <a:extLst>
                <a:ext uri="{FF2B5EF4-FFF2-40B4-BE49-F238E27FC236}">
                  <a16:creationId xmlns:a16="http://schemas.microsoft.com/office/drawing/2014/main" id="{1608011E-A52A-A547-8E03-54B46BE0FECC}"/>
                </a:ext>
              </a:extLst>
            </p:cNvPr>
            <p:cNvSpPr txBox="1"/>
            <p:nvPr/>
          </p:nvSpPr>
          <p:spPr>
            <a:xfrm>
              <a:off x="4940365" y="3538728"/>
              <a:ext cx="2311274" cy="523220"/>
            </a:xfrm>
            <a:prstGeom prst="rect">
              <a:avLst/>
            </a:prstGeom>
            <a:noFill/>
          </p:spPr>
          <p:txBody>
            <a:bodyPr wrap="none" rtlCol="0">
              <a:spAutoFit/>
            </a:bodyPr>
            <a:lstStyle/>
            <a:p>
              <a:pPr algn="ctr"/>
              <a:r>
                <a:rPr lang="en-US" sz="2800" b="1" dirty="0"/>
                <a:t>Heterogeneity</a:t>
              </a:r>
            </a:p>
          </p:txBody>
        </p:sp>
        <p:sp>
          <p:nvSpPr>
            <p:cNvPr id="8" name="TextBox 7">
              <a:extLst>
                <a:ext uri="{FF2B5EF4-FFF2-40B4-BE49-F238E27FC236}">
                  <a16:creationId xmlns:a16="http://schemas.microsoft.com/office/drawing/2014/main" id="{7F778474-8FB2-2640-8E8C-931B340A4BBC}"/>
                </a:ext>
              </a:extLst>
            </p:cNvPr>
            <p:cNvSpPr txBox="1"/>
            <p:nvPr/>
          </p:nvSpPr>
          <p:spPr>
            <a:xfrm>
              <a:off x="4232953" y="4061948"/>
              <a:ext cx="4926520" cy="1569660"/>
            </a:xfrm>
            <a:prstGeom prst="rect">
              <a:avLst/>
            </a:prstGeom>
            <a:noFill/>
          </p:spPr>
          <p:txBody>
            <a:bodyPr wrap="square" rtlCol="0">
              <a:spAutoFit/>
            </a:bodyPr>
            <a:lstStyle/>
            <a:p>
              <a:r>
                <a:rPr lang="en-US" sz="2400" dirty="0">
                  <a:latin typeface="+mj-lt"/>
                </a:rPr>
                <a:t>FL devices are not equal and their availability varies greatly. Bias in device selection impacts model quality.</a:t>
              </a:r>
              <a:br>
                <a:rPr lang="en-US" sz="2400" dirty="0">
                  <a:latin typeface="+mj-lt"/>
                </a:rPr>
              </a:br>
              <a:r>
                <a:rPr lang="en-US" sz="2400" b="1" dirty="0">
                  <a:latin typeface="+mj-lt"/>
                </a:rPr>
                <a:t>How to quantify and reduce bias?</a:t>
              </a:r>
            </a:p>
          </p:txBody>
        </p:sp>
      </p:grpSp>
      <p:grpSp>
        <p:nvGrpSpPr>
          <p:cNvPr id="10" name="Group 9">
            <a:extLst>
              <a:ext uri="{FF2B5EF4-FFF2-40B4-BE49-F238E27FC236}">
                <a16:creationId xmlns:a16="http://schemas.microsoft.com/office/drawing/2014/main" id="{CB18141E-2331-C24D-BE7A-C0E694D4CA18}"/>
              </a:ext>
            </a:extLst>
          </p:cNvPr>
          <p:cNvGrpSpPr/>
          <p:nvPr/>
        </p:nvGrpSpPr>
        <p:grpSpPr>
          <a:xfrm>
            <a:off x="9038492" y="2791899"/>
            <a:ext cx="2826280" cy="2462212"/>
            <a:chOff x="1227042" y="3538728"/>
            <a:chExt cx="2826280" cy="2462212"/>
          </a:xfrm>
        </p:grpSpPr>
        <p:sp>
          <p:nvSpPr>
            <p:cNvPr id="4" name="TextBox 3">
              <a:extLst>
                <a:ext uri="{FF2B5EF4-FFF2-40B4-BE49-F238E27FC236}">
                  <a16:creationId xmlns:a16="http://schemas.microsoft.com/office/drawing/2014/main" id="{635052D8-AE2D-0945-83B0-4DC387BB9D81}"/>
                </a:ext>
              </a:extLst>
            </p:cNvPr>
            <p:cNvSpPr txBox="1"/>
            <p:nvPr/>
          </p:nvSpPr>
          <p:spPr>
            <a:xfrm>
              <a:off x="1550083" y="3538728"/>
              <a:ext cx="1275414" cy="523220"/>
            </a:xfrm>
            <a:prstGeom prst="rect">
              <a:avLst/>
            </a:prstGeom>
            <a:noFill/>
          </p:spPr>
          <p:txBody>
            <a:bodyPr wrap="none" rtlCol="0">
              <a:spAutoFit/>
            </a:bodyPr>
            <a:lstStyle/>
            <a:p>
              <a:pPr algn="ctr"/>
              <a:r>
                <a:rPr lang="en-US" sz="2800" b="1" dirty="0"/>
                <a:t>Attacks</a:t>
              </a:r>
            </a:p>
          </p:txBody>
        </p:sp>
        <p:sp>
          <p:nvSpPr>
            <p:cNvPr id="7" name="TextBox 6">
              <a:extLst>
                <a:ext uri="{FF2B5EF4-FFF2-40B4-BE49-F238E27FC236}">
                  <a16:creationId xmlns:a16="http://schemas.microsoft.com/office/drawing/2014/main" id="{C2F3B20D-2710-2C4A-9D60-66A0F21907A4}"/>
                </a:ext>
              </a:extLst>
            </p:cNvPr>
            <p:cNvSpPr txBox="1"/>
            <p:nvPr/>
          </p:nvSpPr>
          <p:spPr>
            <a:xfrm>
              <a:off x="1227042" y="4061948"/>
              <a:ext cx="2826280" cy="1938992"/>
            </a:xfrm>
            <a:prstGeom prst="rect">
              <a:avLst/>
            </a:prstGeom>
            <a:noFill/>
          </p:spPr>
          <p:txBody>
            <a:bodyPr wrap="square" rtlCol="0">
              <a:spAutoFit/>
            </a:bodyPr>
            <a:lstStyle/>
            <a:p>
              <a:r>
                <a:rPr lang="en-US" sz="2400" dirty="0">
                  <a:latin typeface="+mj-lt"/>
                </a:rPr>
                <a:t>There’re many attacks on FL models.</a:t>
              </a:r>
              <a:br>
                <a:rPr lang="en-US" sz="2400" dirty="0">
                  <a:latin typeface="+mj-lt"/>
                </a:rPr>
              </a:br>
              <a:r>
                <a:rPr lang="en-US" sz="2400" b="1" dirty="0">
                  <a:latin typeface="+mj-lt"/>
                </a:rPr>
                <a:t>How does model and gradient compression mitigate them?</a:t>
              </a:r>
            </a:p>
          </p:txBody>
        </p:sp>
      </p:grpSp>
      <p:grpSp>
        <p:nvGrpSpPr>
          <p:cNvPr id="12" name="Group 11">
            <a:extLst>
              <a:ext uri="{FF2B5EF4-FFF2-40B4-BE49-F238E27FC236}">
                <a16:creationId xmlns:a16="http://schemas.microsoft.com/office/drawing/2014/main" id="{48939864-0BDD-7D45-A3E5-80409AD9980B}"/>
              </a:ext>
            </a:extLst>
          </p:cNvPr>
          <p:cNvGrpSpPr/>
          <p:nvPr/>
        </p:nvGrpSpPr>
        <p:grpSpPr>
          <a:xfrm>
            <a:off x="5275384" y="2791899"/>
            <a:ext cx="3645879" cy="2831544"/>
            <a:chOff x="8138678" y="3538728"/>
            <a:chExt cx="3731064" cy="2831544"/>
          </a:xfrm>
        </p:grpSpPr>
        <p:sp>
          <p:nvSpPr>
            <p:cNvPr id="6" name="TextBox 5">
              <a:extLst>
                <a:ext uri="{FF2B5EF4-FFF2-40B4-BE49-F238E27FC236}">
                  <a16:creationId xmlns:a16="http://schemas.microsoft.com/office/drawing/2014/main" id="{67AAADFE-41A7-2B41-ACC4-E8DA80E7B668}"/>
                </a:ext>
              </a:extLst>
            </p:cNvPr>
            <p:cNvSpPr txBox="1"/>
            <p:nvPr/>
          </p:nvSpPr>
          <p:spPr>
            <a:xfrm>
              <a:off x="8160820" y="3538728"/>
              <a:ext cx="3686780" cy="523220"/>
            </a:xfrm>
            <a:prstGeom prst="rect">
              <a:avLst/>
            </a:prstGeom>
            <a:noFill/>
          </p:spPr>
          <p:txBody>
            <a:bodyPr wrap="none" rtlCol="0">
              <a:spAutoFit/>
            </a:bodyPr>
            <a:lstStyle/>
            <a:p>
              <a:pPr algn="ctr"/>
              <a:r>
                <a:rPr lang="en-US" sz="2800" b="1" dirty="0"/>
                <a:t>Communication control</a:t>
              </a:r>
            </a:p>
          </p:txBody>
        </p:sp>
        <p:sp>
          <p:nvSpPr>
            <p:cNvPr id="9" name="TextBox 8">
              <a:extLst>
                <a:ext uri="{FF2B5EF4-FFF2-40B4-BE49-F238E27FC236}">
                  <a16:creationId xmlns:a16="http://schemas.microsoft.com/office/drawing/2014/main" id="{D2B4FA72-063E-D145-A32C-02A6318E6782}"/>
                </a:ext>
              </a:extLst>
            </p:cNvPr>
            <p:cNvSpPr txBox="1"/>
            <p:nvPr/>
          </p:nvSpPr>
          <p:spPr>
            <a:xfrm>
              <a:off x="8138678" y="4061948"/>
              <a:ext cx="3731064" cy="2308324"/>
            </a:xfrm>
            <a:prstGeom prst="rect">
              <a:avLst/>
            </a:prstGeom>
            <a:noFill/>
          </p:spPr>
          <p:txBody>
            <a:bodyPr wrap="square" rtlCol="0">
              <a:spAutoFit/>
            </a:bodyPr>
            <a:lstStyle/>
            <a:p>
              <a:r>
                <a:rPr lang="en-US" sz="2400" dirty="0">
                  <a:latin typeface="+mj-lt"/>
                </a:rPr>
                <a:t>Communication can be a severe bottleneck to training FL models.</a:t>
              </a:r>
              <a:br>
                <a:rPr lang="en-US" sz="2400" dirty="0">
                  <a:latin typeface="+mj-lt"/>
                </a:rPr>
              </a:br>
              <a:r>
                <a:rPr lang="en-US" sz="2400" b="1" dirty="0">
                  <a:latin typeface="+mj-lt"/>
                </a:rPr>
                <a:t>How to adapt gradient compression in reaction to varying network conditions?</a:t>
              </a:r>
            </a:p>
          </p:txBody>
        </p:sp>
      </p:grpSp>
      <p:sp>
        <p:nvSpPr>
          <p:cNvPr id="2" name="Title 1">
            <a:extLst>
              <a:ext uri="{FF2B5EF4-FFF2-40B4-BE49-F238E27FC236}">
                <a16:creationId xmlns:a16="http://schemas.microsoft.com/office/drawing/2014/main" id="{DA7E60C5-5EDC-3241-A877-E76F625D77DE}"/>
              </a:ext>
            </a:extLst>
          </p:cNvPr>
          <p:cNvSpPr>
            <a:spLocks noGrp="1"/>
          </p:cNvSpPr>
          <p:nvPr>
            <p:ph type="title"/>
          </p:nvPr>
        </p:nvSpPr>
        <p:spPr/>
        <p:txBody>
          <a:bodyPr/>
          <a:lstStyle/>
          <a:p>
            <a:r>
              <a:rPr lang="en-US" dirty="0"/>
              <a:t>Federated Learning (FL)</a:t>
            </a:r>
          </a:p>
        </p:txBody>
      </p:sp>
      <p:pic>
        <p:nvPicPr>
          <p:cNvPr id="14" name="Picture 13">
            <a:extLst>
              <a:ext uri="{FF2B5EF4-FFF2-40B4-BE49-F238E27FC236}">
                <a16:creationId xmlns:a16="http://schemas.microsoft.com/office/drawing/2014/main" id="{A1479330-38F0-B84A-961C-C490804C8EA1}"/>
              </a:ext>
            </a:extLst>
          </p:cNvPr>
          <p:cNvPicPr>
            <a:picLocks noChangeAspect="1"/>
          </p:cNvPicPr>
          <p:nvPr/>
        </p:nvPicPr>
        <p:blipFill>
          <a:blip r:embed="rId2"/>
          <a:stretch>
            <a:fillRect/>
          </a:stretch>
        </p:blipFill>
        <p:spPr>
          <a:xfrm>
            <a:off x="662928" y="4778433"/>
            <a:ext cx="3645879" cy="2079567"/>
          </a:xfrm>
          <a:prstGeom prst="rect">
            <a:avLst/>
          </a:prstGeom>
        </p:spPr>
      </p:pic>
      <p:sp>
        <p:nvSpPr>
          <p:cNvPr id="15" name="Rectangle 14">
            <a:extLst>
              <a:ext uri="{FF2B5EF4-FFF2-40B4-BE49-F238E27FC236}">
                <a16:creationId xmlns:a16="http://schemas.microsoft.com/office/drawing/2014/main" id="{89F1528D-7FF8-AC4E-9ECD-7812097091BA}"/>
              </a:ext>
            </a:extLst>
          </p:cNvPr>
          <p:cNvSpPr/>
          <p:nvPr/>
        </p:nvSpPr>
        <p:spPr>
          <a:xfrm>
            <a:off x="7758542" y="365125"/>
            <a:ext cx="4104522" cy="369332"/>
          </a:xfrm>
          <a:prstGeom prst="rect">
            <a:avLst/>
          </a:prstGeom>
        </p:spPr>
        <p:txBody>
          <a:bodyPr wrap="none">
            <a:spAutoFit/>
          </a:bodyPr>
          <a:lstStyle/>
          <a:p>
            <a:r>
              <a:rPr lang="en-US" dirty="0">
                <a:latin typeface="+mj-lt"/>
                <a:hlinkClick r:id="rId3"/>
              </a:rPr>
              <a:t>https://sands.kaust.edu.sa/project/fairfl/</a:t>
            </a:r>
            <a:endParaRPr lang="en-US" dirty="0">
              <a:latin typeface="+mj-lt"/>
            </a:endParaRPr>
          </a:p>
        </p:txBody>
      </p:sp>
      <p:sp>
        <p:nvSpPr>
          <p:cNvPr id="13" name="Date Placeholder 12">
            <a:extLst>
              <a:ext uri="{FF2B5EF4-FFF2-40B4-BE49-F238E27FC236}">
                <a16:creationId xmlns:a16="http://schemas.microsoft.com/office/drawing/2014/main" id="{A82B31DD-E6E5-2341-85C8-24C45544B251}"/>
              </a:ext>
            </a:extLst>
          </p:cNvPr>
          <p:cNvSpPr>
            <a:spLocks noGrp="1"/>
          </p:cNvSpPr>
          <p:nvPr>
            <p:ph type="dt" sz="half" idx="10"/>
          </p:nvPr>
        </p:nvSpPr>
        <p:spPr/>
        <p:txBody>
          <a:bodyPr/>
          <a:lstStyle/>
          <a:p>
            <a:r>
              <a:rPr lang="en-US"/>
              <a:t>21/1/24</a:t>
            </a:r>
          </a:p>
        </p:txBody>
      </p:sp>
      <p:sp>
        <p:nvSpPr>
          <p:cNvPr id="16" name="Footer Placeholder 15">
            <a:extLst>
              <a:ext uri="{FF2B5EF4-FFF2-40B4-BE49-F238E27FC236}">
                <a16:creationId xmlns:a16="http://schemas.microsoft.com/office/drawing/2014/main" id="{BC0F08FC-B865-044D-92C0-165788777DA1}"/>
              </a:ext>
            </a:extLst>
          </p:cNvPr>
          <p:cNvSpPr>
            <a:spLocks noGrp="1"/>
          </p:cNvSpPr>
          <p:nvPr>
            <p:ph type="ftr" sz="quarter" idx="11"/>
          </p:nvPr>
        </p:nvSpPr>
        <p:spPr/>
        <p:txBody>
          <a:bodyPr/>
          <a:lstStyle/>
          <a:p>
            <a:r>
              <a:rPr lang="en-US"/>
              <a:t>CS 345 – S24</a:t>
            </a:r>
          </a:p>
        </p:txBody>
      </p:sp>
      <p:sp>
        <p:nvSpPr>
          <p:cNvPr id="17" name="Slide Number Placeholder 16">
            <a:extLst>
              <a:ext uri="{FF2B5EF4-FFF2-40B4-BE49-F238E27FC236}">
                <a16:creationId xmlns:a16="http://schemas.microsoft.com/office/drawing/2014/main" id="{0E4617CE-653F-184F-9031-986610801910}"/>
              </a:ext>
            </a:extLst>
          </p:cNvPr>
          <p:cNvSpPr>
            <a:spLocks noGrp="1"/>
          </p:cNvSpPr>
          <p:nvPr>
            <p:ph type="sldNum" sz="quarter" idx="12"/>
          </p:nvPr>
        </p:nvSpPr>
        <p:spPr/>
        <p:txBody>
          <a:bodyPr/>
          <a:lstStyle/>
          <a:p>
            <a:fld id="{F00C8655-F74F-7445-B09D-C543647811CF}" type="slidenum">
              <a:rPr lang="en-US" smtClean="0"/>
              <a:t>14</a:t>
            </a:fld>
            <a:endParaRPr lang="en-US"/>
          </a:p>
        </p:txBody>
      </p:sp>
    </p:spTree>
    <p:extLst>
      <p:ext uri="{BB962C8B-B14F-4D97-AF65-F5344CB8AC3E}">
        <p14:creationId xmlns:p14="http://schemas.microsoft.com/office/powerpoint/2010/main" val="134964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You?</a:t>
            </a:r>
          </a:p>
        </p:txBody>
      </p:sp>
      <p:sp>
        <p:nvSpPr>
          <p:cNvPr id="3" name="Content Placeholder 2"/>
          <p:cNvSpPr>
            <a:spLocks noGrp="1"/>
          </p:cNvSpPr>
          <p:nvPr>
            <p:ph idx="1"/>
          </p:nvPr>
        </p:nvSpPr>
        <p:spPr/>
        <p:txBody>
          <a:bodyPr/>
          <a:lstStyle/>
          <a:p>
            <a:r>
              <a:rPr lang="en-US" dirty="0"/>
              <a:t>Please introduce yourself!</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15</a:t>
            </a:fld>
            <a:endParaRPr lang="en-US"/>
          </a:p>
        </p:txBody>
      </p:sp>
    </p:spTree>
    <p:extLst>
      <p:ext uri="{BB962C8B-B14F-4D97-AF65-F5344CB8AC3E}">
        <p14:creationId xmlns:p14="http://schemas.microsoft.com/office/powerpoint/2010/main" val="989661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class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16</a:t>
            </a:fld>
            <a:endParaRPr lang="en-US"/>
          </a:p>
        </p:txBody>
      </p:sp>
    </p:spTree>
    <p:extLst>
      <p:ext uri="{BB962C8B-B14F-4D97-AF65-F5344CB8AC3E}">
        <p14:creationId xmlns:p14="http://schemas.microsoft.com/office/powerpoint/2010/main" val="179768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Schedule</a:t>
            </a:r>
          </a:p>
        </p:txBody>
      </p:sp>
      <p:sp>
        <p:nvSpPr>
          <p:cNvPr id="3" name="Content Placeholder 2"/>
          <p:cNvSpPr>
            <a:spLocks noGrp="1"/>
          </p:cNvSpPr>
          <p:nvPr>
            <p:ph idx="1"/>
          </p:nvPr>
        </p:nvSpPr>
        <p:spPr/>
        <p:txBody>
          <a:bodyPr/>
          <a:lstStyle/>
          <a:p>
            <a:r>
              <a:rPr lang="en-US" dirty="0"/>
              <a:t>Webpage: </a:t>
            </a:r>
            <a:r>
              <a:rPr lang="en-US" sz="2400" dirty="0">
                <a:hlinkClick r:id="rId2"/>
              </a:rPr>
              <a:t>http://sands.kaust.edu.sa/classes/CS345/S24/</a:t>
            </a:r>
            <a:endParaRPr lang="en-US" dirty="0"/>
          </a:p>
          <a:p>
            <a:pPr lvl="1"/>
            <a:r>
              <a:rPr lang="en-US" dirty="0" err="1"/>
              <a:t>CampusWire</a:t>
            </a:r>
            <a:r>
              <a:rPr lang="en-US" dirty="0"/>
              <a:t>: use the invite link!</a:t>
            </a:r>
          </a:p>
          <a:p>
            <a:r>
              <a:rPr lang="en-US" dirty="0"/>
              <a:t>Meetings</a:t>
            </a:r>
          </a:p>
          <a:p>
            <a:pPr lvl="1"/>
            <a:r>
              <a:rPr lang="en-US" dirty="0"/>
              <a:t>10AM – 11:15AM (</a:t>
            </a:r>
            <a:r>
              <a:rPr lang="en-US" dirty="0">
                <a:latin typeface="Gill Sans" charset="0"/>
                <a:ea typeface="Gill Sans" charset="0"/>
                <a:cs typeface="Gill Sans" charset="0"/>
              </a:rPr>
              <a:t>Sun/Wed</a:t>
            </a:r>
            <a:r>
              <a:rPr lang="en-US" dirty="0"/>
              <a:t> for lectures and discussions)</a:t>
            </a:r>
          </a:p>
          <a:p>
            <a:pPr lvl="1"/>
            <a:r>
              <a:rPr lang="en-US" dirty="0"/>
              <a:t>1PM – 2:15PM (Mon/Thu for joint CS356 slots)</a:t>
            </a:r>
          </a:p>
          <a:p>
            <a:r>
              <a:rPr lang="en-US" dirty="0"/>
              <a:t>Pay attention to the online announcements and schedule</a:t>
            </a:r>
          </a:p>
          <a:p>
            <a:pPr lvl="1"/>
            <a:r>
              <a:rPr lang="en-US" dirty="0"/>
              <a:t>On average, two meetings per week</a:t>
            </a:r>
          </a:p>
          <a:p>
            <a:pPr lvl="1"/>
            <a:r>
              <a:rPr lang="en-US" dirty="0"/>
              <a:t>Makeups will be added on a need-to-add basis</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17</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141391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p:txBody>
          <a:bodyPr>
            <a:normAutofit fontScale="92500" lnSpcReduction="10000"/>
          </a:bodyPr>
          <a:lstStyle/>
          <a:p>
            <a:r>
              <a:rPr lang="en-US" dirty="0"/>
              <a:t>CS 240 (Computing Systems and Concurrency)</a:t>
            </a:r>
          </a:p>
          <a:p>
            <a:pPr lvl="1"/>
            <a:r>
              <a:rPr lang="en-US" dirty="0"/>
              <a:t>Basics of OS organization, threads, memory management, file systems, scheduling, networking, etc.</a:t>
            </a:r>
          </a:p>
          <a:p>
            <a:pPr lvl="1"/>
            <a:r>
              <a:rPr lang="en-US" dirty="0"/>
              <a:t>Equivalent course of CS 240 is acceptable as well</a:t>
            </a:r>
          </a:p>
          <a:p>
            <a:r>
              <a:rPr lang="en-US" dirty="0"/>
              <a:t>Basic knowledge of networking: e.g., CS 244 (Computer Networks)</a:t>
            </a:r>
          </a:p>
          <a:p>
            <a:pPr lvl="1"/>
            <a:r>
              <a:rPr lang="en-US" dirty="0"/>
              <a:t>Basics of packet switching, Internet architecture and protocols, etc.</a:t>
            </a:r>
          </a:p>
          <a:p>
            <a:r>
              <a:rPr lang="en-US" dirty="0"/>
              <a:t>Good programming skills</a:t>
            </a:r>
          </a:p>
          <a:p>
            <a:pPr lvl="1"/>
            <a:r>
              <a:rPr lang="en-US" dirty="0"/>
              <a:t>Build substantial systems for course project</a:t>
            </a:r>
          </a:p>
          <a:p>
            <a:r>
              <a:rPr lang="en-US" dirty="0"/>
              <a:t>Questions</a:t>
            </a:r>
          </a:p>
          <a:p>
            <a:pPr lvl="1"/>
            <a:r>
              <a:rPr lang="en-US" dirty="0"/>
              <a:t>Have you taken a grad-level systems (e.g., OS, networking) course before?</a:t>
            </a:r>
          </a:p>
          <a:p>
            <a:pPr lvl="1"/>
            <a:r>
              <a:rPr lang="en-US" dirty="0"/>
              <a:t>Have you worked on large systems-building project?</a:t>
            </a:r>
          </a:p>
          <a:p>
            <a:pPr lvl="1"/>
            <a:endParaRPr lang="en-US" dirty="0"/>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18</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2118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Requirements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46117079"/>
              </p:ext>
            </p:extLst>
          </p:nvPr>
        </p:nvGraphicFramePr>
        <p:xfrm>
          <a:off x="838200" y="2072799"/>
          <a:ext cx="10515600" cy="3444240"/>
        </p:xfrm>
        <a:graphic>
          <a:graphicData uri="http://schemas.openxmlformats.org/drawingml/2006/table">
            <a:tbl>
              <a:tblPr firstRow="1" bandRow="1">
                <a:tableStyleId>{5940675A-B579-460E-94D1-54222C63F5DA}</a:tableStyleId>
              </a:tblPr>
              <a:tblGrid>
                <a:gridCol w="6506980">
                  <a:extLst>
                    <a:ext uri="{9D8B030D-6E8A-4147-A177-3AD203B41FA5}">
                      <a16:colId xmlns:a16="http://schemas.microsoft.com/office/drawing/2014/main" val="20000"/>
                    </a:ext>
                  </a:extLst>
                </a:gridCol>
                <a:gridCol w="4008620">
                  <a:extLst>
                    <a:ext uri="{9D8B030D-6E8A-4147-A177-3AD203B41FA5}">
                      <a16:colId xmlns:a16="http://schemas.microsoft.com/office/drawing/2014/main" val="20001"/>
                    </a:ext>
                  </a:extLst>
                </a:gridCol>
              </a:tblGrid>
              <a:tr h="370840">
                <a:tc>
                  <a:txBody>
                    <a:bodyPr/>
                    <a:lstStyle/>
                    <a:p>
                      <a:r>
                        <a:rPr lang="en-US" sz="2800" dirty="0">
                          <a:latin typeface="+mn-lt"/>
                          <a:ea typeface="Gill Sans" charset="0"/>
                          <a:cs typeface="Gill Sans" charset="0"/>
                        </a:rPr>
                        <a:t>Paper Reviews</a:t>
                      </a:r>
                    </a:p>
                  </a:txBody>
                  <a:tcPr/>
                </a:tc>
                <a:tc>
                  <a:txBody>
                    <a:bodyPr/>
                    <a:lstStyle/>
                    <a:p>
                      <a:pPr algn="r"/>
                      <a:r>
                        <a:rPr lang="en-US" sz="2800" dirty="0">
                          <a:latin typeface="+mn-lt"/>
                          <a:ea typeface="Gill Sans" charset="0"/>
                          <a:cs typeface="Gill Sans" charset="0"/>
                        </a:rPr>
                        <a:t>15%</a:t>
                      </a:r>
                    </a:p>
                  </a:txBody>
                  <a:tcPr/>
                </a:tc>
                <a:extLst>
                  <a:ext uri="{0D108BD9-81ED-4DB2-BD59-A6C34878D82A}">
                    <a16:rowId xmlns:a16="http://schemas.microsoft.com/office/drawing/2014/main" val="10000"/>
                  </a:ext>
                </a:extLst>
              </a:tr>
              <a:tr h="370840">
                <a:tc>
                  <a:txBody>
                    <a:bodyPr/>
                    <a:lstStyle/>
                    <a:p>
                      <a:r>
                        <a:rPr lang="en-US" sz="2800" dirty="0">
                          <a:latin typeface="+mn-lt"/>
                          <a:ea typeface="Gill Sans" charset="0"/>
                          <a:cs typeface="Gill Sans" charset="0"/>
                        </a:rPr>
                        <a:t>Paper</a:t>
                      </a:r>
                      <a:r>
                        <a:rPr lang="en-US" sz="2800" baseline="0" dirty="0">
                          <a:latin typeface="+mn-lt"/>
                          <a:ea typeface="Gill Sans" charset="0"/>
                          <a:cs typeface="Gill Sans" charset="0"/>
                        </a:rPr>
                        <a:t> Presentation</a:t>
                      </a:r>
                      <a:endParaRPr lang="en-US" sz="2800" dirty="0">
                        <a:latin typeface="+mn-lt"/>
                        <a:ea typeface="Gill Sans" charset="0"/>
                        <a:cs typeface="Gill Sans" charset="0"/>
                      </a:endParaRPr>
                    </a:p>
                  </a:txBody>
                  <a:tcPr/>
                </a:tc>
                <a:tc>
                  <a:txBody>
                    <a:bodyPr/>
                    <a:lstStyle/>
                    <a:p>
                      <a:pPr algn="r"/>
                      <a:r>
                        <a:rPr lang="en-US" sz="2800" dirty="0">
                          <a:latin typeface="+mn-lt"/>
                          <a:ea typeface="Gill Sans" charset="0"/>
                          <a:cs typeface="Gill Sans" charset="0"/>
                        </a:rPr>
                        <a:t>20%</a:t>
                      </a:r>
                    </a:p>
                  </a:txBody>
                  <a:tcPr/>
                </a:tc>
                <a:extLst>
                  <a:ext uri="{0D108BD9-81ED-4DB2-BD59-A6C34878D82A}">
                    <a16:rowId xmlns:a16="http://schemas.microsoft.com/office/drawing/2014/main" val="10001"/>
                  </a:ext>
                </a:extLst>
              </a:tr>
              <a:tr h="370840">
                <a:tc>
                  <a:txBody>
                    <a:bodyPr/>
                    <a:lstStyle/>
                    <a:p>
                      <a:r>
                        <a:rPr lang="en-US" sz="2800" dirty="0">
                          <a:latin typeface="+mn-lt"/>
                          <a:ea typeface="Gill Sans" charset="0"/>
                          <a:cs typeface="Gill Sans" charset="0"/>
                        </a:rPr>
                        <a:t>Active Participation</a:t>
                      </a:r>
                    </a:p>
                  </a:txBody>
                  <a:tcPr/>
                </a:tc>
                <a:tc>
                  <a:txBody>
                    <a:bodyPr/>
                    <a:lstStyle/>
                    <a:p>
                      <a:pPr algn="r"/>
                      <a:r>
                        <a:rPr lang="en-US" sz="2800" dirty="0">
                          <a:latin typeface="+mn-lt"/>
                          <a:ea typeface="Gill Sans" charset="0"/>
                          <a:cs typeface="Gill Sans" charset="0"/>
                        </a:rPr>
                        <a:t>15%</a:t>
                      </a:r>
                    </a:p>
                  </a:txBody>
                  <a:tcPr/>
                </a:tc>
                <a:extLst>
                  <a:ext uri="{0D108BD9-81ED-4DB2-BD59-A6C34878D82A}">
                    <a16:rowId xmlns:a16="http://schemas.microsoft.com/office/drawing/2014/main" val="10002"/>
                  </a:ext>
                </a:extLst>
              </a:tr>
              <a:tr h="370840">
                <a:tc>
                  <a:txBody>
                    <a:bodyPr/>
                    <a:lstStyle/>
                    <a:p>
                      <a:r>
                        <a:rPr lang="en-US" sz="2800" dirty="0">
                          <a:latin typeface="+mn-lt"/>
                          <a:ea typeface="Gill Sans" charset="0"/>
                          <a:cs typeface="Gill Sans" charset="0"/>
                        </a:rPr>
                        <a:t>Project</a:t>
                      </a:r>
                    </a:p>
                  </a:txBody>
                  <a:tcPr/>
                </a:tc>
                <a:tc>
                  <a:txBody>
                    <a:bodyPr/>
                    <a:lstStyle/>
                    <a:p>
                      <a:pPr algn="r"/>
                      <a:r>
                        <a:rPr lang="en-US" sz="2800" dirty="0">
                          <a:latin typeface="+mn-lt"/>
                          <a:ea typeface="Gill Sans" charset="0"/>
                          <a:cs typeface="Gill Sans" charset="0"/>
                        </a:rPr>
                        <a:t>50%</a:t>
                      </a:r>
                    </a:p>
                  </a:txBody>
                  <a:tcPr/>
                </a:tc>
                <a:extLst>
                  <a:ext uri="{0D108BD9-81ED-4DB2-BD59-A6C34878D82A}">
                    <a16:rowId xmlns:a16="http://schemas.microsoft.com/office/drawing/2014/main" val="10003"/>
                  </a:ext>
                </a:extLst>
              </a:tr>
              <a:tr h="370840">
                <a:tc>
                  <a:txBody>
                    <a:bodyPr/>
                    <a:lstStyle/>
                    <a:p>
                      <a:pPr lvl="1"/>
                      <a:r>
                        <a:rPr lang="en-US" sz="2400" dirty="0">
                          <a:latin typeface="+mn-lt"/>
                          <a:ea typeface="Gill Sans" charset="0"/>
                          <a:cs typeface="Gill Sans" charset="0"/>
                        </a:rPr>
                        <a:t>Checkpoint #1: initial proposal</a:t>
                      </a:r>
                    </a:p>
                  </a:txBody>
                  <a:tcPr/>
                </a:tc>
                <a:tc>
                  <a:txBody>
                    <a:bodyPr/>
                    <a:lstStyle/>
                    <a:p>
                      <a:pPr algn="r"/>
                      <a:r>
                        <a:rPr lang="en-US" sz="2400" dirty="0">
                          <a:latin typeface="+mn-lt"/>
                          <a:ea typeface="Gill Sans" charset="0"/>
                          <a:cs typeface="Gill Sans" charset="0"/>
                        </a:rPr>
                        <a:t>10%</a:t>
                      </a:r>
                    </a:p>
                  </a:txBody>
                  <a:tcPr/>
                </a:tc>
                <a:extLst>
                  <a:ext uri="{0D108BD9-81ED-4DB2-BD59-A6C34878D82A}">
                    <a16:rowId xmlns:a16="http://schemas.microsoft.com/office/drawing/2014/main" val="10004"/>
                  </a:ext>
                </a:extLst>
              </a:tr>
              <a:tr h="370840">
                <a:tc>
                  <a:txBody>
                    <a:bodyPr/>
                    <a:lstStyle/>
                    <a:p>
                      <a:pPr lvl="1"/>
                      <a:r>
                        <a:rPr lang="en-US" sz="2400" dirty="0">
                          <a:latin typeface="+mn-lt"/>
                          <a:ea typeface="Gill Sans" charset="0"/>
                          <a:cs typeface="Gill Sans" charset="0"/>
                        </a:rPr>
                        <a:t>Checkpoint #2: midterm progress report</a:t>
                      </a:r>
                    </a:p>
                  </a:txBody>
                  <a:tcPr/>
                </a:tc>
                <a:tc>
                  <a:txBody>
                    <a:bodyPr/>
                    <a:lstStyle/>
                    <a:p>
                      <a:pPr algn="r"/>
                      <a:r>
                        <a:rPr lang="en-US" sz="2400" dirty="0">
                          <a:latin typeface="+mn-lt"/>
                          <a:ea typeface="Gill Sans" charset="0"/>
                          <a:cs typeface="Gill Sans" charset="0"/>
                        </a:rPr>
                        <a:t>15%</a:t>
                      </a:r>
                    </a:p>
                  </a:txBody>
                  <a:tcPr/>
                </a:tc>
                <a:extLst>
                  <a:ext uri="{0D108BD9-81ED-4DB2-BD59-A6C34878D82A}">
                    <a16:rowId xmlns:a16="http://schemas.microsoft.com/office/drawing/2014/main" val="10005"/>
                  </a:ext>
                </a:extLst>
              </a:tr>
              <a:tr h="370840">
                <a:tc>
                  <a:txBody>
                    <a:bodyPr/>
                    <a:lstStyle/>
                    <a:p>
                      <a:pPr lvl="1"/>
                      <a:r>
                        <a:rPr lang="en-US" sz="2400" dirty="0">
                          <a:latin typeface="+mn-lt"/>
                          <a:ea typeface="Gill Sans" charset="0"/>
                          <a:cs typeface="Gill Sans" charset="0"/>
                        </a:rPr>
                        <a:t>Final report</a:t>
                      </a:r>
                    </a:p>
                  </a:txBody>
                  <a:tcPr/>
                </a:tc>
                <a:tc>
                  <a:txBody>
                    <a:bodyPr/>
                    <a:lstStyle/>
                    <a:p>
                      <a:pPr algn="r"/>
                      <a:r>
                        <a:rPr lang="en-US" sz="2400" dirty="0">
                          <a:latin typeface="+mn-lt"/>
                          <a:ea typeface="Gill Sans" charset="0"/>
                          <a:cs typeface="Gill Sans" charset="0"/>
                        </a:rPr>
                        <a:t>25%</a:t>
                      </a:r>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19</a:t>
            </a:fld>
            <a:endParaRPr lang="en-US"/>
          </a:p>
        </p:txBody>
      </p:sp>
      <p:sp>
        <p:nvSpPr>
          <p:cNvPr id="7" name="Date Placeholder 6"/>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146600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Class</a:t>
            </a:r>
          </a:p>
        </p:txBody>
      </p:sp>
      <p:sp>
        <p:nvSpPr>
          <p:cNvPr id="3" name="Content Placeholder 2"/>
          <p:cNvSpPr>
            <a:spLocks noGrp="1"/>
          </p:cNvSpPr>
          <p:nvPr>
            <p:ph idx="1"/>
          </p:nvPr>
        </p:nvSpPr>
        <p:spPr/>
        <p:txBody>
          <a:bodyPr/>
          <a:lstStyle/>
          <a:p>
            <a:r>
              <a:rPr lang="en-US" dirty="0"/>
              <a:t>Learn about research in Distributed and Networked Systems</a:t>
            </a:r>
          </a:p>
          <a:p>
            <a:endParaRPr lang="en-US" dirty="0"/>
          </a:p>
          <a:p>
            <a:r>
              <a:rPr lang="en-US" dirty="0"/>
              <a:t>Be exposed to the state-of-the art solutions to active areas</a:t>
            </a:r>
          </a:p>
          <a:p>
            <a:endParaRPr lang="en-US" dirty="0"/>
          </a:p>
          <a:p>
            <a:r>
              <a:rPr lang="en-US" dirty="0"/>
              <a:t>Work on an exciting project</a:t>
            </a:r>
          </a:p>
          <a:p>
            <a:endParaRPr lang="en-US" dirty="0"/>
          </a:p>
          <a:p>
            <a:r>
              <a:rPr lang="en-US" dirty="0"/>
              <a:t>Hopefully start next generation of impactful projects</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2</a:t>
            </a:fld>
            <a:endParaRPr lang="en-US"/>
          </a:p>
        </p:txBody>
      </p:sp>
    </p:spTree>
    <p:extLst>
      <p:ext uri="{BB962C8B-B14F-4D97-AF65-F5344CB8AC3E}">
        <p14:creationId xmlns:p14="http://schemas.microsoft.com/office/powerpoint/2010/main" val="177115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Reviews</a:t>
            </a:r>
          </a:p>
        </p:txBody>
      </p:sp>
      <p:sp>
        <p:nvSpPr>
          <p:cNvPr id="3" name="Content Placeholder 2"/>
          <p:cNvSpPr>
            <a:spLocks noGrp="1"/>
          </p:cNvSpPr>
          <p:nvPr>
            <p:ph idx="1"/>
          </p:nvPr>
        </p:nvSpPr>
        <p:spPr/>
        <p:txBody>
          <a:bodyPr/>
          <a:lstStyle/>
          <a:p>
            <a:r>
              <a:rPr lang="en-US" dirty="0"/>
              <a:t>This is a paper-reading course</a:t>
            </a:r>
          </a:p>
          <a:p>
            <a:pPr lvl="1"/>
            <a:r>
              <a:rPr lang="en-US" dirty="0"/>
              <a:t>Paper reviews account for </a:t>
            </a:r>
            <a:r>
              <a:rPr lang="en-US" dirty="0">
                <a:latin typeface="Gill Sans" charset="0"/>
                <a:ea typeface="Gill Sans" charset="0"/>
                <a:cs typeface="Gill Sans" charset="0"/>
              </a:rPr>
              <a:t>15%</a:t>
            </a:r>
            <a:r>
              <a:rPr lang="en-US" dirty="0"/>
              <a:t> of the total grade</a:t>
            </a:r>
          </a:p>
          <a:p>
            <a:r>
              <a:rPr lang="en-US" dirty="0"/>
              <a:t>15-20 summaries to write</a:t>
            </a:r>
          </a:p>
          <a:p>
            <a:r>
              <a:rPr lang="en-US" dirty="0"/>
              <a:t>What goes in a good summary?</a:t>
            </a:r>
          </a:p>
          <a:p>
            <a:pPr lvl="1"/>
            <a:r>
              <a:rPr lang="en-US" dirty="0"/>
              <a:t>Highlight strengths</a:t>
            </a:r>
          </a:p>
          <a:p>
            <a:pPr lvl="1"/>
            <a:r>
              <a:rPr lang="en-US" dirty="0"/>
              <a:t>Highlight weaknesses</a:t>
            </a:r>
          </a:p>
          <a:p>
            <a:pPr lvl="1"/>
            <a:r>
              <a:rPr lang="en-US" dirty="0"/>
              <a:t>Describe the entire paper in few sentences</a:t>
            </a:r>
          </a:p>
          <a:p>
            <a:pPr lvl="1"/>
            <a:r>
              <a:rPr lang="en-US" dirty="0"/>
              <a:t>See detailed guidelines on course website (or next slide)</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20</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1457224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Reading</a:t>
            </a:r>
          </a:p>
        </p:txBody>
      </p:sp>
      <p:sp>
        <p:nvSpPr>
          <p:cNvPr id="3" name="Content Placeholder 2"/>
          <p:cNvSpPr>
            <a:spLocks noGrp="1"/>
          </p:cNvSpPr>
          <p:nvPr>
            <p:ph idx="1"/>
          </p:nvPr>
        </p:nvSpPr>
        <p:spPr/>
        <p:txBody>
          <a:bodyPr>
            <a:normAutofit fontScale="77500" lnSpcReduction="20000"/>
          </a:bodyPr>
          <a:lstStyle/>
          <a:p>
            <a:r>
              <a:rPr lang="en-US" dirty="0"/>
              <a:t>What is the problem addressed by the paper? Is the problem real? Why is this problem important?</a:t>
            </a:r>
          </a:p>
          <a:p>
            <a:r>
              <a:rPr lang="en-US" dirty="0"/>
              <a:t>What is the hypothesis of the work?</a:t>
            </a:r>
          </a:p>
          <a:p>
            <a:r>
              <a:rPr lang="en-US" dirty="0"/>
              <a:t>What is the proposed solution’s main idea, and what key insight guides their solution?</a:t>
            </a:r>
          </a:p>
          <a:p>
            <a:r>
              <a:rPr lang="en-US" dirty="0"/>
              <a:t>Why is the solution different from previous work?</a:t>
            </a:r>
          </a:p>
          <a:p>
            <a:pPr lvl="1"/>
            <a:r>
              <a:rPr lang="en-US" dirty="0"/>
              <a:t>Are system assumptions different?</a:t>
            </a:r>
          </a:p>
          <a:p>
            <a:pPr lvl="1"/>
            <a:r>
              <a:rPr lang="en-US" dirty="0"/>
              <a:t>Is workload different?</a:t>
            </a:r>
          </a:p>
          <a:p>
            <a:pPr lvl="1"/>
            <a:r>
              <a:rPr lang="en-US" dirty="0"/>
              <a:t>Is problem new?</a:t>
            </a:r>
          </a:p>
          <a:p>
            <a:r>
              <a:rPr lang="en-US" dirty="0"/>
              <a:t>Does the paper (or do </a:t>
            </a:r>
            <a:r>
              <a:rPr lang="en-US" b="1" dirty="0"/>
              <a:t>you</a:t>
            </a:r>
            <a:r>
              <a:rPr lang="en-US" dirty="0"/>
              <a:t>) identify any fundamental/hard trade-offs?</a:t>
            </a:r>
          </a:p>
          <a:p>
            <a:r>
              <a:rPr lang="en-US" dirty="0"/>
              <a:t>What is one (or more) drawback or limitation of the proposal, and how will you improve it?</a:t>
            </a:r>
          </a:p>
          <a:p>
            <a:r>
              <a:rPr lang="en-US" dirty="0"/>
              <a:t>Do you think the work will be influential in 10 years?</a:t>
            </a:r>
          </a:p>
          <a:p>
            <a:pPr lvl="1"/>
            <a:r>
              <a:rPr lang="en-US" dirty="0"/>
              <a:t>Why or why not?</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21</a:t>
            </a:fld>
            <a:endParaRPr lang="en-US"/>
          </a:p>
        </p:txBody>
      </p:sp>
    </p:spTree>
    <p:extLst>
      <p:ext uri="{BB962C8B-B14F-4D97-AF65-F5344CB8AC3E}">
        <p14:creationId xmlns:p14="http://schemas.microsoft.com/office/powerpoint/2010/main" val="3674766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Hard/Fundamental Tradeoffs?</a:t>
            </a:r>
          </a:p>
        </p:txBody>
      </p:sp>
      <p:sp>
        <p:nvSpPr>
          <p:cNvPr id="3" name="Content Placeholder 2"/>
          <p:cNvSpPr>
            <a:spLocks noGrp="1"/>
          </p:cNvSpPr>
          <p:nvPr>
            <p:ph idx="1"/>
          </p:nvPr>
        </p:nvSpPr>
        <p:spPr/>
        <p:txBody>
          <a:bodyPr/>
          <a:lstStyle/>
          <a:p>
            <a:r>
              <a:rPr lang="en-US" dirty="0"/>
              <a:t>Brewer’s CAP conjecture: “Consistency, Availability, Partition-tolerance”, you can have only two in a distributed system</a:t>
            </a:r>
          </a:p>
          <a:p>
            <a:endParaRPr lang="en-US" dirty="0"/>
          </a:p>
          <a:p>
            <a:r>
              <a:rPr lang="en-US" dirty="0"/>
              <a:t>In a in-order, reliable communication protocol cannot minimize overhead and latency simultaneously</a:t>
            </a:r>
          </a:p>
          <a:p>
            <a:endParaRPr lang="en-US" dirty="0"/>
          </a:p>
          <a:p>
            <a:r>
              <a:rPr lang="en-US" dirty="0"/>
              <a:t>Hard to simultaneously maximize </a:t>
            </a:r>
            <a:r>
              <a:rPr lang="en-US" dirty="0" err="1"/>
              <a:t>evolvability</a:t>
            </a:r>
            <a:r>
              <a:rPr lang="en-US" dirty="0"/>
              <a:t> and performance </a:t>
            </a:r>
          </a:p>
          <a:p>
            <a:endParaRPr lang="en-US" dirty="0"/>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22</a:t>
            </a:fld>
            <a:endParaRPr lang="en-US"/>
          </a:p>
        </p:txBody>
      </p:sp>
    </p:spTree>
    <p:extLst>
      <p:ext uri="{BB962C8B-B14F-4D97-AF65-F5344CB8AC3E}">
        <p14:creationId xmlns:p14="http://schemas.microsoft.com/office/powerpoint/2010/main" val="215821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Review</a:t>
            </a:r>
          </a:p>
        </p:txBody>
      </p:sp>
      <p:sp>
        <p:nvSpPr>
          <p:cNvPr id="3" name="Content Placeholder 2"/>
          <p:cNvSpPr>
            <a:spLocks noGrp="1"/>
          </p:cNvSpPr>
          <p:nvPr>
            <p:ph idx="1"/>
          </p:nvPr>
        </p:nvSpPr>
        <p:spPr/>
        <p:txBody>
          <a:bodyPr>
            <a:normAutofit fontScale="85000" lnSpcReduction="20000"/>
          </a:bodyPr>
          <a:lstStyle/>
          <a:p>
            <a:r>
              <a:rPr lang="en-US" dirty="0"/>
              <a:t>You will see a section for describing a paper summary, its strengths, its weaknesses, and detailed comments</a:t>
            </a:r>
          </a:p>
          <a:p>
            <a:r>
              <a:rPr lang="en-US" dirty="0"/>
              <a:t>In the summary section, please directly address:</a:t>
            </a:r>
          </a:p>
          <a:p>
            <a:pPr marL="914400" lvl="1" indent="-457200">
              <a:buFont typeface="+mj-lt"/>
              <a:buAutoNum type="arabicPeriod"/>
            </a:pPr>
            <a:r>
              <a:rPr lang="en-US" dirty="0"/>
              <a:t>What problem the paper is addressing (1-2 sentences or bullets)</a:t>
            </a:r>
          </a:p>
          <a:p>
            <a:pPr marL="914400" lvl="1" indent="-457200">
              <a:buFont typeface="+mj-lt"/>
              <a:buAutoNum type="arabicPeriod"/>
            </a:pPr>
            <a:r>
              <a:rPr lang="en-US" dirty="0"/>
              <a:t>The core novel ideas or technical contributions of the work (1-2 sentences or bullets). Put another way, what's the 30 second elevator pitch, or, five years from now, what should one remember about this paper?</a:t>
            </a:r>
          </a:p>
          <a:p>
            <a:pPr marL="914400" lvl="1" indent="-457200">
              <a:buFont typeface="+mj-lt"/>
              <a:buAutoNum type="arabicPeriod"/>
            </a:pPr>
            <a:r>
              <a:rPr lang="en-US" dirty="0"/>
              <a:t>A longer description (3-5 sentences) that summarizes the paper's approach, mechanisms, and findings</a:t>
            </a:r>
          </a:p>
          <a:p>
            <a:r>
              <a:rPr lang="en-US" dirty="0"/>
              <a:t>For the other sections, please include 2-4 bullet points for the strengths and weaknesses, while a much longer exposition in the detailed comments (according to template on slide 16)</a:t>
            </a:r>
          </a:p>
          <a:p>
            <a:r>
              <a:rPr lang="en-US" dirty="0"/>
              <a:t>Remember to be constructive: don't only focus on the paper's shortcomings, but also on what it could have done differently or as the next steps. Imagine that you are having a conversation with the authors: What would you tell them?</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23</a:t>
            </a:fld>
            <a:endParaRPr lang="en-US"/>
          </a:p>
        </p:txBody>
      </p:sp>
    </p:spTree>
    <p:extLst>
      <p:ext uri="{BB962C8B-B14F-4D97-AF65-F5344CB8AC3E}">
        <p14:creationId xmlns:p14="http://schemas.microsoft.com/office/powerpoint/2010/main" val="1578210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AD0B-E37C-524D-9EC2-800CA51C7F4D}"/>
              </a:ext>
            </a:extLst>
          </p:cNvPr>
          <p:cNvSpPr>
            <a:spLocks noGrp="1"/>
          </p:cNvSpPr>
          <p:nvPr>
            <p:ph type="title"/>
          </p:nvPr>
        </p:nvSpPr>
        <p:spPr/>
        <p:txBody>
          <a:bodyPr/>
          <a:lstStyle/>
          <a:p>
            <a:r>
              <a:rPr lang="en-US" dirty="0"/>
              <a:t>Reviewing Tips</a:t>
            </a:r>
          </a:p>
        </p:txBody>
      </p:sp>
      <p:sp>
        <p:nvSpPr>
          <p:cNvPr id="3" name="Content Placeholder 2">
            <a:extLst>
              <a:ext uri="{FF2B5EF4-FFF2-40B4-BE49-F238E27FC236}">
                <a16:creationId xmlns:a16="http://schemas.microsoft.com/office/drawing/2014/main" id="{9DA4E8DF-EADF-3946-A638-EF6AA4DA7158}"/>
              </a:ext>
            </a:extLst>
          </p:cNvPr>
          <p:cNvSpPr>
            <a:spLocks noGrp="1"/>
          </p:cNvSpPr>
          <p:nvPr>
            <p:ph idx="1"/>
          </p:nvPr>
        </p:nvSpPr>
        <p:spPr/>
        <p:txBody>
          <a:bodyPr/>
          <a:lstStyle/>
          <a:p>
            <a:pPr marL="0" indent="0">
              <a:buNone/>
            </a:pPr>
            <a:r>
              <a:rPr lang="en-US" dirty="0"/>
              <a:t>Read (if you haven’t already!)</a:t>
            </a:r>
          </a:p>
          <a:p>
            <a:r>
              <a:rPr lang="en-US" dirty="0">
                <a:hlinkClick r:id="rId2"/>
              </a:rPr>
              <a:t>How to Read a Paper</a:t>
            </a:r>
            <a:r>
              <a:rPr lang="en-US" dirty="0"/>
              <a:t> by S. Keshav</a:t>
            </a:r>
          </a:p>
          <a:p>
            <a:r>
              <a:rPr lang="en-US" dirty="0">
                <a:hlinkClick r:id="rId3"/>
              </a:rPr>
              <a:t>How to read a research paper</a:t>
            </a:r>
            <a:r>
              <a:rPr lang="en-US" dirty="0"/>
              <a:t> by Michael </a:t>
            </a:r>
            <a:r>
              <a:rPr lang="en-US" dirty="0" err="1"/>
              <a:t>Mitzenmacher</a:t>
            </a:r>
            <a:endParaRPr lang="en-US" dirty="0"/>
          </a:p>
          <a:p>
            <a:r>
              <a:rPr lang="en-US" dirty="0">
                <a:hlinkClick r:id="rId4"/>
              </a:rPr>
              <a:t>Writing Reviews for Systems Conferences</a:t>
            </a:r>
            <a:r>
              <a:rPr lang="en-US" dirty="0"/>
              <a:t> by Timothy Roscoe</a:t>
            </a:r>
          </a:p>
        </p:txBody>
      </p:sp>
      <p:sp>
        <p:nvSpPr>
          <p:cNvPr id="4" name="Date Placeholder 3">
            <a:extLst>
              <a:ext uri="{FF2B5EF4-FFF2-40B4-BE49-F238E27FC236}">
                <a16:creationId xmlns:a16="http://schemas.microsoft.com/office/drawing/2014/main" id="{9E8A023D-2D8D-3D49-B318-BA7A87513272}"/>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5A2843E0-7C16-AD48-ABD5-A2FBF70C9742}"/>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F637ED26-2FA0-9549-A39E-81D188C4FB88}"/>
              </a:ext>
            </a:extLst>
          </p:cNvPr>
          <p:cNvSpPr>
            <a:spLocks noGrp="1"/>
          </p:cNvSpPr>
          <p:nvPr>
            <p:ph type="sldNum" sz="quarter" idx="12"/>
          </p:nvPr>
        </p:nvSpPr>
        <p:spPr/>
        <p:txBody>
          <a:bodyPr/>
          <a:lstStyle/>
          <a:p>
            <a:fld id="{F00C8655-F74F-7445-B09D-C543647811CF}" type="slidenum">
              <a:rPr lang="en-US" smtClean="0"/>
              <a:t>24</a:t>
            </a:fld>
            <a:endParaRPr lang="en-US"/>
          </a:p>
        </p:txBody>
      </p:sp>
    </p:spTree>
    <p:extLst>
      <p:ext uri="{BB962C8B-B14F-4D97-AF65-F5344CB8AC3E}">
        <p14:creationId xmlns:p14="http://schemas.microsoft.com/office/powerpoint/2010/main" val="57547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Reviews</a:t>
            </a:r>
          </a:p>
        </p:txBody>
      </p:sp>
      <p:sp>
        <p:nvSpPr>
          <p:cNvPr id="3" name="Content Placeholder 2"/>
          <p:cNvSpPr>
            <a:spLocks noGrp="1"/>
          </p:cNvSpPr>
          <p:nvPr>
            <p:ph idx="1"/>
          </p:nvPr>
        </p:nvSpPr>
        <p:spPr/>
        <p:txBody>
          <a:bodyPr>
            <a:normAutofit/>
          </a:bodyPr>
          <a:lstStyle/>
          <a:p>
            <a:r>
              <a:rPr lang="en-US" dirty="0"/>
              <a:t>Reviews must be submitted electronically </a:t>
            </a:r>
            <a:r>
              <a:rPr lang="en-US" b="1" dirty="0"/>
              <a:t>24 hours before the class</a:t>
            </a:r>
          </a:p>
          <a:p>
            <a:pPr lvl="1"/>
            <a:r>
              <a:rPr lang="en-US" dirty="0"/>
              <a:t>Submission site: </a:t>
            </a:r>
            <a:r>
              <a:rPr lang="en-US" dirty="0">
                <a:hlinkClick r:id="rId2"/>
              </a:rPr>
              <a:t>https://hotcrp.kaust.edu.sa/cs345</a:t>
            </a:r>
            <a:endParaRPr lang="en-US" dirty="0">
              <a:solidFill>
                <a:srgbClr val="FF0000"/>
              </a:solidFill>
            </a:endParaRPr>
          </a:p>
          <a:p>
            <a:r>
              <a:rPr lang="en-US" dirty="0"/>
              <a:t>You can miss at most 2 without any penalty</a:t>
            </a:r>
          </a:p>
          <a:p>
            <a:pPr lvl="1"/>
            <a:r>
              <a:rPr lang="en-US" dirty="0"/>
              <a:t>Each missing one beyond that will result in 25% decrease in grade for this segment</a:t>
            </a:r>
          </a:p>
          <a:p>
            <a:pPr lvl="1"/>
            <a:r>
              <a:rPr lang="en-US" dirty="0"/>
              <a:t>Meaning, missing 6 or more will result in 0% for the “Paper Reviews” segment of your grade</a:t>
            </a:r>
          </a:p>
          <a:p>
            <a:r>
              <a:rPr lang="en-US" dirty="0"/>
              <a:t>At the end of the term, 2 of your reviews will be randomly selected and graded</a:t>
            </a:r>
          </a:p>
          <a:p>
            <a:pPr lvl="1"/>
            <a:r>
              <a:rPr lang="en-US" dirty="0"/>
              <a:t>The higher grade of the two will be used for grading</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25</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898082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Presentation</a:t>
            </a:r>
          </a:p>
        </p:txBody>
      </p:sp>
      <p:sp>
        <p:nvSpPr>
          <p:cNvPr id="3" name="Content Placeholder 2"/>
          <p:cNvSpPr>
            <a:spLocks noGrp="1"/>
          </p:cNvSpPr>
          <p:nvPr>
            <p:ph idx="1"/>
          </p:nvPr>
        </p:nvSpPr>
        <p:spPr/>
        <p:txBody>
          <a:bodyPr>
            <a:normAutofit fontScale="92500" lnSpcReduction="10000"/>
          </a:bodyPr>
          <a:lstStyle/>
          <a:p>
            <a:r>
              <a:rPr lang="en-US" dirty="0"/>
              <a:t>This is a seminar-style course</a:t>
            </a:r>
          </a:p>
          <a:p>
            <a:pPr lvl="1"/>
            <a:r>
              <a:rPr lang="en-US" dirty="0"/>
              <a:t>Each student must present at least once</a:t>
            </a:r>
          </a:p>
          <a:p>
            <a:pPr lvl="1"/>
            <a:r>
              <a:rPr lang="en-US" dirty="0"/>
              <a:t>Paper presentation account for </a:t>
            </a:r>
            <a:r>
              <a:rPr lang="en-US" dirty="0">
                <a:latin typeface="Gill Sans" charset="0"/>
                <a:ea typeface="Gill Sans" charset="0"/>
                <a:cs typeface="Gill Sans" charset="0"/>
              </a:rPr>
              <a:t>20%</a:t>
            </a:r>
            <a:r>
              <a:rPr lang="en-US" dirty="0"/>
              <a:t> of the total grade</a:t>
            </a:r>
          </a:p>
          <a:p>
            <a:r>
              <a:rPr lang="en-US" dirty="0"/>
              <a:t>Presenter to read mandatory and companion paper</a:t>
            </a:r>
          </a:p>
          <a:p>
            <a:r>
              <a:rPr lang="en-US" dirty="0"/>
              <a:t>Presentation should last 45 minute without interruptions</a:t>
            </a:r>
          </a:p>
          <a:p>
            <a:pPr lvl="1"/>
            <a:r>
              <a:rPr lang="en-US" dirty="0"/>
              <a:t>Though expect interruptions and questions</a:t>
            </a:r>
          </a:p>
          <a:p>
            <a:pPr lvl="1"/>
            <a:r>
              <a:rPr lang="en-US" dirty="0"/>
              <a:t>Followed by discussion anchored by the presenters</a:t>
            </a:r>
          </a:p>
          <a:p>
            <a:r>
              <a:rPr lang="en-US" dirty="0"/>
              <a:t>What should go in a useful presentation?</a:t>
            </a:r>
          </a:p>
          <a:p>
            <a:pPr lvl="1"/>
            <a:r>
              <a:rPr lang="en-US" dirty="0"/>
              <a:t>See next slide</a:t>
            </a:r>
          </a:p>
          <a:p>
            <a:r>
              <a:rPr lang="en-US" dirty="0"/>
              <a:t>Lead the discussion</a:t>
            </a:r>
          </a:p>
          <a:p>
            <a:pPr lvl="1"/>
            <a:r>
              <a:rPr lang="en-US" dirty="0"/>
              <a:t>Go through the strengths and weaknesses from the paper review</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26</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1069428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Guidelines</a:t>
            </a:r>
          </a:p>
        </p:txBody>
      </p:sp>
      <p:sp>
        <p:nvSpPr>
          <p:cNvPr id="7" name="Content Placeholder 6">
            <a:extLst>
              <a:ext uri="{FF2B5EF4-FFF2-40B4-BE49-F238E27FC236}">
                <a16:creationId xmlns:a16="http://schemas.microsoft.com/office/drawing/2014/main" id="{735A92E3-45B7-9445-8418-823DC9DECF35}"/>
              </a:ext>
            </a:extLst>
          </p:cNvPr>
          <p:cNvSpPr>
            <a:spLocks noGrp="1"/>
          </p:cNvSpPr>
          <p:nvPr>
            <p:ph idx="1"/>
          </p:nvPr>
        </p:nvSpPr>
        <p:spPr/>
        <p:txBody>
          <a:bodyPr/>
          <a:lstStyle/>
          <a:p>
            <a:r>
              <a:rPr lang="en-US" dirty="0"/>
              <a:t>Motivate the paper and provide background</a:t>
            </a:r>
          </a:p>
          <a:p>
            <a:r>
              <a:rPr lang="en-US" dirty="0"/>
              <a:t>Present the high-level idea, approach, and/or insight (using examples, whenever appropriate)</a:t>
            </a:r>
          </a:p>
          <a:p>
            <a:r>
              <a:rPr lang="en-US" dirty="0"/>
              <a:t>Discuss technical details so that one can understand the key details without carefully reading it</a:t>
            </a:r>
          </a:p>
          <a:p>
            <a:r>
              <a:rPr lang="en-US" dirty="0"/>
              <a:t>Explain the difference between this paper and related work</a:t>
            </a:r>
          </a:p>
          <a:p>
            <a:r>
              <a:rPr lang="en-US" dirty="0"/>
              <a:t>Raise questions throughout the presentation to generate discussion</a:t>
            </a:r>
          </a:p>
          <a:p>
            <a:endParaRPr lang="en-US" dirty="0"/>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27</a:t>
            </a:fld>
            <a:endParaRPr lang="en-US"/>
          </a:p>
        </p:txBody>
      </p:sp>
    </p:spTree>
    <p:extLst>
      <p:ext uri="{BB962C8B-B14F-4D97-AF65-F5344CB8AC3E}">
        <p14:creationId xmlns:p14="http://schemas.microsoft.com/office/powerpoint/2010/main" val="62394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Structure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Your oral description of the paper should follow a much similar format:</a:t>
            </a:r>
          </a:p>
          <a:p>
            <a:pPr marL="514350" indent="-514350">
              <a:buFont typeface="+mj-lt"/>
              <a:buAutoNum type="arabicPeriod"/>
            </a:pPr>
            <a:r>
              <a:rPr lang="en-US" dirty="0"/>
              <a:t>System name (e.g., "VL2") | Institution and/or authors (e.g., "Microsoft Research") | Conference (e.g., "SIGCOMM 2009")</a:t>
            </a:r>
          </a:p>
          <a:p>
            <a:pPr marL="514350" indent="-514350">
              <a:buFont typeface="+mj-lt"/>
              <a:buAutoNum type="arabicPeriod"/>
            </a:pPr>
            <a:r>
              <a:rPr lang="en-US" dirty="0"/>
              <a:t>Problem</a:t>
            </a:r>
          </a:p>
          <a:p>
            <a:pPr marL="514350" indent="-514350">
              <a:buFont typeface="+mj-lt"/>
              <a:buAutoNum type="arabicPeriod"/>
            </a:pPr>
            <a:r>
              <a:rPr lang="en-US" dirty="0"/>
              <a:t>Core ideas</a:t>
            </a:r>
          </a:p>
          <a:p>
            <a:pPr marL="514350" indent="-514350">
              <a:buFont typeface="+mj-lt"/>
              <a:buAutoNum type="arabicPeriod"/>
            </a:pPr>
            <a:r>
              <a:rPr lang="en-US" dirty="0"/>
              <a:t>Descriptive summary, technical details and main results</a:t>
            </a:r>
          </a:p>
          <a:p>
            <a:pPr marL="514350" indent="-514350">
              <a:buFont typeface="+mj-lt"/>
              <a:buAutoNum type="arabicPeriod"/>
            </a:pPr>
            <a:r>
              <a:rPr lang="en-US" dirty="0"/>
              <a:t>Related work</a:t>
            </a:r>
          </a:p>
          <a:p>
            <a:pPr marL="514350" indent="-514350">
              <a:buFont typeface="+mj-lt"/>
              <a:buAutoNum type="arabicPeriod"/>
            </a:pPr>
            <a:r>
              <a:rPr lang="en-US" dirty="0"/>
              <a:t>Strengths</a:t>
            </a:r>
          </a:p>
          <a:p>
            <a:pPr marL="514350" indent="-514350">
              <a:buFont typeface="+mj-lt"/>
              <a:buAutoNum type="arabicPeriod"/>
            </a:pPr>
            <a:r>
              <a:rPr lang="en-US" dirty="0"/>
              <a:t>Weaknesses/limitations</a:t>
            </a:r>
          </a:p>
          <a:p>
            <a:pPr marL="514350" indent="-514350">
              <a:buFont typeface="+mj-lt"/>
              <a:buAutoNum type="arabicPeriod"/>
            </a:pPr>
            <a:r>
              <a:rPr lang="en-US" dirty="0"/>
              <a:t>Further discussion, including proposals for follow-up work</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28</a:t>
            </a:fld>
            <a:endParaRPr lang="en-US"/>
          </a:p>
        </p:txBody>
      </p:sp>
    </p:spTree>
    <p:extLst>
      <p:ext uri="{BB962C8B-B14F-4D97-AF65-F5344CB8AC3E}">
        <p14:creationId xmlns:p14="http://schemas.microsoft.com/office/powerpoint/2010/main" val="2451764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Presentation</a:t>
            </a:r>
          </a:p>
        </p:txBody>
      </p:sp>
      <p:sp>
        <p:nvSpPr>
          <p:cNvPr id="3" name="Content Placeholder 2"/>
          <p:cNvSpPr>
            <a:spLocks noGrp="1"/>
          </p:cNvSpPr>
          <p:nvPr>
            <p:ph idx="1"/>
          </p:nvPr>
        </p:nvSpPr>
        <p:spPr/>
        <p:txBody>
          <a:bodyPr/>
          <a:lstStyle/>
          <a:p>
            <a:r>
              <a:rPr lang="en-US" dirty="0"/>
              <a:t>Email your slides to the instructor </a:t>
            </a:r>
            <a:r>
              <a:rPr lang="en-US" b="1" dirty="0"/>
              <a:t>24 hours before the class</a:t>
            </a:r>
          </a:p>
          <a:p>
            <a:r>
              <a:rPr lang="en-US" dirty="0"/>
              <a:t>Prepare early</a:t>
            </a:r>
          </a:p>
          <a:p>
            <a:r>
              <a:rPr lang="en-US" dirty="0"/>
              <a:t>Practice a lot</a:t>
            </a:r>
          </a:p>
          <a:p>
            <a:r>
              <a:rPr lang="en-US" dirty="0"/>
              <a:t>Also, read</a:t>
            </a:r>
          </a:p>
          <a:p>
            <a:pPr lvl="1"/>
            <a:r>
              <a:rPr lang="en-US" dirty="0">
                <a:hlinkClick r:id="rId2"/>
              </a:rPr>
              <a:t>How to Give a Bad Talk</a:t>
            </a:r>
            <a:r>
              <a:rPr lang="en-US" dirty="0"/>
              <a:t> by David A. Patterson</a:t>
            </a:r>
          </a:p>
          <a:p>
            <a:pPr lvl="1"/>
            <a:r>
              <a:rPr lang="en-US" dirty="0">
                <a:hlinkClick r:id="rId3"/>
              </a:rPr>
              <a:t>Pointers for Leading Paper Discussions</a:t>
            </a:r>
            <a:r>
              <a:rPr lang="en-US" dirty="0"/>
              <a:t> by Randy H. Katz</a:t>
            </a:r>
          </a:p>
          <a:p>
            <a:r>
              <a:rPr lang="en-US" dirty="0"/>
              <a:t>Also, see</a:t>
            </a:r>
          </a:p>
          <a:p>
            <a:pPr lvl="1"/>
            <a:r>
              <a:rPr lang="en-US" dirty="0">
                <a:hlinkClick r:id="rId4"/>
              </a:rPr>
              <a:t>How to Give a Great Research Talk</a:t>
            </a:r>
            <a:r>
              <a:rPr lang="en-US" dirty="0"/>
              <a:t> by Simon Peyton Jones</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29</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159861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Instructor</a:t>
            </a:r>
          </a:p>
        </p:txBody>
      </p:sp>
      <p:sp>
        <p:nvSpPr>
          <p:cNvPr id="3" name="Content Placeholder 2"/>
          <p:cNvSpPr>
            <a:spLocks noGrp="1"/>
          </p:cNvSpPr>
          <p:nvPr>
            <p:ph idx="1"/>
          </p:nvPr>
        </p:nvSpPr>
        <p:spPr/>
        <p:txBody>
          <a:bodyPr>
            <a:normAutofit/>
          </a:bodyPr>
          <a:lstStyle/>
          <a:p>
            <a:r>
              <a:rPr lang="en-US" dirty="0"/>
              <a:t>Marco Canini</a:t>
            </a:r>
          </a:p>
          <a:p>
            <a:pPr lvl="1"/>
            <a:r>
              <a:rPr lang="en-US" dirty="0"/>
              <a:t>Associate Professor, joined KAUST in Aug ’16</a:t>
            </a:r>
          </a:p>
          <a:p>
            <a:pPr lvl="1"/>
            <a:r>
              <a:rPr lang="en-US" dirty="0">
                <a:hlinkClick r:id="rId2"/>
              </a:rPr>
              <a:t>https://mcanini.github.io</a:t>
            </a:r>
            <a:endParaRPr lang="en-US" dirty="0"/>
          </a:p>
          <a:p>
            <a:r>
              <a:rPr lang="en-US" dirty="0"/>
              <a:t>Research interests span</a:t>
            </a:r>
          </a:p>
          <a:p>
            <a:pPr lvl="1"/>
            <a:r>
              <a:rPr lang="en-US" dirty="0"/>
              <a:t>Distributed and Networked systems in the context of cloud computing, large-scale data analytics, and machine learning</a:t>
            </a:r>
          </a:p>
          <a:p>
            <a:r>
              <a:rPr lang="en-US" dirty="0"/>
              <a:t>Head of SANDS Lab</a:t>
            </a:r>
          </a:p>
          <a:p>
            <a:pPr lvl="1"/>
            <a:r>
              <a:rPr lang="en-US" dirty="0"/>
              <a:t>Software-defined Advanced Networked and Distributed Systems Laboratory</a:t>
            </a:r>
          </a:p>
          <a:p>
            <a:pPr lvl="1"/>
            <a:r>
              <a:rPr lang="en-US" dirty="0">
                <a:hlinkClick r:id="rId3"/>
              </a:rPr>
              <a:t>https://sands.kaust.edu.sa/</a:t>
            </a:r>
            <a:endParaRPr lang="en-US" dirty="0"/>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3</a:t>
            </a:fld>
            <a:endParaRPr lang="en-US"/>
          </a:p>
        </p:txBody>
      </p:sp>
    </p:spTree>
    <p:extLst>
      <p:ext uri="{BB962C8B-B14F-4D97-AF65-F5344CB8AC3E}">
        <p14:creationId xmlns:p14="http://schemas.microsoft.com/office/powerpoint/2010/main" val="67404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Review Website</a:t>
            </a:r>
          </a:p>
        </p:txBody>
      </p:sp>
      <p:sp>
        <p:nvSpPr>
          <p:cNvPr id="3" name="Content Placeholder 2"/>
          <p:cNvSpPr>
            <a:spLocks noGrp="1"/>
          </p:cNvSpPr>
          <p:nvPr>
            <p:ph idx="1"/>
          </p:nvPr>
        </p:nvSpPr>
        <p:spPr/>
        <p:txBody>
          <a:bodyPr/>
          <a:lstStyle/>
          <a:p>
            <a:r>
              <a:rPr lang="en-US" dirty="0"/>
              <a:t>We will use the </a:t>
            </a:r>
            <a:r>
              <a:rPr lang="en-US" dirty="0" err="1"/>
              <a:t>HotCRP</a:t>
            </a:r>
            <a:r>
              <a:rPr lang="en-US" dirty="0"/>
              <a:t> conference software</a:t>
            </a:r>
          </a:p>
          <a:p>
            <a:pPr lvl="1"/>
            <a:r>
              <a:rPr lang="en-US" dirty="0">
                <a:hlinkClick r:id="rId2"/>
              </a:rPr>
              <a:t>http://www.read.seas.harvard.edu/~kohler/hotcrp/</a:t>
            </a:r>
            <a:endParaRPr lang="en-US" dirty="0"/>
          </a:p>
          <a:p>
            <a:r>
              <a:rPr lang="en-US" dirty="0"/>
              <a:t>It is a system used by many real-word conferences, including USENIX conferences and many ACM SIGCOMM and SIGPLAN conferences</a:t>
            </a:r>
          </a:p>
          <a:p>
            <a:endParaRPr lang="en-US" dirty="0"/>
          </a:p>
          <a:p>
            <a:r>
              <a:rPr lang="en-US" dirty="0"/>
              <a:t>Submission site: </a:t>
            </a:r>
            <a:r>
              <a:rPr lang="en-US" dirty="0">
                <a:hlinkClick r:id="rId3"/>
              </a:rPr>
              <a:t>https://hotcrp.kaust.edu.sa/cs345</a:t>
            </a:r>
            <a:endParaRPr lang="en-US" dirty="0"/>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4EEF9975-6C58-5C4C-8961-54FFA2646BAA}" type="slidenum">
              <a:rPr lang="en-US" smtClean="0"/>
              <a:t>30</a:t>
            </a:fld>
            <a:endParaRPr lang="en-US"/>
          </a:p>
        </p:txBody>
      </p:sp>
    </p:spTree>
    <p:extLst>
      <p:ext uri="{BB962C8B-B14F-4D97-AF65-F5344CB8AC3E}">
        <p14:creationId xmlns:p14="http://schemas.microsoft.com/office/powerpoint/2010/main" val="75179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Participation</a:t>
            </a:r>
          </a:p>
        </p:txBody>
      </p:sp>
      <p:sp>
        <p:nvSpPr>
          <p:cNvPr id="3" name="Content Placeholder 2"/>
          <p:cNvSpPr>
            <a:spLocks noGrp="1"/>
          </p:cNvSpPr>
          <p:nvPr>
            <p:ph idx="1"/>
          </p:nvPr>
        </p:nvSpPr>
        <p:spPr/>
        <p:txBody>
          <a:bodyPr/>
          <a:lstStyle/>
          <a:p>
            <a:r>
              <a:rPr lang="en-US" dirty="0"/>
              <a:t>Attend all lectures</a:t>
            </a:r>
          </a:p>
          <a:p>
            <a:pPr lvl="1"/>
            <a:r>
              <a:rPr lang="en-US" dirty="0"/>
              <a:t>Can miss at most two with legitimate reasons</a:t>
            </a:r>
          </a:p>
          <a:p>
            <a:r>
              <a:rPr lang="en-US" dirty="0"/>
              <a:t>Read all the papers and participate</a:t>
            </a:r>
          </a:p>
          <a:p>
            <a:pPr lvl="1"/>
            <a:r>
              <a:rPr lang="en-US" dirty="0"/>
              <a:t>Ask questions!</a:t>
            </a:r>
          </a:p>
          <a:p>
            <a:endParaRPr lang="en-US" dirty="0"/>
          </a:p>
          <a:p>
            <a:r>
              <a:rPr lang="en-US" dirty="0"/>
              <a:t>We evaluate class participation by observing how prepared students are to discuss the covered paper when they come to class</a:t>
            </a:r>
          </a:p>
          <a:p>
            <a:pPr lvl="1"/>
            <a:r>
              <a:rPr lang="en-US" dirty="0"/>
              <a:t>I will be asking questions of students at random in class</a:t>
            </a:r>
          </a:p>
          <a:p>
            <a:pPr lvl="1"/>
            <a:r>
              <a:rPr lang="en-US" dirty="0"/>
              <a:t>Your answers to these questions form a part of your overall grade, so it is important that you both show up to class as well as read the papers carefully</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31</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1040832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p:txBody>
          <a:bodyPr>
            <a:normAutofit/>
          </a:bodyPr>
          <a:lstStyle/>
          <a:p>
            <a:r>
              <a:rPr lang="en-US" dirty="0"/>
              <a:t>The biggest component of this course</a:t>
            </a:r>
          </a:p>
          <a:p>
            <a:pPr lvl="1"/>
            <a:r>
              <a:rPr lang="en-US" dirty="0"/>
              <a:t>Original research</a:t>
            </a:r>
          </a:p>
          <a:p>
            <a:pPr lvl="2"/>
            <a:r>
              <a:rPr lang="en-US" dirty="0"/>
              <a:t>Pick an interesting open problem. Why is it important?</a:t>
            </a:r>
          </a:p>
          <a:p>
            <a:pPr lvl="2"/>
            <a:r>
              <a:rPr lang="en-US" dirty="0"/>
              <a:t>What has already been done? Why are they not enough?</a:t>
            </a:r>
          </a:p>
          <a:p>
            <a:pPr lvl="2"/>
            <a:r>
              <a:rPr lang="en-US" dirty="0"/>
              <a:t>Develop a hypothesis about how you’d improve it</a:t>
            </a:r>
          </a:p>
          <a:p>
            <a:pPr lvl="3"/>
            <a:r>
              <a:rPr lang="en-US" dirty="0"/>
              <a:t>Intuitively, why will your approach work?</a:t>
            </a:r>
          </a:p>
          <a:p>
            <a:pPr lvl="2"/>
            <a:r>
              <a:rPr lang="en-US" dirty="0"/>
              <a:t>Build a substantial prototype</a:t>
            </a:r>
          </a:p>
          <a:p>
            <a:pPr lvl="3"/>
            <a:r>
              <a:rPr lang="en-US" dirty="0"/>
              <a:t>Experiment, measure, and compare against the state-of-the-art</a:t>
            </a:r>
          </a:p>
          <a:p>
            <a:pPr lvl="1"/>
            <a:r>
              <a:rPr lang="en-US" dirty="0"/>
              <a:t>Reproduce a result from a systems paper</a:t>
            </a:r>
          </a:p>
          <a:p>
            <a:r>
              <a:rPr lang="en-US" dirty="0"/>
              <a:t>Aim at producing a conference/workshop-quality research paper</a:t>
            </a:r>
          </a:p>
          <a:p>
            <a:pPr lvl="1"/>
            <a:r>
              <a:rPr lang="en-US" dirty="0"/>
              <a:t>Can be related to your research topic but it is expected to be distinct!</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32</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515900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a:t>
            </a:r>
          </a:p>
        </p:txBody>
      </p:sp>
      <p:sp>
        <p:nvSpPr>
          <p:cNvPr id="3" name="Content Placeholder 2"/>
          <p:cNvSpPr>
            <a:spLocks noGrp="1"/>
          </p:cNvSpPr>
          <p:nvPr>
            <p:ph idx="1"/>
          </p:nvPr>
        </p:nvSpPr>
        <p:spPr/>
        <p:txBody>
          <a:bodyPr/>
          <a:lstStyle/>
          <a:p>
            <a:r>
              <a:rPr lang="en-US" dirty="0"/>
              <a:t>This is a research-oriented course!</a:t>
            </a:r>
          </a:p>
          <a:p>
            <a:pPr lvl="1"/>
            <a:r>
              <a:rPr lang="en-US" dirty="0"/>
              <a:t>The final project accounts for </a:t>
            </a:r>
            <a:r>
              <a:rPr lang="en-US" dirty="0">
                <a:latin typeface="Gill Sans" charset="0"/>
                <a:ea typeface="Gill Sans" charset="0"/>
                <a:cs typeface="Gill Sans" charset="0"/>
              </a:rPr>
              <a:t>50%</a:t>
            </a:r>
            <a:r>
              <a:rPr lang="en-US" dirty="0"/>
              <a:t> of total grades</a:t>
            </a:r>
          </a:p>
          <a:p>
            <a:pPr lvl="1"/>
            <a:r>
              <a:rPr lang="en-US" dirty="0"/>
              <a:t>Individual or group projects. Ideally groups of 2 students. Find your peers!</a:t>
            </a:r>
          </a:p>
          <a:p>
            <a:r>
              <a:rPr lang="en-US" dirty="0"/>
              <a:t>What can and cannot be a project?</a:t>
            </a:r>
          </a:p>
          <a:p>
            <a:pPr lvl="1"/>
            <a:r>
              <a:rPr lang="en-US" dirty="0"/>
              <a:t>Just surveys are not allowed. In fact, each project must include a survey of related work and background</a:t>
            </a:r>
          </a:p>
          <a:p>
            <a:pPr lvl="1"/>
            <a:r>
              <a:rPr lang="en-US" dirty="0"/>
              <a:t>An ideal project should answer the questions you asked during paper reviews and points you cared about for presentations</a:t>
            </a:r>
          </a:p>
          <a:p>
            <a:pPr lvl="1"/>
            <a:r>
              <a:rPr lang="en-US" dirty="0"/>
              <a:t>Measurements of new environments or of existing solutions on new environments are acceptable upon discussion</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33</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1344960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1B81-C87E-C2DB-B7E4-7C809071DCA8}"/>
              </a:ext>
            </a:extLst>
          </p:cNvPr>
          <p:cNvSpPr>
            <a:spLocks noGrp="1"/>
          </p:cNvSpPr>
          <p:nvPr>
            <p:ph type="title"/>
          </p:nvPr>
        </p:nvSpPr>
        <p:spPr/>
        <p:txBody>
          <a:bodyPr>
            <a:normAutofit/>
          </a:bodyPr>
          <a:lstStyle/>
          <a:p>
            <a:r>
              <a:rPr lang="en-US" dirty="0"/>
              <a:t>Project theme: </a:t>
            </a:r>
            <a:r>
              <a:rPr lang="en-US" dirty="0" err="1"/>
              <a:t>GenAI</a:t>
            </a:r>
            <a:r>
              <a:rPr lang="en-US" dirty="0"/>
              <a:t>-aided systems research</a:t>
            </a:r>
          </a:p>
        </p:txBody>
      </p:sp>
      <p:sp>
        <p:nvSpPr>
          <p:cNvPr id="3" name="Content Placeholder 2">
            <a:extLst>
              <a:ext uri="{FF2B5EF4-FFF2-40B4-BE49-F238E27FC236}">
                <a16:creationId xmlns:a16="http://schemas.microsoft.com/office/drawing/2014/main" id="{5656F7CD-DBD3-E98D-A5E5-2DBDCB76E592}"/>
              </a:ext>
            </a:extLst>
          </p:cNvPr>
          <p:cNvSpPr>
            <a:spLocks noGrp="1"/>
          </p:cNvSpPr>
          <p:nvPr>
            <p:ph idx="1"/>
          </p:nvPr>
        </p:nvSpPr>
        <p:spPr/>
        <p:txBody>
          <a:bodyPr>
            <a:normAutofit fontScale="92500"/>
          </a:bodyPr>
          <a:lstStyle/>
          <a:p>
            <a:r>
              <a:rPr lang="en-US" dirty="0"/>
              <a:t>Explore the use of </a:t>
            </a:r>
            <a:r>
              <a:rPr lang="en-US" dirty="0" err="1"/>
              <a:t>GenAI</a:t>
            </a:r>
            <a:r>
              <a:rPr lang="en-US" dirty="0"/>
              <a:t> tools to aid the systems research process</a:t>
            </a:r>
          </a:p>
          <a:p>
            <a:r>
              <a:rPr lang="en-US" dirty="0" err="1"/>
              <a:t>GenAI</a:t>
            </a:r>
            <a:r>
              <a:rPr lang="en-US" dirty="0"/>
              <a:t> tools to aid the following tasks:</a:t>
            </a:r>
          </a:p>
          <a:p>
            <a:pPr lvl="1"/>
            <a:r>
              <a:rPr lang="en-US" dirty="0"/>
              <a:t>Idea generation and brainstorming</a:t>
            </a:r>
          </a:p>
          <a:p>
            <a:pPr lvl="1"/>
            <a:r>
              <a:rPr lang="en-US" dirty="0"/>
              <a:t>Literature review</a:t>
            </a:r>
          </a:p>
          <a:p>
            <a:pPr lvl="1"/>
            <a:r>
              <a:rPr lang="en-US" dirty="0"/>
              <a:t>Suggestions for experimental setup and evaluation metrics</a:t>
            </a:r>
          </a:p>
          <a:p>
            <a:r>
              <a:rPr lang="en-US" b="1" dirty="0"/>
              <a:t>Requirements</a:t>
            </a:r>
            <a:r>
              <a:rPr lang="en-US" dirty="0"/>
              <a:t>:</a:t>
            </a:r>
          </a:p>
          <a:p>
            <a:pPr lvl="1"/>
            <a:r>
              <a:rPr lang="en-US" dirty="0"/>
              <a:t>All the interactions with the </a:t>
            </a:r>
            <a:r>
              <a:rPr lang="en-US" dirty="0" err="1"/>
              <a:t>GenAI</a:t>
            </a:r>
            <a:r>
              <a:rPr lang="en-US" dirty="0"/>
              <a:t> tools must be logged and reported in an appendix to the final report</a:t>
            </a:r>
          </a:p>
          <a:p>
            <a:pPr lvl="1"/>
            <a:r>
              <a:rPr lang="en-US" dirty="0"/>
              <a:t>Every interaction with the </a:t>
            </a:r>
            <a:r>
              <a:rPr lang="en-US" dirty="0" err="1"/>
              <a:t>GenAI</a:t>
            </a:r>
            <a:r>
              <a:rPr lang="en-US" dirty="0"/>
              <a:t> tools must be annotated with a short commentary as to whether the interaction was useful or not, thoughtful, inspiring or incorrect</a:t>
            </a:r>
          </a:p>
          <a:p>
            <a:pPr lvl="1"/>
            <a:r>
              <a:rPr lang="en-US" dirty="0"/>
              <a:t>Final report must include a discussion of pros and cons of </a:t>
            </a:r>
            <a:r>
              <a:rPr lang="en-US" dirty="0" err="1"/>
              <a:t>GenAI</a:t>
            </a:r>
            <a:r>
              <a:rPr lang="en-US" dirty="0"/>
              <a:t> for above tasks</a:t>
            </a:r>
          </a:p>
        </p:txBody>
      </p:sp>
      <p:sp>
        <p:nvSpPr>
          <p:cNvPr id="4" name="Date Placeholder 3">
            <a:extLst>
              <a:ext uri="{FF2B5EF4-FFF2-40B4-BE49-F238E27FC236}">
                <a16:creationId xmlns:a16="http://schemas.microsoft.com/office/drawing/2014/main" id="{F3D9DDB8-90C9-D151-7B15-0F51CF895CAB}"/>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9D67D33B-CA60-BFFC-6BDD-D1BBDE8389F1}"/>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BF553880-46D6-BDF7-73AD-C7AF49E55DC1}"/>
              </a:ext>
            </a:extLst>
          </p:cNvPr>
          <p:cNvSpPr>
            <a:spLocks noGrp="1"/>
          </p:cNvSpPr>
          <p:nvPr>
            <p:ph type="sldNum" sz="quarter" idx="12"/>
          </p:nvPr>
        </p:nvSpPr>
        <p:spPr/>
        <p:txBody>
          <a:bodyPr/>
          <a:lstStyle/>
          <a:p>
            <a:fld id="{F00C8655-F74F-7445-B09D-C543647811CF}" type="slidenum">
              <a:rPr lang="en-US" smtClean="0"/>
              <a:t>34</a:t>
            </a:fld>
            <a:endParaRPr lang="en-US"/>
          </a:p>
        </p:txBody>
      </p:sp>
    </p:spTree>
    <p:extLst>
      <p:ext uri="{BB962C8B-B14F-4D97-AF65-F5344CB8AC3E}">
        <p14:creationId xmlns:p14="http://schemas.microsoft.com/office/powerpoint/2010/main" val="613095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Research: How to Approach It?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Find a problem and motivate why this is worth solving</a:t>
            </a:r>
          </a:p>
          <a:p>
            <a:pPr marL="514350" indent="-514350">
              <a:buFont typeface="+mj-lt"/>
              <a:buAutoNum type="arabicPeriod"/>
            </a:pPr>
            <a:r>
              <a:rPr lang="en-US" dirty="0"/>
              <a:t>Survey background and related work to get a sense of your (friendly!) competition</a:t>
            </a:r>
          </a:p>
          <a:p>
            <a:pPr lvl="1"/>
            <a:r>
              <a:rPr lang="en-US" dirty="0"/>
              <a:t>Might require you to go back to the first step</a:t>
            </a:r>
          </a:p>
          <a:p>
            <a:pPr marL="514350" indent="-514350">
              <a:buFont typeface="+mj-lt"/>
              <a:buAutoNum type="arabicPeriod"/>
            </a:pPr>
            <a:r>
              <a:rPr lang="en-US" dirty="0"/>
              <a:t>Form/update your hypothesis</a:t>
            </a:r>
          </a:p>
          <a:p>
            <a:pPr marL="514350" indent="-514350">
              <a:buFont typeface="+mj-lt"/>
              <a:buAutoNum type="arabicPeriod"/>
            </a:pPr>
            <a:r>
              <a:rPr lang="en-US" dirty="0"/>
              <a:t>Test your hypothesis</a:t>
            </a:r>
          </a:p>
          <a:p>
            <a:pPr lvl="1"/>
            <a:r>
              <a:rPr lang="en-US" dirty="0"/>
              <a:t>Go back to 3 until you are happy</a:t>
            </a:r>
          </a:p>
          <a:p>
            <a:pPr marL="514350" indent="-514350">
              <a:buFont typeface="+mj-lt"/>
              <a:buAutoNum type="arabicPeriod"/>
            </a:pPr>
            <a:r>
              <a:rPr lang="en-US" dirty="0"/>
              <a:t>Present your findings in a presentation and in writing</a:t>
            </a:r>
          </a:p>
          <a:p>
            <a:pPr lvl="1"/>
            <a:r>
              <a:rPr lang="en-US" dirty="0"/>
              <a:t>Discuss known limitations</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35</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133509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55A8-629C-9A44-945B-010A9F4F95C2}"/>
              </a:ext>
            </a:extLst>
          </p:cNvPr>
          <p:cNvSpPr>
            <a:spLocks noGrp="1"/>
          </p:cNvSpPr>
          <p:nvPr>
            <p:ph type="title"/>
          </p:nvPr>
        </p:nvSpPr>
        <p:spPr/>
        <p:txBody>
          <a:bodyPr/>
          <a:lstStyle/>
          <a:p>
            <a:r>
              <a:rPr lang="en-US" dirty="0"/>
              <a:t>Reproduction: How to Approach It?</a:t>
            </a:r>
          </a:p>
        </p:txBody>
      </p:sp>
      <p:sp>
        <p:nvSpPr>
          <p:cNvPr id="3" name="Content Placeholder 2">
            <a:extLst>
              <a:ext uri="{FF2B5EF4-FFF2-40B4-BE49-F238E27FC236}">
                <a16:creationId xmlns:a16="http://schemas.microsoft.com/office/drawing/2014/main" id="{5A021357-878E-964C-A480-0071CF6F04B5}"/>
              </a:ext>
            </a:extLst>
          </p:cNvPr>
          <p:cNvSpPr>
            <a:spLocks noGrp="1"/>
          </p:cNvSpPr>
          <p:nvPr>
            <p:ph idx="1"/>
          </p:nvPr>
        </p:nvSpPr>
        <p:spPr/>
        <p:txBody>
          <a:bodyPr/>
          <a:lstStyle/>
          <a:p>
            <a:pPr marL="514350" indent="-514350">
              <a:buFont typeface="+mj-lt"/>
              <a:buAutoNum type="arabicPeriod"/>
            </a:pPr>
            <a:r>
              <a:rPr lang="en-US" dirty="0"/>
              <a:t>Pick an interesting paper</a:t>
            </a:r>
          </a:p>
          <a:p>
            <a:pPr marL="514350" indent="-514350">
              <a:buFont typeface="+mj-lt"/>
              <a:buAutoNum type="arabicPeriod"/>
            </a:pPr>
            <a:r>
              <a:rPr lang="en-US" dirty="0"/>
              <a:t>Ask what kind of “reproduction” is appropriate?</a:t>
            </a:r>
          </a:p>
          <a:p>
            <a:pPr marL="514350" indent="-514350">
              <a:buFont typeface="+mj-lt"/>
              <a:buAutoNum type="arabicPeriod"/>
            </a:pPr>
            <a:r>
              <a:rPr lang="en-US" dirty="0"/>
              <a:t>Does the primary result of the paper hold up?</a:t>
            </a:r>
          </a:p>
          <a:p>
            <a:pPr marL="514350" indent="-514350">
              <a:buFont typeface="+mj-lt"/>
              <a:buAutoNum type="arabicPeriod"/>
            </a:pPr>
            <a:r>
              <a:rPr lang="en-US" dirty="0"/>
              <a:t>What happens if you vary a parameter the original experimenter didn’t consider?</a:t>
            </a:r>
          </a:p>
          <a:p>
            <a:pPr marL="514350" indent="-514350">
              <a:buFont typeface="+mj-lt"/>
              <a:buAutoNum type="arabicPeriod"/>
            </a:pPr>
            <a:r>
              <a:rPr lang="en-US" dirty="0"/>
              <a:t>Having reproduced the primary result, can you now extend or improve the work?</a:t>
            </a:r>
          </a:p>
          <a:p>
            <a:pPr marL="514350" indent="-514350">
              <a:buFont typeface="+mj-lt"/>
              <a:buAutoNum type="arabicPeriod"/>
            </a:pPr>
            <a:r>
              <a:rPr lang="en-US" dirty="0"/>
              <a:t>What was difficult to reproduce?</a:t>
            </a:r>
          </a:p>
        </p:txBody>
      </p:sp>
      <p:sp>
        <p:nvSpPr>
          <p:cNvPr id="4" name="Date Placeholder 3">
            <a:extLst>
              <a:ext uri="{FF2B5EF4-FFF2-40B4-BE49-F238E27FC236}">
                <a16:creationId xmlns:a16="http://schemas.microsoft.com/office/drawing/2014/main" id="{96FF7DD5-5C61-BE4F-92ED-BE4FE85D3F5D}"/>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070E2761-746B-EB4F-AFF8-6187E8433779}"/>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D6C85706-A0FF-E346-B0EE-9DAAA1CB0CAF}"/>
              </a:ext>
            </a:extLst>
          </p:cNvPr>
          <p:cNvSpPr>
            <a:spLocks noGrp="1"/>
          </p:cNvSpPr>
          <p:nvPr>
            <p:ph type="sldNum" sz="quarter" idx="12"/>
          </p:nvPr>
        </p:nvSpPr>
        <p:spPr/>
        <p:txBody>
          <a:bodyPr/>
          <a:lstStyle/>
          <a:p>
            <a:fld id="{F00C8655-F74F-7445-B09D-C543647811CF}" type="slidenum">
              <a:rPr lang="en-US" smtClean="0"/>
              <a:t>36</a:t>
            </a:fld>
            <a:endParaRPr lang="en-US"/>
          </a:p>
        </p:txBody>
      </p:sp>
    </p:spTree>
    <p:extLst>
      <p:ext uri="{BB962C8B-B14F-4D97-AF65-F5344CB8AC3E}">
        <p14:creationId xmlns:p14="http://schemas.microsoft.com/office/powerpoint/2010/main" val="2292970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62460857"/>
              </p:ext>
            </p:extLst>
          </p:nvPr>
        </p:nvGraphicFramePr>
        <p:xfrm>
          <a:off x="254833" y="1371600"/>
          <a:ext cx="11617377" cy="5120640"/>
        </p:xfrm>
        <a:graphic>
          <a:graphicData uri="http://schemas.openxmlformats.org/drawingml/2006/table">
            <a:tbl>
              <a:tblPr firstRow="1" bandRow="1">
                <a:tableStyleId>{9D7B26C5-4107-4FEC-AEDC-1716B250A1EF}</a:tableStyleId>
              </a:tblPr>
              <a:tblGrid>
                <a:gridCol w="1195595">
                  <a:extLst>
                    <a:ext uri="{9D8B030D-6E8A-4147-A177-3AD203B41FA5}">
                      <a16:colId xmlns:a16="http://schemas.microsoft.com/office/drawing/2014/main" val="20000"/>
                    </a:ext>
                  </a:extLst>
                </a:gridCol>
                <a:gridCol w="3342289">
                  <a:extLst>
                    <a:ext uri="{9D8B030D-6E8A-4147-A177-3AD203B41FA5}">
                      <a16:colId xmlns:a16="http://schemas.microsoft.com/office/drawing/2014/main" val="20001"/>
                    </a:ext>
                  </a:extLst>
                </a:gridCol>
                <a:gridCol w="7079493">
                  <a:extLst>
                    <a:ext uri="{9D8B030D-6E8A-4147-A177-3AD203B41FA5}">
                      <a16:colId xmlns:a16="http://schemas.microsoft.com/office/drawing/2014/main" val="20002"/>
                    </a:ext>
                  </a:extLst>
                </a:gridCol>
              </a:tblGrid>
              <a:tr h="370840">
                <a:tc>
                  <a:txBody>
                    <a:bodyPr/>
                    <a:lstStyle/>
                    <a:p>
                      <a:r>
                        <a:rPr lang="en-US" sz="2400" dirty="0">
                          <a:latin typeface="+mn-lt"/>
                          <a:ea typeface="Gill Sans" charset="0"/>
                          <a:cs typeface="Gill Sans" charset="0"/>
                        </a:rPr>
                        <a:t>Date</a:t>
                      </a:r>
                    </a:p>
                  </a:txBody>
                  <a:tcPr/>
                </a:tc>
                <a:tc>
                  <a:txBody>
                    <a:bodyPr/>
                    <a:lstStyle/>
                    <a:p>
                      <a:r>
                        <a:rPr lang="en-US" sz="2400" dirty="0">
                          <a:latin typeface="+mn-lt"/>
                          <a:ea typeface="Gill Sans" charset="0"/>
                          <a:cs typeface="Gill Sans" charset="0"/>
                        </a:rPr>
                        <a:t>Milestone</a:t>
                      </a:r>
                    </a:p>
                  </a:txBody>
                  <a:tcPr/>
                </a:tc>
                <a:tc>
                  <a:txBody>
                    <a:bodyPr/>
                    <a:lstStyle/>
                    <a:p>
                      <a:r>
                        <a:rPr lang="en-US" sz="2400" dirty="0">
                          <a:latin typeface="+mn-lt"/>
                          <a:ea typeface="Gill Sans" charset="0"/>
                          <a:cs typeface="Gill Sans" charset="0"/>
                        </a:rPr>
                        <a:t>Details</a:t>
                      </a:r>
                    </a:p>
                  </a:txBody>
                  <a:tcPr/>
                </a:tc>
                <a:extLst>
                  <a:ext uri="{0D108BD9-81ED-4DB2-BD59-A6C34878D82A}">
                    <a16:rowId xmlns:a16="http://schemas.microsoft.com/office/drawing/2014/main" val="10000"/>
                  </a:ext>
                </a:extLst>
              </a:tr>
              <a:tr h="370840">
                <a:tc>
                  <a:txBody>
                    <a:bodyPr/>
                    <a:lstStyle/>
                    <a:p>
                      <a:r>
                        <a:rPr lang="en-US" sz="2400" dirty="0">
                          <a:latin typeface="+mn-lt"/>
                          <a:ea typeface="Gill Sans" charset="0"/>
                          <a:cs typeface="Gill Sans" charset="0"/>
                        </a:rPr>
                        <a:t>2/2/24</a:t>
                      </a:r>
                    </a:p>
                  </a:txBody>
                  <a:tcPr anchor="ctr"/>
                </a:tc>
                <a:tc>
                  <a:txBody>
                    <a:bodyPr/>
                    <a:lstStyle/>
                    <a:p>
                      <a:r>
                        <a:rPr lang="en-US" sz="2400" dirty="0">
                          <a:latin typeface="+mn-lt"/>
                          <a:ea typeface="Gill Sans" charset="0"/>
                          <a:cs typeface="Gill Sans" charset="0"/>
                        </a:rPr>
                        <a:t>Form Group</a:t>
                      </a:r>
                    </a:p>
                    <a:p>
                      <a:r>
                        <a:rPr lang="en-US" sz="2400" dirty="0">
                          <a:latin typeface="+mn-lt"/>
                          <a:ea typeface="Gill Sans" charset="0"/>
                          <a:cs typeface="Gill Sans" charset="0"/>
                        </a:rPr>
                        <a:t>Submit paper </a:t>
                      </a:r>
                      <a:r>
                        <a:rPr lang="en-US" sz="2400" dirty="0" err="1">
                          <a:latin typeface="+mn-lt"/>
                          <a:ea typeface="Gill Sans" charset="0"/>
                          <a:cs typeface="Gill Sans" charset="0"/>
                        </a:rPr>
                        <a:t>prefs</a:t>
                      </a:r>
                      <a:endParaRPr lang="en-US" sz="2400" dirty="0">
                        <a:latin typeface="+mn-lt"/>
                        <a:ea typeface="Gill Sans" charset="0"/>
                        <a:cs typeface="Gill Sans" charset="0"/>
                      </a:endParaRPr>
                    </a:p>
                  </a:txBody>
                  <a:tcPr anchor="ctr"/>
                </a:tc>
                <a:tc>
                  <a:txBody>
                    <a:bodyPr/>
                    <a:lstStyle/>
                    <a:p>
                      <a:r>
                        <a:rPr lang="en-US" sz="2400" dirty="0">
                          <a:latin typeface="+mn-lt"/>
                          <a:ea typeface="Gill Sans" charset="0"/>
                          <a:cs typeface="Gill Sans" charset="0"/>
                        </a:rPr>
                        <a:t>Find like-minded students</a:t>
                      </a:r>
                    </a:p>
                    <a:p>
                      <a:r>
                        <a:rPr lang="en-US" sz="2400" dirty="0">
                          <a:latin typeface="+mn-lt"/>
                          <a:ea typeface="Gill Sans" charset="0"/>
                          <a:cs typeface="Gill Sans" charset="0"/>
                        </a:rPr>
                        <a:t>Choose at least 3 preferred papers to present</a:t>
                      </a:r>
                    </a:p>
                  </a:txBody>
                  <a:tcPr anchor="ctr"/>
                </a:tc>
                <a:extLst>
                  <a:ext uri="{0D108BD9-81ED-4DB2-BD59-A6C34878D82A}">
                    <a16:rowId xmlns:a16="http://schemas.microsoft.com/office/drawing/2014/main" val="10001"/>
                  </a:ext>
                </a:extLst>
              </a:tr>
              <a:tr h="370840">
                <a:tc>
                  <a:txBody>
                    <a:bodyPr/>
                    <a:lstStyle/>
                    <a:p>
                      <a:r>
                        <a:rPr lang="en-US" sz="2400" dirty="0">
                          <a:latin typeface="+mn-lt"/>
                          <a:ea typeface="Gill Sans" charset="0"/>
                          <a:cs typeface="Gill Sans" charset="0"/>
                        </a:rPr>
                        <a:t>12/2/24</a:t>
                      </a:r>
                    </a:p>
                  </a:txBody>
                  <a:tcPr anchor="ctr"/>
                </a:tc>
                <a:tc>
                  <a:txBody>
                    <a:bodyPr/>
                    <a:lstStyle/>
                    <a:p>
                      <a:r>
                        <a:rPr lang="en-US" sz="2400" dirty="0">
                          <a:latin typeface="+mn-lt"/>
                          <a:ea typeface="Gill Sans" charset="0"/>
                          <a:cs typeface="Gill Sans" charset="0"/>
                        </a:rPr>
                        <a:t>Draft Proposal</a:t>
                      </a:r>
                    </a:p>
                  </a:txBody>
                  <a:tcPr anchor="ctr"/>
                </a:tc>
                <a:tc>
                  <a:txBody>
                    <a:bodyPr/>
                    <a:lstStyle/>
                    <a:p>
                      <a:r>
                        <a:rPr lang="en-US" sz="2400" dirty="0">
                          <a:latin typeface="+mn-lt"/>
                          <a:ea typeface="Gill Sans" charset="0"/>
                          <a:cs typeface="Gill Sans" charset="0"/>
                        </a:rPr>
                        <a:t>Send</a:t>
                      </a:r>
                      <a:r>
                        <a:rPr lang="en-US" sz="2400" baseline="0" dirty="0">
                          <a:latin typeface="+mn-lt"/>
                          <a:ea typeface="Gill Sans" charset="0"/>
                          <a:cs typeface="Gill Sans" charset="0"/>
                        </a:rPr>
                        <a:t> </a:t>
                      </a:r>
                      <a:r>
                        <a:rPr lang="en-US" sz="2400" dirty="0">
                          <a:latin typeface="+mn-lt"/>
                          <a:ea typeface="Gill Sans" charset="0"/>
                          <a:cs typeface="Gill Sans" charset="0"/>
                        </a:rPr>
                        <a:t>your 2-page proposal by email</a:t>
                      </a:r>
                    </a:p>
                  </a:txBody>
                  <a:tcPr anchor="ctr"/>
                </a:tc>
                <a:extLst>
                  <a:ext uri="{0D108BD9-81ED-4DB2-BD59-A6C34878D82A}">
                    <a16:rowId xmlns:a16="http://schemas.microsoft.com/office/drawing/2014/main" val="10002"/>
                  </a:ext>
                </a:extLst>
              </a:tr>
              <a:tr h="370840">
                <a:tc>
                  <a:txBody>
                    <a:bodyPr/>
                    <a:lstStyle/>
                    <a:p>
                      <a:r>
                        <a:rPr lang="en-US" sz="2400" dirty="0">
                          <a:latin typeface="+mn-lt"/>
                          <a:ea typeface="Gill Sans" charset="0"/>
                          <a:cs typeface="Gill Sans" charset="0"/>
                        </a:rPr>
                        <a:t>19/2/24</a:t>
                      </a:r>
                    </a:p>
                  </a:txBody>
                  <a:tcPr anchor="ctr"/>
                </a:tc>
                <a:tc>
                  <a:txBody>
                    <a:bodyPr/>
                    <a:lstStyle/>
                    <a:p>
                      <a:r>
                        <a:rPr lang="en-US" sz="2400" dirty="0">
                          <a:latin typeface="+mn-lt"/>
                          <a:ea typeface="Gill Sans" charset="0"/>
                          <a:cs typeface="Gill Sans" charset="0"/>
                        </a:rPr>
                        <a:t>Finalize Proposal</a:t>
                      </a:r>
                    </a:p>
                    <a:p>
                      <a:r>
                        <a:rPr lang="en-US" sz="2400" dirty="0">
                          <a:latin typeface="+mn-lt"/>
                          <a:ea typeface="Gill Sans" charset="0"/>
                          <a:cs typeface="Gill Sans" charset="0"/>
                        </a:rPr>
                        <a:t>Checkpoint #1 (10%)</a:t>
                      </a:r>
                    </a:p>
                  </a:txBody>
                  <a:tcPr anchor="ctr"/>
                </a:tc>
                <a:tc>
                  <a:txBody>
                    <a:bodyPr/>
                    <a:lstStyle/>
                    <a:p>
                      <a:r>
                        <a:rPr lang="en-US" sz="2400" dirty="0">
                          <a:latin typeface="+mn-lt"/>
                          <a:ea typeface="Gill Sans" charset="0"/>
                          <a:cs typeface="Gill Sans" charset="0"/>
                        </a:rPr>
                        <a:t>After a back-and-forth</a:t>
                      </a:r>
                      <a:r>
                        <a:rPr lang="en-US" sz="2400" baseline="0" dirty="0">
                          <a:latin typeface="+mn-lt"/>
                          <a:ea typeface="Gill Sans" charset="0"/>
                          <a:cs typeface="Gill Sans" charset="0"/>
                        </a:rPr>
                        <a:t> discussions with the instructor</a:t>
                      </a:r>
                      <a:endParaRPr lang="en-US" sz="2400" dirty="0">
                        <a:latin typeface="+mn-lt"/>
                        <a:ea typeface="Gill Sans" charset="0"/>
                        <a:cs typeface="Gill Sans" charset="0"/>
                      </a:endParaRPr>
                    </a:p>
                  </a:txBody>
                  <a:tcPr anchor="ctr"/>
                </a:tc>
                <a:extLst>
                  <a:ext uri="{0D108BD9-81ED-4DB2-BD59-A6C34878D82A}">
                    <a16:rowId xmlns:a16="http://schemas.microsoft.com/office/drawing/2014/main" val="10003"/>
                  </a:ext>
                </a:extLst>
              </a:tr>
              <a:tr h="370840">
                <a:tc>
                  <a:txBody>
                    <a:bodyPr/>
                    <a:lstStyle/>
                    <a:p>
                      <a:r>
                        <a:rPr lang="en-US" sz="2400" dirty="0">
                          <a:latin typeface="+mn-lt"/>
                          <a:ea typeface="Gill Sans" charset="0"/>
                          <a:cs typeface="Gill Sans" charset="0"/>
                        </a:rPr>
                        <a:t>25/3/24</a:t>
                      </a:r>
                    </a:p>
                  </a:txBody>
                  <a:tcPr anchor="ctr"/>
                </a:tc>
                <a:tc>
                  <a:txBody>
                    <a:bodyPr/>
                    <a:lstStyle/>
                    <a:p>
                      <a:r>
                        <a:rPr lang="en-US" sz="2400" dirty="0">
                          <a:latin typeface="+mn-lt"/>
                          <a:ea typeface="Gill Sans" charset="0"/>
                          <a:cs typeface="Gill Sans" charset="0"/>
                        </a:rPr>
                        <a:t>Midterm Progress Report</a:t>
                      </a:r>
                    </a:p>
                    <a:p>
                      <a:r>
                        <a:rPr lang="en-US" sz="2400" dirty="0">
                          <a:latin typeface="+mn-lt"/>
                          <a:ea typeface="Gill Sans" charset="0"/>
                          <a:cs typeface="Gill Sans" charset="0"/>
                        </a:rPr>
                        <a:t>Checkpoint #2 (15%)</a:t>
                      </a:r>
                    </a:p>
                  </a:txBody>
                  <a:tcPr anchor="ctr"/>
                </a:tc>
                <a:tc>
                  <a:txBody>
                    <a:bodyPr/>
                    <a:lstStyle/>
                    <a:p>
                      <a:r>
                        <a:rPr lang="en-US" sz="2400" dirty="0">
                          <a:latin typeface="+mn-lt"/>
                          <a:ea typeface="Gill Sans" charset="0"/>
                          <a:cs typeface="Gill Sans" charset="0"/>
                        </a:rPr>
                        <a:t>4-page report should read like parts of a</a:t>
                      </a:r>
                      <a:r>
                        <a:rPr lang="en-US" sz="2400" baseline="0" dirty="0">
                          <a:latin typeface="+mn-lt"/>
                          <a:ea typeface="Gill Sans" charset="0"/>
                          <a:cs typeface="Gill Sans" charset="0"/>
                        </a:rPr>
                        <a:t> research paper</a:t>
                      </a:r>
                      <a:endParaRPr lang="en-US" sz="2400" dirty="0">
                        <a:latin typeface="+mn-lt"/>
                        <a:ea typeface="Gill Sans" charset="0"/>
                        <a:cs typeface="Gill Sans" charset="0"/>
                      </a:endParaRPr>
                    </a:p>
                  </a:txBody>
                  <a:tcPr anchor="ctr"/>
                </a:tc>
                <a:extLst>
                  <a:ext uri="{0D108BD9-81ED-4DB2-BD59-A6C34878D82A}">
                    <a16:rowId xmlns:a16="http://schemas.microsoft.com/office/drawing/2014/main" val="10004"/>
                  </a:ext>
                </a:extLst>
              </a:tr>
              <a:tr h="370840">
                <a:tc>
                  <a:txBody>
                    <a:bodyPr/>
                    <a:lstStyle/>
                    <a:p>
                      <a:r>
                        <a:rPr lang="en-US" sz="2400" dirty="0">
                          <a:latin typeface="+mn-lt"/>
                          <a:ea typeface="Gill Sans" charset="0"/>
                          <a:cs typeface="Gill Sans" charset="0"/>
                        </a:rPr>
                        <a:t>27/3/24</a:t>
                      </a:r>
                    </a:p>
                  </a:txBody>
                  <a:tcPr anchor="ctr"/>
                </a:tc>
                <a:tc>
                  <a:txBody>
                    <a:bodyPr/>
                    <a:lstStyle/>
                    <a:p>
                      <a:r>
                        <a:rPr lang="en-US" sz="2400" dirty="0">
                          <a:latin typeface="+mn-lt"/>
                          <a:ea typeface="Gill Sans" charset="0"/>
                          <a:cs typeface="Gill Sans" charset="0"/>
                        </a:rPr>
                        <a:t>Midterm Presentations</a:t>
                      </a:r>
                    </a:p>
                  </a:txBody>
                  <a:tcPr anchor="ctr"/>
                </a:tc>
                <a:tc>
                  <a:txBody>
                    <a:bodyPr/>
                    <a:lstStyle/>
                    <a:p>
                      <a:r>
                        <a:rPr lang="en-US" sz="2400" dirty="0">
                          <a:latin typeface="+mn-lt"/>
                          <a:ea typeface="Gill Sans" charset="0"/>
                          <a:cs typeface="Gill Sans" charset="0"/>
                        </a:rPr>
                        <a:t>Define</a:t>
                      </a:r>
                      <a:r>
                        <a:rPr lang="en-US" sz="2400" baseline="0" dirty="0">
                          <a:latin typeface="+mn-lt"/>
                          <a:ea typeface="Gill Sans" charset="0"/>
                          <a:cs typeface="Gill Sans" charset="0"/>
                        </a:rPr>
                        <a:t> and motivate a problem, s</a:t>
                      </a:r>
                      <a:r>
                        <a:rPr lang="en-US" sz="2400" dirty="0">
                          <a:latin typeface="+mn-lt"/>
                          <a:ea typeface="Gill Sans" charset="0"/>
                          <a:cs typeface="Gill Sans" charset="0"/>
                        </a:rPr>
                        <a:t>urvey related work, and form initial hypothesis and idea</a:t>
                      </a:r>
                    </a:p>
                  </a:txBody>
                  <a:tcPr anchor="ctr"/>
                </a:tc>
                <a:extLst>
                  <a:ext uri="{0D108BD9-81ED-4DB2-BD59-A6C34878D82A}">
                    <a16:rowId xmlns:a16="http://schemas.microsoft.com/office/drawing/2014/main" val="10005"/>
                  </a:ext>
                </a:extLst>
              </a:tr>
              <a:tr h="370840">
                <a:tc>
                  <a:txBody>
                    <a:bodyPr/>
                    <a:lstStyle/>
                    <a:p>
                      <a:r>
                        <a:rPr lang="en-US" sz="2400" dirty="0">
                          <a:latin typeface="+mn-lt"/>
                          <a:ea typeface="Gill Sans" charset="0"/>
                          <a:cs typeface="Gill Sans" charset="0"/>
                        </a:rPr>
                        <a:t>8/5/24</a:t>
                      </a:r>
                    </a:p>
                  </a:txBody>
                  <a:tcPr anchor="ctr"/>
                </a:tc>
                <a:tc>
                  <a:txBody>
                    <a:bodyPr/>
                    <a:lstStyle/>
                    <a:p>
                      <a:r>
                        <a:rPr lang="en-US" sz="2400" dirty="0">
                          <a:latin typeface="+mn-lt"/>
                          <a:ea typeface="Gill Sans" charset="0"/>
                          <a:cs typeface="Gill Sans" charset="0"/>
                        </a:rPr>
                        <a:t>Final Presentation</a:t>
                      </a:r>
                    </a:p>
                  </a:txBody>
                  <a:tcPr anchor="ctr"/>
                </a:tc>
                <a:tc>
                  <a:txBody>
                    <a:bodyPr/>
                    <a:lstStyle/>
                    <a:p>
                      <a:r>
                        <a:rPr lang="en-US" sz="2400" dirty="0">
                          <a:latin typeface="+mn-lt"/>
                          <a:ea typeface="Gill Sans" charset="0"/>
                          <a:cs typeface="Gill Sans" charset="0"/>
                        </a:rPr>
                        <a:t>Present your findings in a presentation</a:t>
                      </a:r>
                    </a:p>
                  </a:txBody>
                  <a:tcPr anchor="ctr"/>
                </a:tc>
                <a:extLst>
                  <a:ext uri="{0D108BD9-81ED-4DB2-BD59-A6C34878D82A}">
                    <a16:rowId xmlns:a16="http://schemas.microsoft.com/office/drawing/2014/main" val="10006"/>
                  </a:ext>
                </a:extLst>
              </a:tr>
              <a:tr h="370840">
                <a:tc>
                  <a:txBody>
                    <a:bodyPr/>
                    <a:lstStyle/>
                    <a:p>
                      <a:r>
                        <a:rPr lang="en-US" sz="2400" dirty="0">
                          <a:latin typeface="+mn-lt"/>
                          <a:ea typeface="Gill Sans" charset="0"/>
                          <a:cs typeface="Gill Sans" charset="0"/>
                        </a:rPr>
                        <a:t>10/5/24</a:t>
                      </a:r>
                    </a:p>
                  </a:txBody>
                  <a:tcPr anchor="ctr"/>
                </a:tc>
                <a:tc>
                  <a:txBody>
                    <a:bodyPr/>
                    <a:lstStyle/>
                    <a:p>
                      <a:r>
                        <a:rPr lang="en-US" sz="2400" dirty="0">
                          <a:latin typeface="+mn-lt"/>
                          <a:ea typeface="Gill Sans" charset="0"/>
                          <a:cs typeface="Gill Sans" charset="0"/>
                        </a:rPr>
                        <a:t>Final Report (25%)</a:t>
                      </a:r>
                    </a:p>
                  </a:txBody>
                  <a:tcPr anchor="ctr"/>
                </a:tc>
                <a:tc>
                  <a:txBody>
                    <a:bodyPr/>
                    <a:lstStyle/>
                    <a:p>
                      <a:r>
                        <a:rPr lang="en-US" sz="2400" dirty="0">
                          <a:latin typeface="+mn-lt"/>
                          <a:ea typeface="Gill Sans" charset="0"/>
                          <a:cs typeface="Gill Sans" charset="0"/>
                        </a:rPr>
                        <a:t>8-page</a:t>
                      </a:r>
                      <a:r>
                        <a:rPr lang="en-US" sz="2400" baseline="0" dirty="0">
                          <a:latin typeface="+mn-lt"/>
                          <a:ea typeface="Gill Sans" charset="0"/>
                          <a:cs typeface="Gill Sans" charset="0"/>
                        </a:rPr>
                        <a:t> final report similar to the papers you read</a:t>
                      </a:r>
                      <a:endParaRPr lang="en-US" sz="2400" dirty="0">
                        <a:latin typeface="+mn-lt"/>
                        <a:ea typeface="Gill Sans" charset="0"/>
                        <a:cs typeface="Gill Sans" charset="0"/>
                      </a:endParaRPr>
                    </a:p>
                  </a:txBody>
                  <a:tcPr anchor="ct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37</a:t>
            </a:fld>
            <a:endParaRPr lang="en-US"/>
          </a:p>
        </p:txBody>
      </p:sp>
      <p:sp>
        <p:nvSpPr>
          <p:cNvPr id="3" name="Date Placeholder 2"/>
          <p:cNvSpPr>
            <a:spLocks noGrp="1"/>
          </p:cNvSpPr>
          <p:nvPr>
            <p:ph type="dt" sz="half" idx="10"/>
          </p:nvPr>
        </p:nvSpPr>
        <p:spPr/>
        <p:txBody>
          <a:bodyPr/>
          <a:lstStyle/>
          <a:p>
            <a:r>
              <a:rPr lang="en-US"/>
              <a:t>21/1/24</a:t>
            </a:r>
          </a:p>
        </p:txBody>
      </p:sp>
      <p:sp>
        <p:nvSpPr>
          <p:cNvPr id="7" name="TextBox 6">
            <a:extLst>
              <a:ext uri="{FF2B5EF4-FFF2-40B4-BE49-F238E27FC236}">
                <a16:creationId xmlns:a16="http://schemas.microsoft.com/office/drawing/2014/main" id="{C5E86525-5677-E64E-ABAA-7A439210817B}"/>
              </a:ext>
            </a:extLst>
          </p:cNvPr>
          <p:cNvSpPr txBox="1"/>
          <p:nvPr/>
        </p:nvSpPr>
        <p:spPr>
          <a:xfrm>
            <a:off x="10483016" y="843240"/>
            <a:ext cx="1129989" cy="369332"/>
          </a:xfrm>
          <a:prstGeom prst="rect">
            <a:avLst/>
          </a:prstGeom>
          <a:noFill/>
        </p:spPr>
        <p:txBody>
          <a:bodyPr wrap="none" rtlCol="0">
            <a:spAutoFit/>
          </a:bodyPr>
          <a:lstStyle/>
          <a:p>
            <a:r>
              <a:rPr lang="en-US" dirty="0"/>
              <a:t>* Week of</a:t>
            </a:r>
          </a:p>
        </p:txBody>
      </p:sp>
    </p:spTree>
    <p:extLst>
      <p:ext uri="{BB962C8B-B14F-4D97-AF65-F5344CB8AC3E}">
        <p14:creationId xmlns:p14="http://schemas.microsoft.com/office/powerpoint/2010/main" val="527688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Proposal</a:t>
            </a:r>
          </a:p>
        </p:txBody>
      </p:sp>
      <p:sp>
        <p:nvSpPr>
          <p:cNvPr id="3" name="Content Placeholder 2"/>
          <p:cNvSpPr>
            <a:spLocks noGrp="1"/>
          </p:cNvSpPr>
          <p:nvPr>
            <p:ph idx="1"/>
          </p:nvPr>
        </p:nvSpPr>
        <p:spPr/>
        <p:txBody>
          <a:bodyPr>
            <a:normAutofit fontScale="92500"/>
          </a:bodyPr>
          <a:lstStyle/>
          <a:p>
            <a:r>
              <a:rPr lang="en-US" dirty="0"/>
              <a:t>2 pages including references that </a:t>
            </a:r>
            <a:r>
              <a:rPr lang="en-US" i="1" dirty="0"/>
              <a:t>ideally</a:t>
            </a:r>
            <a:r>
              <a:rPr lang="en-US" dirty="0"/>
              <a:t> includes</a:t>
            </a:r>
          </a:p>
          <a:p>
            <a:pPr lvl="1"/>
            <a:r>
              <a:rPr lang="en-US" dirty="0"/>
              <a:t>The particular results you would like to replicate</a:t>
            </a:r>
          </a:p>
          <a:p>
            <a:pPr lvl="1"/>
            <a:r>
              <a:rPr lang="en-US" dirty="0"/>
              <a:t>Or the overall goal of your original project</a:t>
            </a:r>
          </a:p>
          <a:p>
            <a:pPr lvl="2"/>
            <a:r>
              <a:rPr lang="en-US" dirty="0"/>
              <a:t>What is the problem? | Why is it important to solve?</a:t>
            </a:r>
          </a:p>
          <a:p>
            <a:pPr lvl="2"/>
            <a:r>
              <a:rPr lang="en-US" dirty="0"/>
              <a:t>What you will do in some detail?| How would you evaluate your solution?</a:t>
            </a:r>
          </a:p>
          <a:p>
            <a:pPr lvl="1"/>
            <a:r>
              <a:rPr lang="en-US" dirty="0"/>
              <a:t>A brief outline of incremental steps to do to finish the project as well as a timeline</a:t>
            </a:r>
          </a:p>
          <a:p>
            <a:pPr lvl="2"/>
            <a:r>
              <a:rPr lang="en-US" dirty="0"/>
              <a:t>The goal is to convince both us and yourself that your project is neither too small nor too big</a:t>
            </a:r>
          </a:p>
          <a:p>
            <a:endParaRPr lang="en-US" dirty="0"/>
          </a:p>
          <a:p>
            <a:r>
              <a:rPr lang="en-US" dirty="0"/>
              <a:t>Include group members, if any</a:t>
            </a:r>
          </a:p>
          <a:p>
            <a:r>
              <a:rPr lang="en-US" dirty="0"/>
              <a:t>Schedule via email a 15-minute meeting to discuss</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38</a:t>
            </a:fld>
            <a:endParaRPr lang="en-US"/>
          </a:p>
        </p:txBody>
      </p:sp>
      <p:sp>
        <p:nvSpPr>
          <p:cNvPr id="6" name="Date Placeholder 5"/>
          <p:cNvSpPr>
            <a:spLocks noGrp="1"/>
          </p:cNvSpPr>
          <p:nvPr>
            <p:ph type="dt" sz="half" idx="10"/>
          </p:nvPr>
        </p:nvSpPr>
        <p:spPr/>
        <p:txBody>
          <a:bodyPr/>
          <a:lstStyle/>
          <a:p>
            <a:r>
              <a:rPr lang="en-US"/>
              <a:t>21/1/24</a:t>
            </a:r>
          </a:p>
        </p:txBody>
      </p:sp>
      <p:sp>
        <p:nvSpPr>
          <p:cNvPr id="7" name="TextBox 6"/>
          <p:cNvSpPr txBox="1"/>
          <p:nvPr/>
        </p:nvSpPr>
        <p:spPr>
          <a:xfrm>
            <a:off x="8185458" y="827851"/>
            <a:ext cx="3593484" cy="400110"/>
          </a:xfrm>
          <a:prstGeom prst="rect">
            <a:avLst/>
          </a:prstGeom>
          <a:noFill/>
        </p:spPr>
        <p:txBody>
          <a:bodyPr wrap="none" rtlCol="0">
            <a:spAutoFit/>
          </a:bodyPr>
          <a:lstStyle/>
          <a:p>
            <a:r>
              <a:rPr lang="en-US" sz="2000" dirty="0"/>
              <a:t>Read: </a:t>
            </a:r>
            <a:r>
              <a:rPr lang="en-US" sz="2000" dirty="0">
                <a:hlinkClick r:id="rId2"/>
              </a:rPr>
              <a:t>The Heilmeier’s Catechism</a:t>
            </a:r>
            <a:endParaRPr lang="en-US" sz="2000" dirty="0"/>
          </a:p>
        </p:txBody>
      </p:sp>
    </p:spTree>
    <p:extLst>
      <p:ext uri="{BB962C8B-B14F-4D97-AF65-F5344CB8AC3E}">
        <p14:creationId xmlns:p14="http://schemas.microsoft.com/office/powerpoint/2010/main" val="1904002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Finalized Proposal</a:t>
            </a:r>
          </a:p>
        </p:txBody>
      </p:sp>
      <p:sp>
        <p:nvSpPr>
          <p:cNvPr id="3" name="Content Placeholder 2"/>
          <p:cNvSpPr>
            <a:spLocks noGrp="1"/>
          </p:cNvSpPr>
          <p:nvPr>
            <p:ph idx="1"/>
          </p:nvPr>
        </p:nvSpPr>
        <p:spPr/>
        <p:txBody>
          <a:bodyPr>
            <a:normAutofit/>
          </a:bodyPr>
          <a:lstStyle/>
          <a:p>
            <a:r>
              <a:rPr lang="en-US" dirty="0"/>
              <a:t>4 pages including references that </a:t>
            </a:r>
            <a:r>
              <a:rPr lang="en-US" b="1" dirty="0">
                <a:solidFill>
                  <a:srgbClr val="FF0000"/>
                </a:solidFill>
              </a:rPr>
              <a:t>must</a:t>
            </a:r>
            <a:r>
              <a:rPr lang="en-US" dirty="0"/>
              <a:t> include</a:t>
            </a:r>
          </a:p>
          <a:p>
            <a:pPr lvl="1"/>
            <a:r>
              <a:rPr lang="en-US" dirty="0"/>
              <a:t>Have the structure of the final report</a:t>
            </a:r>
          </a:p>
          <a:p>
            <a:pPr lvl="1"/>
            <a:r>
              <a:rPr lang="en-US" dirty="0"/>
              <a:t>Complete introduction written</a:t>
            </a:r>
          </a:p>
          <a:p>
            <a:pPr lvl="1"/>
            <a:r>
              <a:rPr lang="en-US" dirty="0"/>
              <a:t>Status of the project</a:t>
            </a:r>
          </a:p>
          <a:p>
            <a:pPr lvl="1"/>
            <a:r>
              <a:rPr lang="en-US" dirty="0"/>
              <a:t>Plan for the remaining time</a:t>
            </a:r>
          </a:p>
          <a:p>
            <a:pPr lvl="1"/>
            <a:endParaRPr lang="en-US" dirty="0"/>
          </a:p>
          <a:p>
            <a:r>
              <a:rPr lang="en-US" dirty="0"/>
              <a:t>Approved by the instructor and agreed upon by you</a:t>
            </a:r>
          </a:p>
          <a:p>
            <a:pPr lvl="1"/>
            <a:r>
              <a:rPr lang="en-US" dirty="0"/>
              <a:t>Forms the basis of expectation</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39</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915134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My research</a:t>
            </a:r>
          </a:p>
        </p:txBody>
      </p:sp>
      <p:sp>
        <p:nvSpPr>
          <p:cNvPr id="5" name="Slide Number Placeholder 4"/>
          <p:cNvSpPr>
            <a:spLocks noGrp="1"/>
          </p:cNvSpPr>
          <p:nvPr>
            <p:ph type="sldNum" sz="quarter" idx="12"/>
          </p:nvPr>
        </p:nvSpPr>
        <p:spPr/>
        <p:txBody>
          <a:bodyPr/>
          <a:lstStyle/>
          <a:p>
            <a:fld id="{CB361464-9EDF-AA45-9F02-3D8741CB6A53}" type="slidenum">
              <a:rPr lang="en-US" smtClean="0"/>
              <a:t>4</a:t>
            </a:fld>
            <a:endParaRPr lang="en-US"/>
          </a:p>
        </p:txBody>
      </p:sp>
      <p:sp>
        <p:nvSpPr>
          <p:cNvPr id="7" name="Oval 6"/>
          <p:cNvSpPr/>
          <p:nvPr/>
        </p:nvSpPr>
        <p:spPr>
          <a:xfrm>
            <a:off x="6166663" y="2761197"/>
            <a:ext cx="1798614" cy="911025"/>
          </a:xfrm>
          <a:prstGeom prst="ellipse">
            <a:avLst/>
          </a:prstGeom>
          <a:solidFill>
            <a:srgbClr val="6666FF"/>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lumMod val="85000"/>
                    <a:lumOff val="15000"/>
                  </a:schemeClr>
                </a:solidFill>
                <a:effectLst>
                  <a:outerShdw blurRad="50800" dist="38100" dir="2700000" algn="tl" rotWithShape="0">
                    <a:srgbClr val="000000">
                      <a:alpha val="43000"/>
                    </a:srgbClr>
                  </a:outerShdw>
                </a:effectLst>
              </a:rPr>
              <a:t>Software Engineering</a:t>
            </a:r>
          </a:p>
        </p:txBody>
      </p:sp>
      <p:sp>
        <p:nvSpPr>
          <p:cNvPr id="8" name="Oval 7"/>
          <p:cNvSpPr/>
          <p:nvPr/>
        </p:nvSpPr>
        <p:spPr>
          <a:xfrm>
            <a:off x="2079942" y="2189712"/>
            <a:ext cx="2296258" cy="1163089"/>
          </a:xfrm>
          <a:prstGeom prst="ellipse">
            <a:avLst/>
          </a:prstGeom>
          <a:solidFill>
            <a:srgbClr val="66CCFF"/>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lumMod val="85000"/>
                    <a:lumOff val="15000"/>
                  </a:schemeClr>
                </a:solidFill>
                <a:effectLst>
                  <a:outerShdw blurRad="50800" dist="38100" dir="2700000" algn="tl" rotWithShape="0">
                    <a:srgbClr val="000000">
                      <a:alpha val="43000"/>
                    </a:srgbClr>
                  </a:outerShdw>
                </a:effectLst>
              </a:rPr>
              <a:t>Networking</a:t>
            </a:r>
          </a:p>
        </p:txBody>
      </p:sp>
      <p:sp>
        <p:nvSpPr>
          <p:cNvPr id="10" name="Oval 9"/>
          <p:cNvSpPr/>
          <p:nvPr/>
        </p:nvSpPr>
        <p:spPr>
          <a:xfrm>
            <a:off x="7807354" y="1474309"/>
            <a:ext cx="1798614" cy="911025"/>
          </a:xfrm>
          <a:prstGeom prst="ellipse">
            <a:avLst/>
          </a:prstGeom>
          <a:solidFill>
            <a:srgbClr val="FF6FCF"/>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lumMod val="85000"/>
                    <a:lumOff val="15000"/>
                  </a:schemeClr>
                </a:solidFill>
                <a:effectLst>
                  <a:outerShdw blurRad="50800" dist="38100" dir="2700000" algn="tl" rotWithShape="0">
                    <a:srgbClr val="000000">
                      <a:alpha val="43000"/>
                    </a:srgbClr>
                  </a:outerShdw>
                </a:effectLst>
              </a:rPr>
              <a:t>Formal Methods</a:t>
            </a:r>
          </a:p>
        </p:txBody>
      </p:sp>
      <p:sp>
        <p:nvSpPr>
          <p:cNvPr id="11" name="Oval 10"/>
          <p:cNvSpPr/>
          <p:nvPr/>
        </p:nvSpPr>
        <p:spPr>
          <a:xfrm>
            <a:off x="7676408" y="2867075"/>
            <a:ext cx="1798614" cy="911025"/>
          </a:xfrm>
          <a:prstGeom prst="ellipse">
            <a:avLst/>
          </a:prstGeom>
          <a:solidFill>
            <a:srgbClr val="FFCC66"/>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lumMod val="85000"/>
                    <a:lumOff val="15000"/>
                  </a:schemeClr>
                </a:solidFill>
                <a:effectLst>
                  <a:outerShdw blurRad="50800" dist="38100" dir="2700000" algn="tl" rotWithShape="0">
                    <a:srgbClr val="000000">
                      <a:alpha val="43000"/>
                    </a:srgbClr>
                  </a:outerShdw>
                </a:effectLst>
              </a:rPr>
              <a:t>Programming Languages</a:t>
            </a:r>
          </a:p>
        </p:txBody>
      </p:sp>
      <p:sp>
        <p:nvSpPr>
          <p:cNvPr id="12" name="Oval 11"/>
          <p:cNvSpPr/>
          <p:nvPr/>
        </p:nvSpPr>
        <p:spPr>
          <a:xfrm>
            <a:off x="7400440" y="2167320"/>
            <a:ext cx="1798614" cy="911025"/>
          </a:xfrm>
          <a:prstGeom prst="ellipse">
            <a:avLst/>
          </a:prstGeom>
          <a:solidFill>
            <a:srgbClr val="CC66FF"/>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lumMod val="85000"/>
                    <a:lumOff val="15000"/>
                  </a:schemeClr>
                </a:solidFill>
                <a:effectLst>
                  <a:outerShdw blurRad="50800" dist="38100" dir="2700000" algn="tl" rotWithShape="0">
                    <a:srgbClr val="000000">
                      <a:alpha val="43000"/>
                    </a:srgbClr>
                  </a:outerShdw>
                </a:effectLst>
              </a:rPr>
              <a:t>Optimization Theory</a:t>
            </a:r>
          </a:p>
        </p:txBody>
      </p:sp>
      <p:sp>
        <p:nvSpPr>
          <p:cNvPr id="13" name="TextBox 12"/>
          <p:cNvSpPr txBox="1"/>
          <p:nvPr/>
        </p:nvSpPr>
        <p:spPr>
          <a:xfrm>
            <a:off x="431800" y="3888500"/>
            <a:ext cx="11328400" cy="2062103"/>
          </a:xfrm>
          <a:prstGeom prst="rect">
            <a:avLst/>
          </a:prstGeom>
          <a:noFill/>
        </p:spPr>
        <p:txBody>
          <a:bodyPr wrap="square" rtlCol="0">
            <a:spAutoFit/>
          </a:bodyPr>
          <a:lstStyle/>
          <a:p>
            <a:r>
              <a:rPr lang="en-US" sz="3200" dirty="0"/>
              <a:t>The goal of our research is to build reliable and efficient distributed infrastructure that make application development easier and enhance the computing environment by aligning user needs with system capabilities.</a:t>
            </a:r>
          </a:p>
        </p:txBody>
      </p:sp>
      <p:sp>
        <p:nvSpPr>
          <p:cNvPr id="14" name="Oval 13"/>
          <p:cNvSpPr/>
          <p:nvPr/>
        </p:nvSpPr>
        <p:spPr>
          <a:xfrm>
            <a:off x="6367187" y="1474310"/>
            <a:ext cx="1798614" cy="911025"/>
          </a:xfrm>
          <a:prstGeom prst="ellipse">
            <a:avLst/>
          </a:prstGeom>
          <a:solidFill>
            <a:srgbClr val="CCFF66"/>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lumMod val="85000"/>
                    <a:lumOff val="15000"/>
                  </a:schemeClr>
                </a:solidFill>
                <a:effectLst>
                  <a:outerShdw blurRad="50800" dist="38100" dir="2700000" algn="tl" rotWithShape="0">
                    <a:srgbClr val="000000">
                      <a:alpha val="43000"/>
                    </a:srgbClr>
                  </a:outerShdw>
                </a:effectLst>
              </a:rPr>
              <a:t>Security</a:t>
            </a:r>
          </a:p>
        </p:txBody>
      </p:sp>
      <p:sp>
        <p:nvSpPr>
          <p:cNvPr id="15" name="Oval 14"/>
          <p:cNvSpPr/>
          <p:nvPr/>
        </p:nvSpPr>
        <p:spPr>
          <a:xfrm>
            <a:off x="5874794" y="2062535"/>
            <a:ext cx="1798614" cy="911025"/>
          </a:xfrm>
          <a:prstGeom prst="ellipse">
            <a:avLst/>
          </a:prstGeom>
          <a:solidFill>
            <a:srgbClr val="66FFCC"/>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lumMod val="85000"/>
                    <a:lumOff val="15000"/>
                  </a:schemeClr>
                </a:solidFill>
                <a:effectLst>
                  <a:outerShdw blurRad="50800" dist="38100" dir="2700000" algn="tl" rotWithShape="0">
                    <a:srgbClr val="000000">
                      <a:alpha val="43000"/>
                    </a:srgbClr>
                  </a:outerShdw>
                </a:effectLst>
              </a:rPr>
              <a:t>Machine Learning</a:t>
            </a:r>
          </a:p>
        </p:txBody>
      </p:sp>
      <p:sp>
        <p:nvSpPr>
          <p:cNvPr id="9" name="Oval 8"/>
          <p:cNvSpPr/>
          <p:nvPr/>
        </p:nvSpPr>
        <p:spPr>
          <a:xfrm>
            <a:off x="2079942" y="1474309"/>
            <a:ext cx="2296258" cy="1163089"/>
          </a:xfrm>
          <a:prstGeom prst="ellipse">
            <a:avLst/>
          </a:prstGeom>
          <a:solidFill>
            <a:srgbClr val="FF6666"/>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dirty="0">
                <a:solidFill>
                  <a:schemeClr val="tx1">
                    <a:lumMod val="85000"/>
                    <a:lumOff val="15000"/>
                  </a:schemeClr>
                </a:solidFill>
                <a:effectLst>
                  <a:outerShdw blurRad="50800" dist="38100" dir="2700000" algn="tl" rotWithShape="0">
                    <a:srgbClr val="000000">
                      <a:alpha val="43000"/>
                    </a:srgbClr>
                  </a:outerShdw>
                </a:effectLst>
              </a:rPr>
              <a:t>Distributed Systems</a:t>
            </a:r>
          </a:p>
        </p:txBody>
      </p:sp>
      <p:sp>
        <p:nvSpPr>
          <p:cNvPr id="2" name="Date Placeholder 1"/>
          <p:cNvSpPr>
            <a:spLocks noGrp="1"/>
          </p:cNvSpPr>
          <p:nvPr>
            <p:ph type="dt" sz="half" idx="10"/>
          </p:nvPr>
        </p:nvSpPr>
        <p:spPr/>
        <p:txBody>
          <a:bodyPr/>
          <a:lstStyle/>
          <a:p>
            <a:r>
              <a:rPr lang="en-US"/>
              <a:t>21/1/24</a:t>
            </a:r>
            <a:endParaRPr lang="en-US" dirty="0"/>
          </a:p>
        </p:txBody>
      </p:sp>
      <p:sp>
        <p:nvSpPr>
          <p:cNvPr id="3" name="Footer Placeholder 2">
            <a:extLst>
              <a:ext uri="{FF2B5EF4-FFF2-40B4-BE49-F238E27FC236}">
                <a16:creationId xmlns:a16="http://schemas.microsoft.com/office/drawing/2014/main" id="{63F68AA0-BDB1-59AA-3D99-1428912B9F80}"/>
              </a:ext>
            </a:extLst>
          </p:cNvPr>
          <p:cNvSpPr>
            <a:spLocks noGrp="1"/>
          </p:cNvSpPr>
          <p:nvPr>
            <p:ph type="ftr" sz="quarter" idx="11"/>
          </p:nvPr>
        </p:nvSpPr>
        <p:spPr/>
        <p:txBody>
          <a:bodyPr/>
          <a:lstStyle/>
          <a:p>
            <a:r>
              <a:rPr lang="en-US"/>
              <a:t>CS 345 – S24</a:t>
            </a:r>
          </a:p>
        </p:txBody>
      </p:sp>
    </p:spTree>
    <p:extLst>
      <p:ext uri="{BB962C8B-B14F-4D97-AF65-F5344CB8AC3E}">
        <p14:creationId xmlns:p14="http://schemas.microsoft.com/office/powerpoint/2010/main" val="1640847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Midterm Presentation</a:t>
            </a:r>
          </a:p>
        </p:txBody>
      </p:sp>
      <p:sp>
        <p:nvSpPr>
          <p:cNvPr id="3" name="Content Placeholder 2"/>
          <p:cNvSpPr>
            <a:spLocks noGrp="1"/>
          </p:cNvSpPr>
          <p:nvPr>
            <p:ph idx="1"/>
          </p:nvPr>
        </p:nvSpPr>
        <p:spPr/>
        <p:txBody>
          <a:bodyPr/>
          <a:lstStyle/>
          <a:p>
            <a:r>
              <a:rPr lang="en-US" dirty="0"/>
              <a:t>In-class short presentation over one day (or two days if necessary)</a:t>
            </a:r>
          </a:p>
          <a:p>
            <a:pPr lvl="1"/>
            <a:r>
              <a:rPr lang="en-US" dirty="0"/>
              <a:t>This is to make sure you are making progress</a:t>
            </a:r>
          </a:p>
          <a:p>
            <a:r>
              <a:rPr lang="en-US" dirty="0"/>
              <a:t>Must include</a:t>
            </a:r>
          </a:p>
          <a:p>
            <a:pPr lvl="1"/>
            <a:r>
              <a:rPr lang="en-US" dirty="0"/>
              <a:t>What is the problem?</a:t>
            </a:r>
          </a:p>
          <a:p>
            <a:pPr lvl="1"/>
            <a:r>
              <a:rPr lang="en-US" dirty="0"/>
              <a:t>Why is it important?</a:t>
            </a:r>
          </a:p>
          <a:p>
            <a:pPr lvl="1"/>
            <a:r>
              <a:rPr lang="en-US" dirty="0"/>
              <a:t>What are the most related work?</a:t>
            </a:r>
          </a:p>
          <a:p>
            <a:pPr lvl="1"/>
            <a:r>
              <a:rPr lang="en-US" dirty="0"/>
              <a:t>What’s your hypothesis so far?</a:t>
            </a:r>
          </a:p>
          <a:p>
            <a:pPr lvl="1"/>
            <a:r>
              <a:rPr lang="en-US" dirty="0"/>
              <a:t>How are/will you evaluate it?</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40</a:t>
            </a:fld>
            <a:endParaRPr lang="en-US"/>
          </a:p>
        </p:txBody>
      </p:sp>
      <p:sp>
        <p:nvSpPr>
          <p:cNvPr id="6" name="Date Placeholder 5"/>
          <p:cNvSpPr>
            <a:spLocks noGrp="1"/>
          </p:cNvSpPr>
          <p:nvPr>
            <p:ph type="dt" sz="half" idx="10"/>
          </p:nvPr>
        </p:nvSpPr>
        <p:spPr/>
        <p:txBody>
          <a:bodyPr/>
          <a:lstStyle/>
          <a:p>
            <a:r>
              <a:rPr lang="en-US"/>
              <a:t>21/1/24</a:t>
            </a:r>
          </a:p>
        </p:txBody>
      </p:sp>
    </p:spTree>
    <p:extLst>
      <p:ext uri="{BB962C8B-B14F-4D97-AF65-F5344CB8AC3E}">
        <p14:creationId xmlns:p14="http://schemas.microsoft.com/office/powerpoint/2010/main" val="391224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Presentation and Report</a:t>
            </a:r>
          </a:p>
        </p:txBody>
      </p:sp>
      <p:sp>
        <p:nvSpPr>
          <p:cNvPr id="3" name="Content Placeholder 2"/>
          <p:cNvSpPr>
            <a:spLocks noGrp="1"/>
          </p:cNvSpPr>
          <p:nvPr>
            <p:ph idx="1"/>
          </p:nvPr>
        </p:nvSpPr>
        <p:spPr/>
        <p:txBody>
          <a:bodyPr/>
          <a:lstStyle/>
          <a:p>
            <a:r>
              <a:rPr lang="en-US" dirty="0"/>
              <a:t>Presentation</a:t>
            </a:r>
          </a:p>
          <a:p>
            <a:pPr lvl="1"/>
            <a:r>
              <a:rPr lang="en-US" dirty="0"/>
              <a:t>It will follow a format similar to other presentations given in the class (20 min)</a:t>
            </a:r>
          </a:p>
          <a:p>
            <a:r>
              <a:rPr lang="en-US" dirty="0"/>
              <a:t>Research paper</a:t>
            </a:r>
          </a:p>
          <a:p>
            <a:pPr lvl="1"/>
            <a:r>
              <a:rPr lang="en-US" dirty="0"/>
              <a:t>The key part</a:t>
            </a:r>
          </a:p>
          <a:p>
            <a:pPr lvl="1"/>
            <a:r>
              <a:rPr lang="en-US" dirty="0"/>
              <a:t>Should be written similar to the papers you’ve read</a:t>
            </a:r>
          </a:p>
          <a:p>
            <a:pPr lvl="1"/>
            <a:r>
              <a:rPr lang="en-US" dirty="0"/>
              <a:t>Your goal is to do publishable quality systems research</a:t>
            </a:r>
          </a:p>
          <a:p>
            <a:pPr lvl="1"/>
            <a:r>
              <a:rPr lang="en-US" dirty="0"/>
              <a:t>Up to five “best projects” will be earmarked for expedited submission to a renowned conference, with the help of the instructor</a:t>
            </a:r>
          </a:p>
          <a:p>
            <a:r>
              <a:rPr lang="en-US" dirty="0"/>
              <a:t>Also, submit self-contained code as a zip file</a:t>
            </a:r>
          </a:p>
        </p:txBody>
      </p:sp>
      <p:sp>
        <p:nvSpPr>
          <p:cNvPr id="4" name="Footer Placeholder 3"/>
          <p:cNvSpPr>
            <a:spLocks noGrp="1"/>
          </p:cNvSpPr>
          <p:nvPr>
            <p:ph type="ftr" sz="quarter" idx="11"/>
          </p:nvPr>
        </p:nvSpPr>
        <p:spPr/>
        <p:txBody>
          <a:bodyPr/>
          <a:lstStyle/>
          <a:p>
            <a:r>
              <a:rPr lang="en-US"/>
              <a:t>CS 345 – S24</a:t>
            </a:r>
          </a:p>
        </p:txBody>
      </p:sp>
      <p:sp>
        <p:nvSpPr>
          <p:cNvPr id="5" name="Slide Number Placeholder 4"/>
          <p:cNvSpPr>
            <a:spLocks noGrp="1"/>
          </p:cNvSpPr>
          <p:nvPr>
            <p:ph type="sldNum" sz="quarter" idx="12"/>
          </p:nvPr>
        </p:nvSpPr>
        <p:spPr/>
        <p:txBody>
          <a:bodyPr/>
          <a:lstStyle/>
          <a:p>
            <a:fld id="{4EEF9975-6C58-5C4C-8961-54FFA2646BAA}" type="slidenum">
              <a:rPr lang="en-US" smtClean="0"/>
              <a:t>41</a:t>
            </a:fld>
            <a:endParaRPr lang="en-US"/>
          </a:p>
        </p:txBody>
      </p:sp>
      <p:sp>
        <p:nvSpPr>
          <p:cNvPr id="6" name="Date Placeholder 5"/>
          <p:cNvSpPr>
            <a:spLocks noGrp="1"/>
          </p:cNvSpPr>
          <p:nvPr>
            <p:ph type="dt" sz="half" idx="10"/>
          </p:nvPr>
        </p:nvSpPr>
        <p:spPr/>
        <p:txBody>
          <a:bodyPr/>
          <a:lstStyle/>
          <a:p>
            <a:r>
              <a:rPr lang="en-US"/>
              <a:t>21/1/24</a:t>
            </a:r>
          </a:p>
        </p:txBody>
      </p:sp>
      <p:sp>
        <p:nvSpPr>
          <p:cNvPr id="7" name="TextBox 6">
            <a:extLst>
              <a:ext uri="{FF2B5EF4-FFF2-40B4-BE49-F238E27FC236}">
                <a16:creationId xmlns:a16="http://schemas.microsoft.com/office/drawing/2014/main" id="{AC64C76C-631C-F24D-A8AD-AF343314979E}"/>
              </a:ext>
            </a:extLst>
          </p:cNvPr>
          <p:cNvSpPr txBox="1"/>
          <p:nvPr/>
        </p:nvSpPr>
        <p:spPr>
          <a:xfrm>
            <a:off x="4925080" y="2921876"/>
            <a:ext cx="6456639" cy="369332"/>
          </a:xfrm>
          <a:prstGeom prst="rect">
            <a:avLst/>
          </a:prstGeom>
          <a:noFill/>
        </p:spPr>
        <p:txBody>
          <a:bodyPr wrap="none" rtlCol="0">
            <a:spAutoFit/>
          </a:bodyPr>
          <a:lstStyle/>
          <a:p>
            <a:r>
              <a:rPr lang="en-US" dirty="0"/>
              <a:t>Read: </a:t>
            </a:r>
            <a:r>
              <a:rPr lang="en-US" dirty="0">
                <a:hlinkClick r:id="rId2"/>
              </a:rPr>
              <a:t>How to Write a Great Research Paper</a:t>
            </a:r>
            <a:r>
              <a:rPr lang="en-US" dirty="0"/>
              <a:t> by Simon Peyton Jones</a:t>
            </a:r>
          </a:p>
        </p:txBody>
      </p:sp>
    </p:spTree>
    <p:extLst>
      <p:ext uri="{BB962C8B-B14F-4D97-AF65-F5344CB8AC3E}">
        <p14:creationId xmlns:p14="http://schemas.microsoft.com/office/powerpoint/2010/main" val="1867265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Rough Outline</a:t>
            </a:r>
          </a:p>
        </p:txBody>
      </p:sp>
      <p:sp>
        <p:nvSpPr>
          <p:cNvPr id="3" name="Content Placeholder 2"/>
          <p:cNvSpPr>
            <a:spLocks noGrp="1"/>
          </p:cNvSpPr>
          <p:nvPr>
            <p:ph idx="1"/>
          </p:nvPr>
        </p:nvSpPr>
        <p:spPr/>
        <p:txBody>
          <a:bodyPr>
            <a:normAutofit fontScale="92500" lnSpcReduction="20000"/>
          </a:bodyPr>
          <a:lstStyle/>
          <a:p>
            <a:r>
              <a:rPr lang="en-US" dirty="0"/>
              <a:t>Abstract</a:t>
            </a:r>
          </a:p>
          <a:p>
            <a:r>
              <a:rPr lang="en-US" dirty="0"/>
              <a:t>Introduction (Highlight the importance and give intuition of solution)</a:t>
            </a:r>
          </a:p>
          <a:p>
            <a:r>
              <a:rPr lang="en-US" dirty="0">
                <a:solidFill>
                  <a:srgbClr val="FF0000"/>
                </a:solidFill>
              </a:rPr>
              <a:t>Motivation</a:t>
            </a:r>
            <a:r>
              <a:rPr lang="en-US" dirty="0"/>
              <a:t> (Use data and simple examples)</a:t>
            </a:r>
          </a:p>
          <a:p>
            <a:r>
              <a:rPr lang="en-US" dirty="0"/>
              <a:t>Overview (Summarize your overall solution so that readers can follow later)</a:t>
            </a:r>
          </a:p>
          <a:p>
            <a:r>
              <a:rPr lang="en-US" dirty="0">
                <a:solidFill>
                  <a:srgbClr val="FF0000"/>
                </a:solidFill>
              </a:rPr>
              <a:t>Core Idea</a:t>
            </a:r>
            <a:r>
              <a:rPr lang="en-US" dirty="0"/>
              <a:t> (Main contribution w/ challenges and how you address them)</a:t>
            </a:r>
          </a:p>
          <a:p>
            <a:r>
              <a:rPr lang="en-US" dirty="0"/>
              <a:t>Implementation (Discuss non-obvious parts of your implementation)</a:t>
            </a:r>
          </a:p>
          <a:p>
            <a:r>
              <a:rPr lang="en-US" dirty="0">
                <a:solidFill>
                  <a:srgbClr val="FF0000"/>
                </a:solidFill>
              </a:rPr>
              <a:t>Evaluation</a:t>
            </a:r>
            <a:r>
              <a:rPr lang="en-US" dirty="0"/>
              <a:t> (Convince readers that it works and when it fails)</a:t>
            </a:r>
          </a:p>
          <a:p>
            <a:r>
              <a:rPr lang="en-US" dirty="0">
                <a:solidFill>
                  <a:srgbClr val="FF0000"/>
                </a:solidFill>
              </a:rPr>
              <a:t>Related Work</a:t>
            </a:r>
            <a:r>
              <a:rPr lang="en-US" dirty="0"/>
              <a:t> (Let readers know that you know your competition!)</a:t>
            </a:r>
          </a:p>
          <a:p>
            <a:r>
              <a:rPr lang="en-US" dirty="0"/>
              <a:t>Discussion (Know your limitations and possible workarounds)</a:t>
            </a:r>
          </a:p>
          <a:p>
            <a:r>
              <a:rPr lang="en-US" dirty="0"/>
              <a:t>Conclusion (Summarize and point out future work)</a:t>
            </a:r>
          </a:p>
          <a:p>
            <a:endParaRPr lang="en-US" dirty="0"/>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42</a:t>
            </a:fld>
            <a:endParaRPr lang="en-US"/>
          </a:p>
        </p:txBody>
      </p:sp>
    </p:spTree>
    <p:extLst>
      <p:ext uri="{BB962C8B-B14F-4D97-AF65-F5344CB8AC3E}">
        <p14:creationId xmlns:p14="http://schemas.microsoft.com/office/powerpoint/2010/main" val="475907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7F03-AB43-0243-BDF6-CB69A8FA4A15}"/>
              </a:ext>
            </a:extLst>
          </p:cNvPr>
          <p:cNvSpPr>
            <a:spLocks noGrp="1"/>
          </p:cNvSpPr>
          <p:nvPr>
            <p:ph type="title"/>
          </p:nvPr>
        </p:nvSpPr>
        <p:spPr/>
        <p:txBody>
          <a:bodyPr/>
          <a:lstStyle/>
          <a:p>
            <a:r>
              <a:rPr lang="en-US" dirty="0"/>
              <a:t>Regular Check-ins and Meetings</a:t>
            </a:r>
          </a:p>
        </p:txBody>
      </p:sp>
      <p:sp>
        <p:nvSpPr>
          <p:cNvPr id="3" name="Content Placeholder 2">
            <a:extLst>
              <a:ext uri="{FF2B5EF4-FFF2-40B4-BE49-F238E27FC236}">
                <a16:creationId xmlns:a16="http://schemas.microsoft.com/office/drawing/2014/main" id="{A02BCC1A-F99E-8B44-9269-E1121D6689F0}"/>
              </a:ext>
            </a:extLst>
          </p:cNvPr>
          <p:cNvSpPr>
            <a:spLocks noGrp="1"/>
          </p:cNvSpPr>
          <p:nvPr>
            <p:ph idx="1"/>
          </p:nvPr>
        </p:nvSpPr>
        <p:spPr/>
        <p:txBody>
          <a:bodyPr>
            <a:normAutofit lnSpcReduction="10000"/>
          </a:bodyPr>
          <a:lstStyle/>
          <a:p>
            <a:r>
              <a:rPr lang="en-US" dirty="0"/>
              <a:t>Mandatory meeting around the time each milestone is due</a:t>
            </a:r>
          </a:p>
          <a:p>
            <a:pPr lvl="1"/>
            <a:r>
              <a:rPr lang="en-US" dirty="0"/>
              <a:t>By appointment</a:t>
            </a:r>
          </a:p>
          <a:p>
            <a:endParaRPr lang="en-US" dirty="0"/>
          </a:p>
          <a:p>
            <a:r>
              <a:rPr lang="en-US" dirty="0"/>
              <a:t>Also, send an update each week to the instructor</a:t>
            </a:r>
          </a:p>
          <a:p>
            <a:pPr marL="914400" lvl="1" indent="-457200">
              <a:buFont typeface="+mj-lt"/>
              <a:buAutoNum type="arabicPeriod"/>
            </a:pPr>
            <a:r>
              <a:rPr lang="en-US" dirty="0"/>
              <a:t>what you did this week</a:t>
            </a:r>
          </a:p>
          <a:p>
            <a:pPr marL="914400" lvl="1" indent="-457200">
              <a:buFont typeface="+mj-lt"/>
              <a:buAutoNum type="arabicPeriod"/>
            </a:pPr>
            <a:r>
              <a:rPr lang="en-US" dirty="0"/>
              <a:t>which papers you read this week</a:t>
            </a:r>
          </a:p>
          <a:p>
            <a:pPr marL="914400" lvl="1" indent="-457200">
              <a:buFont typeface="+mj-lt"/>
              <a:buAutoNum type="arabicPeriod"/>
            </a:pPr>
            <a:r>
              <a:rPr lang="en-US" dirty="0"/>
              <a:t>what you need to do next week to stay on track</a:t>
            </a:r>
          </a:p>
          <a:p>
            <a:endParaRPr lang="en-US" dirty="0"/>
          </a:p>
          <a:p>
            <a:r>
              <a:rPr lang="en-US" dirty="0"/>
              <a:t>These updates will not be graded; the idea is to make sure you are making incremental progress</a:t>
            </a:r>
          </a:p>
          <a:p>
            <a:endParaRPr lang="en-US" dirty="0"/>
          </a:p>
        </p:txBody>
      </p:sp>
      <p:sp>
        <p:nvSpPr>
          <p:cNvPr id="4" name="Date Placeholder 3">
            <a:extLst>
              <a:ext uri="{FF2B5EF4-FFF2-40B4-BE49-F238E27FC236}">
                <a16:creationId xmlns:a16="http://schemas.microsoft.com/office/drawing/2014/main" id="{D929D56A-BC78-224D-A027-DFCC52D063BF}"/>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447161C0-9296-A148-8078-77DCED3D4041}"/>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9F2B6F56-F360-1245-B84D-74B4AC95D682}"/>
              </a:ext>
            </a:extLst>
          </p:cNvPr>
          <p:cNvSpPr>
            <a:spLocks noGrp="1"/>
          </p:cNvSpPr>
          <p:nvPr>
            <p:ph type="sldNum" sz="quarter" idx="12"/>
          </p:nvPr>
        </p:nvSpPr>
        <p:spPr/>
        <p:txBody>
          <a:bodyPr/>
          <a:lstStyle/>
          <a:p>
            <a:fld id="{F00C8655-F74F-7445-B09D-C543647811CF}" type="slidenum">
              <a:rPr lang="en-US" smtClean="0"/>
              <a:t>43</a:t>
            </a:fld>
            <a:endParaRPr lang="en-US"/>
          </a:p>
        </p:txBody>
      </p:sp>
    </p:spTree>
    <p:extLst>
      <p:ext uri="{BB962C8B-B14F-4D97-AF65-F5344CB8AC3E}">
        <p14:creationId xmlns:p14="http://schemas.microsoft.com/office/powerpoint/2010/main" val="3414979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CF6A-8FC0-D852-35CD-36B5E5E1A7B6}"/>
              </a:ext>
            </a:extLst>
          </p:cNvPr>
          <p:cNvSpPr>
            <a:spLocks noGrp="1"/>
          </p:cNvSpPr>
          <p:nvPr>
            <p:ph type="title"/>
          </p:nvPr>
        </p:nvSpPr>
        <p:spPr/>
        <p:txBody>
          <a:bodyPr/>
          <a:lstStyle/>
          <a:p>
            <a:r>
              <a:rPr lang="en-US" dirty="0"/>
              <a:t>Lectures</a:t>
            </a:r>
          </a:p>
        </p:txBody>
      </p:sp>
      <p:sp>
        <p:nvSpPr>
          <p:cNvPr id="3" name="Content Placeholder 2">
            <a:extLst>
              <a:ext uri="{FF2B5EF4-FFF2-40B4-BE49-F238E27FC236}">
                <a16:creationId xmlns:a16="http://schemas.microsoft.com/office/drawing/2014/main" id="{298F4444-3091-4E6D-1CCC-142325EB2A2C}"/>
              </a:ext>
            </a:extLst>
          </p:cNvPr>
          <p:cNvSpPr>
            <a:spLocks noGrp="1"/>
          </p:cNvSpPr>
          <p:nvPr>
            <p:ph idx="1"/>
          </p:nvPr>
        </p:nvSpPr>
        <p:spPr/>
        <p:txBody>
          <a:bodyPr/>
          <a:lstStyle/>
          <a:p>
            <a:r>
              <a:rPr lang="en-US" dirty="0"/>
              <a:t>Course will cover 5 lectures inspired from</a:t>
            </a:r>
            <a:br>
              <a:rPr lang="en-US" dirty="0"/>
            </a:br>
            <a:r>
              <a:rPr lang="en-US" dirty="0"/>
              <a:t>“How to Do Great Research,”</a:t>
            </a:r>
            <a:br>
              <a:rPr lang="en-US" dirty="0"/>
            </a:br>
            <a:r>
              <a:rPr lang="en-US" dirty="0"/>
              <a:t>originally developed by Nick </a:t>
            </a:r>
            <a:r>
              <a:rPr lang="en-US" dirty="0" err="1"/>
              <a:t>Feamster</a:t>
            </a:r>
            <a:r>
              <a:rPr lang="en-US" dirty="0"/>
              <a:t> and Alex Gray at GA Tech</a:t>
            </a:r>
          </a:p>
          <a:p>
            <a:endParaRPr lang="en-US" dirty="0"/>
          </a:p>
          <a:p>
            <a:r>
              <a:rPr lang="en-US" dirty="0"/>
              <a:t>Goal is to teach you many skills that you will keep in your “research toolbox” for the rest of your career</a:t>
            </a:r>
          </a:p>
          <a:p>
            <a:endParaRPr lang="en-US" dirty="0"/>
          </a:p>
          <a:p>
            <a:r>
              <a:rPr lang="en-US" dirty="0"/>
              <a:t>Will be done jointly with CS356, potentially in different time slot: M/Th 1:00PM - 2:15PM – Conflicts?</a:t>
            </a:r>
          </a:p>
        </p:txBody>
      </p:sp>
      <p:sp>
        <p:nvSpPr>
          <p:cNvPr id="4" name="Date Placeholder 3">
            <a:extLst>
              <a:ext uri="{FF2B5EF4-FFF2-40B4-BE49-F238E27FC236}">
                <a16:creationId xmlns:a16="http://schemas.microsoft.com/office/drawing/2014/main" id="{72CEA135-2D82-3416-DFAF-44673934544E}"/>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3160190C-9754-D4D7-796F-03E8E7DA2371}"/>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BF6DE63C-6360-47E7-9C57-5BFB97EA9B29}"/>
              </a:ext>
            </a:extLst>
          </p:cNvPr>
          <p:cNvSpPr>
            <a:spLocks noGrp="1"/>
          </p:cNvSpPr>
          <p:nvPr>
            <p:ph type="sldNum" sz="quarter" idx="12"/>
          </p:nvPr>
        </p:nvSpPr>
        <p:spPr/>
        <p:txBody>
          <a:bodyPr/>
          <a:lstStyle/>
          <a:p>
            <a:fld id="{F00C8655-F74F-7445-B09D-C543647811CF}" type="slidenum">
              <a:rPr lang="en-US" smtClean="0"/>
              <a:t>44</a:t>
            </a:fld>
            <a:endParaRPr lang="en-US"/>
          </a:p>
        </p:txBody>
      </p:sp>
    </p:spTree>
    <p:extLst>
      <p:ext uri="{BB962C8B-B14F-4D97-AF65-F5344CB8AC3E}">
        <p14:creationId xmlns:p14="http://schemas.microsoft.com/office/powerpoint/2010/main" val="3457928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We Move On…</a:t>
            </a:r>
          </a:p>
        </p:txBody>
      </p:sp>
      <p:sp>
        <p:nvSpPr>
          <p:cNvPr id="3" name="Content Placeholder 2"/>
          <p:cNvSpPr>
            <a:spLocks noGrp="1"/>
          </p:cNvSpPr>
          <p:nvPr>
            <p:ph idx="1"/>
          </p:nvPr>
        </p:nvSpPr>
        <p:spPr/>
        <p:txBody>
          <a:bodyPr>
            <a:normAutofit fontScale="92500" lnSpcReduction="10000"/>
          </a:bodyPr>
          <a:lstStyle/>
          <a:p>
            <a:r>
              <a:rPr lang="en-US" dirty="0"/>
              <a:t>Late work policy: </a:t>
            </a:r>
            <a:r>
              <a:rPr lang="en-US" b="1" dirty="0"/>
              <a:t>no extensions</a:t>
            </a:r>
          </a:p>
          <a:p>
            <a:pPr lvl="1"/>
            <a:r>
              <a:rPr lang="en-US" dirty="0"/>
              <a:t>Any exceptional circumstances, talk to us early</a:t>
            </a:r>
          </a:p>
          <a:p>
            <a:r>
              <a:rPr lang="en-US" dirty="0"/>
              <a:t>Zero tolerance for academic misconduct</a:t>
            </a:r>
          </a:p>
          <a:p>
            <a:pPr lvl="1"/>
            <a:r>
              <a:rPr lang="en-US" dirty="0"/>
              <a:t>Cheating, plagiarism, any form of dishonesty will be handled with maximum severity</a:t>
            </a:r>
          </a:p>
          <a:p>
            <a:r>
              <a:rPr lang="en-US" dirty="0"/>
              <a:t>Slides will be posted after the class</a:t>
            </a:r>
          </a:p>
          <a:p>
            <a:pPr lvl="1"/>
            <a:r>
              <a:rPr lang="en-US" dirty="0"/>
              <a:t>Everyone must come after reading all the assigned papers</a:t>
            </a:r>
          </a:p>
          <a:p>
            <a:r>
              <a:rPr lang="en-US" dirty="0"/>
              <a:t>Class meeting format</a:t>
            </a:r>
          </a:p>
          <a:p>
            <a:pPr lvl="1"/>
            <a:r>
              <a:rPr lang="en-US" dirty="0"/>
              <a:t>Quick summary by the instructor</a:t>
            </a:r>
          </a:p>
          <a:p>
            <a:pPr lvl="1"/>
            <a:r>
              <a:rPr lang="en-US" dirty="0"/>
              <a:t>Presentation of typically two papers</a:t>
            </a:r>
          </a:p>
          <a:p>
            <a:pPr lvl="1"/>
            <a:r>
              <a:rPr lang="en-US" dirty="0"/>
              <a:t>Followed by a short break</a:t>
            </a:r>
          </a:p>
          <a:p>
            <a:pPr lvl="1"/>
            <a:r>
              <a:rPr lang="en-US" dirty="0"/>
              <a:t>Presenter leads discussions on the papers and related topics</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4EEF9975-6C58-5C4C-8961-54FFA2646BAA}" type="slidenum">
              <a:rPr lang="en-US" smtClean="0"/>
              <a:t>45</a:t>
            </a:fld>
            <a:endParaRPr lang="en-US"/>
          </a:p>
        </p:txBody>
      </p:sp>
    </p:spTree>
    <p:extLst>
      <p:ext uri="{BB962C8B-B14F-4D97-AF65-F5344CB8AC3E}">
        <p14:creationId xmlns:p14="http://schemas.microsoft.com/office/powerpoint/2010/main" val="1349934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40B7D-0B6C-284E-0D1B-EB40192A90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535CE-19D2-91F6-7DCB-F2ECE29D55EE}"/>
              </a:ext>
            </a:extLst>
          </p:cNvPr>
          <p:cNvSpPr>
            <a:spLocks noGrp="1"/>
          </p:cNvSpPr>
          <p:nvPr>
            <p:ph type="title"/>
          </p:nvPr>
        </p:nvSpPr>
        <p:spPr/>
        <p:txBody>
          <a:bodyPr/>
          <a:lstStyle/>
          <a:p>
            <a:r>
              <a:rPr lang="en-US" dirty="0"/>
              <a:t>Before We Move On… </a:t>
            </a:r>
            <a:r>
              <a:rPr lang="en-US" dirty="0" err="1"/>
              <a:t>GenAI</a:t>
            </a:r>
            <a:r>
              <a:rPr lang="en-US" dirty="0"/>
              <a:t> policy</a:t>
            </a:r>
          </a:p>
        </p:txBody>
      </p:sp>
      <p:sp>
        <p:nvSpPr>
          <p:cNvPr id="3" name="Content Placeholder 2">
            <a:extLst>
              <a:ext uri="{FF2B5EF4-FFF2-40B4-BE49-F238E27FC236}">
                <a16:creationId xmlns:a16="http://schemas.microsoft.com/office/drawing/2014/main" id="{C0135576-455F-08D8-9D88-A74A97BDA54A}"/>
              </a:ext>
            </a:extLst>
          </p:cNvPr>
          <p:cNvSpPr>
            <a:spLocks noGrp="1"/>
          </p:cNvSpPr>
          <p:nvPr>
            <p:ph idx="1"/>
          </p:nvPr>
        </p:nvSpPr>
        <p:spPr/>
        <p:txBody>
          <a:bodyPr>
            <a:normAutofit/>
          </a:bodyPr>
          <a:lstStyle/>
          <a:p>
            <a:r>
              <a:rPr lang="en-US" dirty="0"/>
              <a:t>The use Generative AI tools such as </a:t>
            </a:r>
            <a:r>
              <a:rPr lang="en-US" dirty="0" err="1"/>
              <a:t>ChatGPT</a:t>
            </a:r>
            <a:r>
              <a:rPr lang="en-US" dirty="0"/>
              <a:t>, Claude, or Bard is by default </a:t>
            </a:r>
            <a:r>
              <a:rPr lang="en-US" b="1" dirty="0"/>
              <a:t>not allowed</a:t>
            </a:r>
          </a:p>
          <a:p>
            <a:r>
              <a:rPr lang="en-US" dirty="0"/>
              <a:t>The </a:t>
            </a:r>
            <a:r>
              <a:rPr lang="en-US" b="1" dirty="0"/>
              <a:t>only exception </a:t>
            </a:r>
            <a:r>
              <a:rPr lang="en-US" dirty="0"/>
              <a:t>is if you have received explicit permission from the instructor to use such tools for a </a:t>
            </a:r>
            <a:r>
              <a:rPr lang="en-US" b="1" dirty="0"/>
              <a:t>specific assignment</a:t>
            </a:r>
          </a:p>
          <a:p>
            <a:r>
              <a:rPr lang="en-US" dirty="0"/>
              <a:t>If you are found to have violated this policy, you (and your teammates if applicable) will receive a </a:t>
            </a:r>
            <a:r>
              <a:rPr lang="en-US" b="1" dirty="0"/>
              <a:t>zero</a:t>
            </a:r>
            <a:r>
              <a:rPr lang="en-US" dirty="0"/>
              <a:t> on the course components that you used Generative AI for</a:t>
            </a:r>
          </a:p>
        </p:txBody>
      </p:sp>
      <p:sp>
        <p:nvSpPr>
          <p:cNvPr id="4" name="Date Placeholder 3">
            <a:extLst>
              <a:ext uri="{FF2B5EF4-FFF2-40B4-BE49-F238E27FC236}">
                <a16:creationId xmlns:a16="http://schemas.microsoft.com/office/drawing/2014/main" id="{AD2083D1-179C-2C40-77C3-F380D7B55FB6}"/>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A54A1261-5807-D899-FB78-E74907B676C9}"/>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B004FB5D-8931-16C9-20F9-FAFF3087315F}"/>
              </a:ext>
            </a:extLst>
          </p:cNvPr>
          <p:cNvSpPr>
            <a:spLocks noGrp="1"/>
          </p:cNvSpPr>
          <p:nvPr>
            <p:ph type="sldNum" sz="quarter" idx="12"/>
          </p:nvPr>
        </p:nvSpPr>
        <p:spPr/>
        <p:txBody>
          <a:bodyPr/>
          <a:lstStyle/>
          <a:p>
            <a:fld id="{4EEF9975-6C58-5C4C-8961-54FFA2646BAA}" type="slidenum">
              <a:rPr lang="en-US" smtClean="0"/>
              <a:t>46</a:t>
            </a:fld>
            <a:endParaRPr lang="en-US"/>
          </a:p>
        </p:txBody>
      </p:sp>
    </p:spTree>
    <p:extLst>
      <p:ext uri="{BB962C8B-B14F-4D97-AF65-F5344CB8AC3E}">
        <p14:creationId xmlns:p14="http://schemas.microsoft.com/office/powerpoint/2010/main" val="2075646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3AB0D-FF6C-FD60-3B15-D4FE07B934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96900C-7670-1E66-CFFC-8347F3B53DA8}"/>
              </a:ext>
            </a:extLst>
          </p:cNvPr>
          <p:cNvSpPr>
            <a:spLocks noGrp="1"/>
          </p:cNvSpPr>
          <p:nvPr>
            <p:ph type="title"/>
          </p:nvPr>
        </p:nvSpPr>
        <p:spPr/>
        <p:txBody>
          <a:bodyPr/>
          <a:lstStyle/>
          <a:p>
            <a:r>
              <a:rPr lang="en-US" dirty="0"/>
              <a:t>Before We Move On… More Resources</a:t>
            </a:r>
          </a:p>
        </p:txBody>
      </p:sp>
      <p:sp>
        <p:nvSpPr>
          <p:cNvPr id="3" name="Content Placeholder 2">
            <a:extLst>
              <a:ext uri="{FF2B5EF4-FFF2-40B4-BE49-F238E27FC236}">
                <a16:creationId xmlns:a16="http://schemas.microsoft.com/office/drawing/2014/main" id="{43D5E810-AF61-B6B9-20CA-3891DD1489A6}"/>
              </a:ext>
            </a:extLst>
          </p:cNvPr>
          <p:cNvSpPr>
            <a:spLocks noGrp="1"/>
          </p:cNvSpPr>
          <p:nvPr>
            <p:ph idx="1"/>
          </p:nvPr>
        </p:nvSpPr>
        <p:spPr/>
        <p:txBody>
          <a:bodyPr>
            <a:normAutofit/>
          </a:bodyPr>
          <a:lstStyle/>
          <a:p>
            <a:pPr marL="0" indent="0">
              <a:buNone/>
            </a:pPr>
            <a:r>
              <a:rPr lang="en-US" dirty="0"/>
              <a:t>Check out the Resources page on the course website</a:t>
            </a:r>
          </a:p>
          <a:p>
            <a:pPr marL="0" indent="0">
              <a:buNone/>
            </a:pPr>
            <a:r>
              <a:rPr lang="en-US" dirty="0">
                <a:hlinkClick r:id="rId2"/>
              </a:rPr>
              <a:t>https://sands.kaust.edu.sa/classes/CS345/S24/resources.html</a:t>
            </a:r>
            <a:endParaRPr lang="en-US" dirty="0"/>
          </a:p>
        </p:txBody>
      </p:sp>
      <p:sp>
        <p:nvSpPr>
          <p:cNvPr id="4" name="Date Placeholder 3">
            <a:extLst>
              <a:ext uri="{FF2B5EF4-FFF2-40B4-BE49-F238E27FC236}">
                <a16:creationId xmlns:a16="http://schemas.microsoft.com/office/drawing/2014/main" id="{1E26C0B9-B300-5D04-D392-23871BDBD0D1}"/>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7AB3462B-1CDB-4B76-95EA-70BA791E3114}"/>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05822FEE-6DBB-401D-7530-AF4825118B51}"/>
              </a:ext>
            </a:extLst>
          </p:cNvPr>
          <p:cNvSpPr>
            <a:spLocks noGrp="1"/>
          </p:cNvSpPr>
          <p:nvPr>
            <p:ph type="sldNum" sz="quarter" idx="12"/>
          </p:nvPr>
        </p:nvSpPr>
        <p:spPr/>
        <p:txBody>
          <a:bodyPr/>
          <a:lstStyle/>
          <a:p>
            <a:fld id="{4EEF9975-6C58-5C4C-8961-54FFA2646BAA}" type="slidenum">
              <a:rPr lang="en-US" smtClean="0"/>
              <a:t>47</a:t>
            </a:fld>
            <a:endParaRPr lang="en-US"/>
          </a:p>
        </p:txBody>
      </p:sp>
    </p:spTree>
    <p:extLst>
      <p:ext uri="{BB962C8B-B14F-4D97-AF65-F5344CB8AC3E}">
        <p14:creationId xmlns:p14="http://schemas.microsoft.com/office/powerpoint/2010/main" val="3700946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Systems Research</a:t>
            </a:r>
          </a:p>
        </p:txBody>
      </p:sp>
      <p:sp>
        <p:nvSpPr>
          <p:cNvPr id="5" name="Text Placeholder 4"/>
          <p:cNvSpPr>
            <a:spLocks noGrp="1"/>
          </p:cNvSpPr>
          <p:nvPr>
            <p:ph type="body" idx="1"/>
          </p:nvPr>
        </p:nvSpPr>
        <p:spPr/>
        <p:txBody>
          <a:bodyPr/>
          <a:lstStyle/>
          <a:p>
            <a:endParaRPr lang="en-US"/>
          </a:p>
        </p:txBody>
      </p:sp>
      <p:sp>
        <p:nvSpPr>
          <p:cNvPr id="6" name="Date Placeholder 5"/>
          <p:cNvSpPr>
            <a:spLocks noGrp="1"/>
          </p:cNvSpPr>
          <p:nvPr>
            <p:ph type="dt" sz="half" idx="10"/>
          </p:nvPr>
        </p:nvSpPr>
        <p:spPr/>
        <p:txBody>
          <a:bodyPr/>
          <a:lstStyle/>
          <a:p>
            <a:r>
              <a:rPr lang="en-US"/>
              <a:t>21/1/24</a:t>
            </a:r>
          </a:p>
        </p:txBody>
      </p:sp>
      <p:sp>
        <p:nvSpPr>
          <p:cNvPr id="7" name="Footer Placeholder 6"/>
          <p:cNvSpPr>
            <a:spLocks noGrp="1"/>
          </p:cNvSpPr>
          <p:nvPr>
            <p:ph type="ftr" sz="quarter" idx="11"/>
          </p:nvPr>
        </p:nvSpPr>
        <p:spPr/>
        <p:txBody>
          <a:bodyPr/>
          <a:lstStyle/>
          <a:p>
            <a:r>
              <a:rPr lang="en-US"/>
              <a:t>CS 345 – S24</a:t>
            </a:r>
          </a:p>
        </p:txBody>
      </p:sp>
      <p:sp>
        <p:nvSpPr>
          <p:cNvPr id="8" name="Slide Number Placeholder 7"/>
          <p:cNvSpPr>
            <a:spLocks noGrp="1"/>
          </p:cNvSpPr>
          <p:nvPr>
            <p:ph type="sldNum" sz="quarter" idx="12"/>
          </p:nvPr>
        </p:nvSpPr>
        <p:spPr/>
        <p:txBody>
          <a:bodyPr/>
          <a:lstStyle/>
          <a:p>
            <a:fld id="{F00C8655-F74F-7445-B09D-C543647811CF}" type="slidenum">
              <a:rPr lang="en-US" smtClean="0"/>
              <a:t>48</a:t>
            </a:fld>
            <a:endParaRPr lang="en-US"/>
          </a:p>
        </p:txBody>
      </p:sp>
    </p:spTree>
    <p:extLst>
      <p:ext uri="{BB962C8B-B14F-4D97-AF65-F5344CB8AC3E}">
        <p14:creationId xmlns:p14="http://schemas.microsoft.com/office/powerpoint/2010/main" val="20761204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systems research?</a:t>
            </a:r>
          </a:p>
        </p:txBody>
      </p:sp>
      <p:sp>
        <p:nvSpPr>
          <p:cNvPr id="4" name="Content Placeholder 3"/>
          <p:cNvSpPr>
            <a:spLocks noGrp="1"/>
          </p:cNvSpPr>
          <p:nvPr>
            <p:ph idx="1"/>
          </p:nvPr>
        </p:nvSpPr>
        <p:spPr/>
        <p:txBody>
          <a:bodyPr>
            <a:normAutofit fontScale="92500" lnSpcReduction="10000"/>
          </a:bodyPr>
          <a:lstStyle/>
          <a:p>
            <a:r>
              <a:rPr lang="en-US" dirty="0"/>
              <a:t>Core areas:</a:t>
            </a:r>
          </a:p>
          <a:p>
            <a:pPr lvl="1"/>
            <a:r>
              <a:rPr lang="en-US" b="1" dirty="0"/>
              <a:t>Operating systems</a:t>
            </a:r>
          </a:p>
          <a:p>
            <a:pPr lvl="1"/>
            <a:r>
              <a:rPr lang="en-US" b="1" dirty="0"/>
              <a:t>Storage systems</a:t>
            </a:r>
          </a:p>
          <a:p>
            <a:pPr lvl="1"/>
            <a:r>
              <a:rPr lang="en-US" b="1" dirty="0"/>
              <a:t>Networked systems</a:t>
            </a:r>
          </a:p>
          <a:p>
            <a:pPr lvl="1"/>
            <a:r>
              <a:rPr lang="en-US" b="1" dirty="0"/>
              <a:t>Distributed systems</a:t>
            </a:r>
          </a:p>
          <a:p>
            <a:r>
              <a:rPr lang="en-US" dirty="0"/>
              <a:t>And also their interactions with:</a:t>
            </a:r>
          </a:p>
          <a:p>
            <a:pPr lvl="1"/>
            <a:r>
              <a:rPr lang="en-US" dirty="0"/>
              <a:t>Computer architecture</a:t>
            </a:r>
          </a:p>
          <a:p>
            <a:pPr lvl="1"/>
            <a:r>
              <a:rPr lang="en-US" dirty="0"/>
              <a:t>Programming languages / compilers</a:t>
            </a:r>
          </a:p>
          <a:p>
            <a:pPr lvl="1"/>
            <a:r>
              <a:rPr lang="en-US" dirty="0"/>
              <a:t>Theory and semantics (formal methods)</a:t>
            </a:r>
          </a:p>
          <a:p>
            <a:pPr lvl="1"/>
            <a:r>
              <a:rPr lang="en-US" dirty="0"/>
              <a:t>Human-Computer Interaction</a:t>
            </a:r>
          </a:p>
          <a:p>
            <a:pPr lvl="1"/>
            <a:r>
              <a:rPr lang="en-US" dirty="0"/>
              <a:t>Social science</a:t>
            </a:r>
          </a:p>
          <a:p>
            <a:pPr lvl="1"/>
            <a:r>
              <a:rPr lang="en-US" dirty="0"/>
              <a:t>…</a:t>
            </a:r>
          </a:p>
        </p:txBody>
      </p:sp>
      <p:sp>
        <p:nvSpPr>
          <p:cNvPr id="5" name="Date Placeholder 4"/>
          <p:cNvSpPr>
            <a:spLocks noGrp="1"/>
          </p:cNvSpPr>
          <p:nvPr>
            <p:ph type="dt" sz="half" idx="10"/>
          </p:nvPr>
        </p:nvSpPr>
        <p:spPr/>
        <p:txBody>
          <a:bodyPr/>
          <a:lstStyle/>
          <a:p>
            <a:r>
              <a:rPr lang="en-US"/>
              <a:t>21/1/24</a:t>
            </a:r>
          </a:p>
        </p:txBody>
      </p:sp>
      <p:sp>
        <p:nvSpPr>
          <p:cNvPr id="6" name="Footer Placeholder 5"/>
          <p:cNvSpPr>
            <a:spLocks noGrp="1"/>
          </p:cNvSpPr>
          <p:nvPr>
            <p:ph type="ftr" sz="quarter" idx="11"/>
          </p:nvPr>
        </p:nvSpPr>
        <p:spPr/>
        <p:txBody>
          <a:bodyPr/>
          <a:lstStyle/>
          <a:p>
            <a:r>
              <a:rPr lang="en-US"/>
              <a:t>CS 345 – S24</a:t>
            </a:r>
          </a:p>
        </p:txBody>
      </p:sp>
      <p:sp>
        <p:nvSpPr>
          <p:cNvPr id="7" name="Slide Number Placeholder 6"/>
          <p:cNvSpPr>
            <a:spLocks noGrp="1"/>
          </p:cNvSpPr>
          <p:nvPr>
            <p:ph type="sldNum" sz="quarter" idx="12"/>
          </p:nvPr>
        </p:nvSpPr>
        <p:spPr/>
        <p:txBody>
          <a:bodyPr/>
          <a:lstStyle/>
          <a:p>
            <a:fld id="{F00C8655-F74F-7445-B09D-C543647811CF}" type="slidenum">
              <a:rPr lang="en-US" smtClean="0"/>
              <a:t>49</a:t>
            </a:fld>
            <a:endParaRPr lang="en-US"/>
          </a:p>
        </p:txBody>
      </p:sp>
    </p:spTree>
    <p:extLst>
      <p:ext uri="{BB962C8B-B14F-4D97-AF65-F5344CB8AC3E}">
        <p14:creationId xmlns:p14="http://schemas.microsoft.com/office/powerpoint/2010/main" val="145782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Challenges</a:t>
            </a:r>
          </a:p>
        </p:txBody>
      </p:sp>
      <p:sp>
        <p:nvSpPr>
          <p:cNvPr id="5" name="Content Placeholder 4"/>
          <p:cNvSpPr>
            <a:spLocks noGrp="1"/>
          </p:cNvSpPr>
          <p:nvPr>
            <p:ph idx="1"/>
          </p:nvPr>
        </p:nvSpPr>
        <p:spPr/>
        <p:txBody>
          <a:bodyPr>
            <a:normAutofit/>
          </a:bodyPr>
          <a:lstStyle/>
          <a:p>
            <a:pPr marL="0" indent="0">
              <a:buNone/>
            </a:pPr>
            <a:r>
              <a:rPr lang="en-US" dirty="0"/>
              <a:t>#1 Challenge: Complexity</a:t>
            </a:r>
          </a:p>
          <a:p>
            <a:endParaRPr lang="en-US" dirty="0"/>
          </a:p>
          <a:p>
            <a:pPr marL="0" indent="0">
              <a:buNone/>
            </a:pPr>
            <a:r>
              <a:rPr lang="en-US" dirty="0"/>
              <a:t>Hard to reason about behavior as systems scale to large numbers of components and users</a:t>
            </a:r>
          </a:p>
          <a:p>
            <a:pPr lvl="1"/>
            <a:endParaRPr lang="en-US" dirty="0"/>
          </a:p>
          <a:p>
            <a:pPr lvl="1"/>
            <a:r>
              <a:rPr lang="en-US" dirty="0"/>
              <a:t>Poorly understood connections</a:t>
            </a:r>
          </a:p>
          <a:p>
            <a:pPr lvl="1"/>
            <a:r>
              <a:rPr lang="en-US" dirty="0"/>
              <a:t>Need predictability to ensure scalable performance, reliable operation, etc.</a:t>
            </a:r>
          </a:p>
        </p:txBody>
      </p:sp>
      <p:sp>
        <p:nvSpPr>
          <p:cNvPr id="3" name="Slide Number Placeholder 2"/>
          <p:cNvSpPr>
            <a:spLocks noGrp="1"/>
          </p:cNvSpPr>
          <p:nvPr>
            <p:ph type="sldNum" sz="quarter" idx="12"/>
          </p:nvPr>
        </p:nvSpPr>
        <p:spPr/>
        <p:txBody>
          <a:bodyPr/>
          <a:lstStyle/>
          <a:p>
            <a:fld id="{CB361464-9EDF-AA45-9F02-3D8741CB6A53}" type="slidenum">
              <a:rPr lang="en-US" smtClean="0"/>
              <a:t>5</a:t>
            </a:fld>
            <a:endParaRPr lang="en-US"/>
          </a:p>
        </p:txBody>
      </p:sp>
      <p:sp>
        <p:nvSpPr>
          <p:cNvPr id="2" name="Date Placeholder 1"/>
          <p:cNvSpPr>
            <a:spLocks noGrp="1"/>
          </p:cNvSpPr>
          <p:nvPr>
            <p:ph type="dt" sz="half" idx="10"/>
          </p:nvPr>
        </p:nvSpPr>
        <p:spPr/>
        <p:txBody>
          <a:bodyPr/>
          <a:lstStyle/>
          <a:p>
            <a:r>
              <a:rPr lang="en-US"/>
              <a:t>21/1/24</a:t>
            </a:r>
          </a:p>
        </p:txBody>
      </p:sp>
      <p:sp>
        <p:nvSpPr>
          <p:cNvPr id="6" name="Footer Placeholder 5"/>
          <p:cNvSpPr>
            <a:spLocks noGrp="1"/>
          </p:cNvSpPr>
          <p:nvPr>
            <p:ph type="ftr" sz="quarter" idx="11"/>
          </p:nvPr>
        </p:nvSpPr>
        <p:spPr/>
        <p:txBody>
          <a:bodyPr/>
          <a:lstStyle/>
          <a:p>
            <a:r>
              <a:rPr lang="en-US"/>
              <a:t>CS 345 – S24</a:t>
            </a:r>
          </a:p>
        </p:txBody>
      </p:sp>
    </p:spTree>
    <p:extLst>
      <p:ext uri="{BB962C8B-B14F-4D97-AF65-F5344CB8AC3E}">
        <p14:creationId xmlns:p14="http://schemas.microsoft.com/office/powerpoint/2010/main" val="1103150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Systems-research methodology</a:t>
            </a:r>
          </a:p>
        </p:txBody>
      </p:sp>
      <p:sp>
        <p:nvSpPr>
          <p:cNvPr id="3" name="Content Placeholder 2"/>
          <p:cNvSpPr>
            <a:spLocks noGrp="1"/>
          </p:cNvSpPr>
          <p:nvPr>
            <p:ph idx="1"/>
          </p:nvPr>
        </p:nvSpPr>
        <p:spPr/>
        <p:txBody>
          <a:bodyPr>
            <a:normAutofit lnSpcReduction="10000"/>
          </a:bodyPr>
          <a:lstStyle/>
          <a:p>
            <a:r>
              <a:rPr lang="en-US" dirty="0"/>
              <a:t>Pursue </a:t>
            </a:r>
            <a:r>
              <a:rPr lang="en-US" b="1" dirty="0"/>
              <a:t>hypotheses</a:t>
            </a:r>
            <a:endParaRPr lang="en-US" dirty="0"/>
          </a:p>
          <a:p>
            <a:pPr lvl="1"/>
            <a:r>
              <a:rPr lang="en-US" dirty="0"/>
              <a:t>This protocol change will improve performance under packet loss</a:t>
            </a:r>
          </a:p>
          <a:p>
            <a:pPr lvl="1"/>
            <a:r>
              <a:rPr lang="en-US" dirty="0"/>
              <a:t>This </a:t>
            </a:r>
            <a:r>
              <a:rPr lang="en-US" dirty="0" err="1"/>
              <a:t>filesystem</a:t>
            </a:r>
            <a:r>
              <a:rPr lang="en-US" dirty="0"/>
              <a:t> change will improve performance on flash devices </a:t>
            </a:r>
          </a:p>
          <a:p>
            <a:r>
              <a:rPr lang="en-US" dirty="0"/>
              <a:t>Analyze, extend, or build </a:t>
            </a:r>
            <a:r>
              <a:rPr lang="en-US" b="1" dirty="0"/>
              <a:t>artefacts</a:t>
            </a:r>
          </a:p>
          <a:p>
            <a:pPr lvl="1"/>
            <a:r>
              <a:rPr lang="en-US" b="1" dirty="0"/>
              <a:t>Real systems </a:t>
            </a:r>
            <a:r>
              <a:rPr lang="en-US" dirty="0"/>
              <a:t>(e.g., an OS kernel or storage system)</a:t>
            </a:r>
          </a:p>
          <a:p>
            <a:pPr lvl="1"/>
            <a:r>
              <a:rPr lang="en-US" b="1" dirty="0"/>
              <a:t>Simulations</a:t>
            </a:r>
            <a:r>
              <a:rPr lang="en-US" dirty="0"/>
              <a:t> (e.g., of a network topology or processor)</a:t>
            </a:r>
          </a:p>
          <a:p>
            <a:pPr lvl="1"/>
            <a:r>
              <a:rPr lang="en-US" b="1" dirty="0"/>
              <a:t>Analytic models</a:t>
            </a:r>
            <a:r>
              <a:rPr lang="en-US" dirty="0"/>
              <a:t> (e.g., of a scheduling algorithm or protocol) </a:t>
            </a:r>
          </a:p>
          <a:p>
            <a:r>
              <a:rPr lang="en-US" b="1" dirty="0"/>
              <a:t>Evaluate </a:t>
            </a:r>
            <a:r>
              <a:rPr lang="en-US" dirty="0"/>
              <a:t>behavior of the artefacts</a:t>
            </a:r>
          </a:p>
          <a:p>
            <a:pPr lvl="1"/>
            <a:r>
              <a:rPr lang="en-US" b="1" dirty="0"/>
              <a:t>Compare</a:t>
            </a:r>
            <a:r>
              <a:rPr lang="en-US" dirty="0"/>
              <a:t> to </a:t>
            </a:r>
            <a:r>
              <a:rPr lang="en-US" b="1" dirty="0"/>
              <a:t>baselines / other hypotheses</a:t>
            </a:r>
          </a:p>
          <a:p>
            <a:pPr lvl="1"/>
            <a:r>
              <a:rPr lang="en-US" b="1" dirty="0"/>
              <a:t>Measure</a:t>
            </a:r>
            <a:r>
              <a:rPr lang="en-US" dirty="0"/>
              <a:t> quantitatively and qualitatively</a:t>
            </a:r>
          </a:p>
          <a:p>
            <a:pPr lvl="1"/>
            <a:r>
              <a:rPr lang="en-US" dirty="0"/>
              <a:t>Performance, scalability, complexity, robustness, energy, security, … </a:t>
            </a:r>
          </a:p>
          <a:p>
            <a:endParaRPr lang="en-US" dirty="0"/>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50</a:t>
            </a:fld>
            <a:endParaRPr lang="en-US"/>
          </a:p>
        </p:txBody>
      </p:sp>
    </p:spTree>
    <p:extLst>
      <p:ext uri="{BB962C8B-B14F-4D97-AF65-F5344CB8AC3E}">
        <p14:creationId xmlns:p14="http://schemas.microsoft.com/office/powerpoint/2010/main" val="1244908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Experimentation for</a:t>
            </a:r>
            <a:br>
              <a:rPr lang="en-US" dirty="0"/>
            </a:br>
            <a:r>
              <a:rPr lang="en-US" dirty="0"/>
              <a:t>exploration vs. evaluation</a:t>
            </a:r>
          </a:p>
        </p:txBody>
      </p:sp>
      <p:sp>
        <p:nvSpPr>
          <p:cNvPr id="3" name="Content Placeholder 2"/>
          <p:cNvSpPr>
            <a:spLocks noGrp="1"/>
          </p:cNvSpPr>
          <p:nvPr>
            <p:ph idx="1"/>
          </p:nvPr>
        </p:nvSpPr>
        <p:spPr/>
        <p:txBody>
          <a:bodyPr/>
          <a:lstStyle/>
          <a:p>
            <a:r>
              <a:rPr lang="en-US" dirty="0"/>
              <a:t>Similar methodologies, very different activities</a:t>
            </a:r>
          </a:p>
          <a:p>
            <a:r>
              <a:rPr lang="en-US" b="1" dirty="0"/>
              <a:t>Exploration</a:t>
            </a:r>
          </a:p>
          <a:p>
            <a:pPr lvl="1"/>
            <a:r>
              <a:rPr lang="en-US" b="1" dirty="0"/>
              <a:t>Understand </a:t>
            </a:r>
            <a:r>
              <a:rPr lang="en-US" dirty="0"/>
              <a:t>and </a:t>
            </a:r>
            <a:r>
              <a:rPr lang="en-US" b="1" dirty="0"/>
              <a:t>explain </a:t>
            </a:r>
            <a:r>
              <a:rPr lang="en-US" dirty="0"/>
              <a:t>the behavior of a system</a:t>
            </a:r>
          </a:p>
          <a:p>
            <a:pPr lvl="1"/>
            <a:r>
              <a:rPr lang="en-US" dirty="0"/>
              <a:t>Develop </a:t>
            </a:r>
            <a:r>
              <a:rPr lang="en-US" b="1" dirty="0"/>
              <a:t>hypotheses</a:t>
            </a:r>
            <a:r>
              <a:rPr lang="en-US" dirty="0"/>
              <a:t> about causal effects, potential changes</a:t>
            </a:r>
          </a:p>
          <a:p>
            <a:pPr lvl="1"/>
            <a:r>
              <a:rPr lang="en-US" dirty="0"/>
              <a:t>Consider performing a </a:t>
            </a:r>
            <a:r>
              <a:rPr lang="en-US" b="1" dirty="0"/>
              <a:t>limit study </a:t>
            </a:r>
            <a:r>
              <a:rPr lang="en-US" dirty="0"/>
              <a:t>early in the project</a:t>
            </a:r>
          </a:p>
          <a:p>
            <a:r>
              <a:rPr lang="en-US" b="1" dirty="0"/>
              <a:t>Evaluation</a:t>
            </a:r>
          </a:p>
          <a:p>
            <a:r>
              <a:rPr lang="en-US" b="1" dirty="0"/>
              <a:t>Measure/explain</a:t>
            </a:r>
            <a:r>
              <a:rPr lang="en-US" dirty="0"/>
              <a:t> [non-]conformance to hypotheses</a:t>
            </a:r>
          </a:p>
          <a:p>
            <a:r>
              <a:rPr lang="en-US" b="1" dirty="0"/>
              <a:t>Clearly compare</a:t>
            </a:r>
            <a:r>
              <a:rPr lang="en-US" dirty="0"/>
              <a:t> with competing approaches and control</a:t>
            </a:r>
          </a:p>
          <a:p>
            <a:r>
              <a:rPr lang="en-US" b="1" dirty="0"/>
              <a:t>Explain why </a:t>
            </a:r>
            <a:r>
              <a:rPr lang="en-US" dirty="0"/>
              <a:t>the approach worked (or didn’t)</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51</a:t>
            </a:fld>
            <a:endParaRPr lang="en-US"/>
          </a:p>
        </p:txBody>
      </p:sp>
    </p:spTree>
    <p:extLst>
      <p:ext uri="{BB962C8B-B14F-4D97-AF65-F5344CB8AC3E}">
        <p14:creationId xmlns:p14="http://schemas.microsoft.com/office/powerpoint/2010/main" val="2074568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evaluation</a:t>
            </a:r>
          </a:p>
        </p:txBody>
      </p:sp>
      <p:sp>
        <p:nvSpPr>
          <p:cNvPr id="3" name="Content Placeholder 2"/>
          <p:cNvSpPr>
            <a:spLocks noGrp="1"/>
          </p:cNvSpPr>
          <p:nvPr>
            <p:ph idx="1"/>
          </p:nvPr>
        </p:nvSpPr>
        <p:spPr/>
        <p:txBody>
          <a:bodyPr>
            <a:normAutofit fontScale="92500" lnSpcReduction="10000"/>
          </a:bodyPr>
          <a:lstStyle/>
          <a:p>
            <a:r>
              <a:rPr lang="en-US" dirty="0"/>
              <a:t>Avoid </a:t>
            </a:r>
            <a:r>
              <a:rPr lang="en-US" b="1" dirty="0"/>
              <a:t>existence proofs </a:t>
            </a:r>
            <a:r>
              <a:rPr lang="en-US" dirty="0"/>
              <a:t>(“We built it. The end.”)</a:t>
            </a:r>
          </a:p>
          <a:p>
            <a:r>
              <a:rPr lang="en-US" b="1" dirty="0"/>
              <a:t>Compare </a:t>
            </a:r>
            <a:r>
              <a:rPr lang="en-US" dirty="0"/>
              <a:t>with other approaches</a:t>
            </a:r>
          </a:p>
          <a:p>
            <a:pPr lvl="1"/>
            <a:r>
              <a:rPr lang="en-US" b="1" dirty="0"/>
              <a:t>Related work </a:t>
            </a:r>
            <a:r>
              <a:rPr lang="en-US" dirty="0"/>
              <a:t>is not just a list of citations!</a:t>
            </a:r>
          </a:p>
          <a:p>
            <a:pPr lvl="1"/>
            <a:r>
              <a:rPr lang="en-US" b="1" dirty="0"/>
              <a:t>Intellectual comparisons </a:t>
            </a:r>
            <a:r>
              <a:rPr lang="en-US" dirty="0"/>
              <a:t>with approaches</a:t>
            </a:r>
          </a:p>
          <a:p>
            <a:pPr lvl="1"/>
            <a:r>
              <a:rPr lang="en-US" b="1" dirty="0"/>
              <a:t>Compare experimentally</a:t>
            </a:r>
          </a:p>
          <a:p>
            <a:r>
              <a:rPr lang="en-US" dirty="0"/>
              <a:t>Argue about </a:t>
            </a:r>
            <a:r>
              <a:rPr lang="en-US" b="1" dirty="0"/>
              <a:t>benefits </a:t>
            </a:r>
            <a:r>
              <a:rPr lang="en-US" dirty="0"/>
              <a:t>and </a:t>
            </a:r>
            <a:r>
              <a:rPr lang="en-US" b="1" dirty="0"/>
              <a:t>costs </a:t>
            </a:r>
            <a:r>
              <a:rPr lang="en-US" dirty="0"/>
              <a:t>of your approach</a:t>
            </a:r>
          </a:p>
          <a:p>
            <a:pPr lvl="1"/>
            <a:r>
              <a:rPr lang="en-US" dirty="0"/>
              <a:t>Present </a:t>
            </a:r>
            <a:r>
              <a:rPr lang="en-US" b="1" dirty="0"/>
              <a:t>tradeoffs </a:t>
            </a:r>
            <a:r>
              <a:rPr lang="en-US" dirty="0"/>
              <a:t>– very little is unconditionally better!</a:t>
            </a:r>
          </a:p>
          <a:p>
            <a:pPr lvl="1"/>
            <a:r>
              <a:rPr lang="en-US" dirty="0"/>
              <a:t>Bad: “We only looked at workload A and always win there”</a:t>
            </a:r>
          </a:p>
          <a:p>
            <a:pPr lvl="1"/>
            <a:r>
              <a:rPr lang="en-US" dirty="0"/>
              <a:t>Good: “Approach X improves important workload A, but not B”</a:t>
            </a:r>
          </a:p>
          <a:p>
            <a:r>
              <a:rPr lang="en-US" b="1" dirty="0"/>
              <a:t>Realism</a:t>
            </a:r>
          </a:p>
          <a:p>
            <a:pPr lvl="1"/>
            <a:r>
              <a:rPr lang="en-US" dirty="0"/>
              <a:t>How realistic must experiments be to convince the reader?</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52</a:t>
            </a:fld>
            <a:endParaRPr lang="en-US"/>
          </a:p>
        </p:txBody>
      </p:sp>
    </p:spTree>
    <p:extLst>
      <p:ext uri="{BB962C8B-B14F-4D97-AF65-F5344CB8AC3E}">
        <p14:creationId xmlns:p14="http://schemas.microsoft.com/office/powerpoint/2010/main" val="585645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experimental method (Bacon, ...)</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Make </a:t>
            </a:r>
            <a:r>
              <a:rPr lang="en-US" b="1" dirty="0"/>
              <a:t>observations</a:t>
            </a:r>
          </a:p>
          <a:p>
            <a:pPr marL="514350" indent="-514350">
              <a:buFont typeface="+mj-lt"/>
              <a:buAutoNum type="arabicPeriod"/>
            </a:pPr>
            <a:r>
              <a:rPr lang="en-US" dirty="0"/>
              <a:t>Form </a:t>
            </a:r>
            <a:r>
              <a:rPr lang="en-US" b="1" dirty="0"/>
              <a:t>hypotheses</a:t>
            </a:r>
            <a:r>
              <a:rPr lang="en-US" dirty="0"/>
              <a:t> about </a:t>
            </a:r>
            <a:r>
              <a:rPr lang="en-US" b="1" dirty="0"/>
              <a:t>causality</a:t>
            </a:r>
          </a:p>
          <a:p>
            <a:pPr marL="514350" indent="-514350">
              <a:buFont typeface="+mj-lt"/>
              <a:buAutoNum type="arabicPeriod"/>
            </a:pPr>
            <a:r>
              <a:rPr lang="en-US" dirty="0"/>
              <a:t>Make </a:t>
            </a:r>
            <a:r>
              <a:rPr lang="en-US" b="1" dirty="0"/>
              <a:t>predictions</a:t>
            </a:r>
          </a:p>
          <a:p>
            <a:pPr marL="514350" indent="-514350">
              <a:buFont typeface="+mj-lt"/>
              <a:buAutoNum type="arabicPeriod"/>
            </a:pPr>
            <a:r>
              <a:rPr lang="en-US" dirty="0"/>
              <a:t>Perform an </a:t>
            </a:r>
            <a:r>
              <a:rPr lang="en-US" b="1" dirty="0"/>
              <a:t>experiment</a:t>
            </a:r>
            <a:r>
              <a:rPr lang="en-US" dirty="0"/>
              <a:t>:</a:t>
            </a:r>
          </a:p>
          <a:p>
            <a:pPr lvl="1"/>
            <a:r>
              <a:rPr lang="en-US" dirty="0"/>
              <a:t>Manipulate </a:t>
            </a:r>
            <a:r>
              <a:rPr lang="en-US" b="1" dirty="0"/>
              <a:t>independent variables</a:t>
            </a:r>
          </a:p>
          <a:p>
            <a:pPr lvl="1"/>
            <a:r>
              <a:rPr lang="en-US" dirty="0"/>
              <a:t>Hold other variables </a:t>
            </a:r>
            <a:r>
              <a:rPr lang="en-US" b="1" dirty="0"/>
              <a:t>constant</a:t>
            </a:r>
          </a:p>
          <a:p>
            <a:pPr lvl="1"/>
            <a:r>
              <a:rPr lang="en-US" dirty="0"/>
              <a:t>Measure </a:t>
            </a:r>
            <a:r>
              <a:rPr lang="en-US" b="1" dirty="0"/>
              <a:t>dependent variables</a:t>
            </a:r>
          </a:p>
          <a:p>
            <a:pPr lvl="1"/>
            <a:r>
              <a:rPr lang="en-US" dirty="0"/>
              <a:t>Compensate for </a:t>
            </a:r>
            <a:r>
              <a:rPr lang="en-US" b="1" dirty="0"/>
              <a:t>random error</a:t>
            </a:r>
            <a:r>
              <a:rPr lang="en-US" dirty="0"/>
              <a:t>	(e.g., variance such as timer ticks)</a:t>
            </a:r>
          </a:p>
          <a:p>
            <a:pPr lvl="1"/>
            <a:r>
              <a:rPr lang="en-US" b="1" dirty="0"/>
              <a:t>Control</a:t>
            </a:r>
            <a:r>
              <a:rPr lang="en-US" dirty="0"/>
              <a:t> for </a:t>
            </a:r>
            <a:r>
              <a:rPr lang="en-US" b="1" dirty="0"/>
              <a:t>confounding variables</a:t>
            </a:r>
            <a:r>
              <a:rPr lang="en-US" dirty="0"/>
              <a:t>	(e.g., in-production experiments)</a:t>
            </a:r>
          </a:p>
          <a:p>
            <a:pPr lvl="1"/>
            <a:r>
              <a:rPr lang="en-US" dirty="0"/>
              <a:t>Focus on </a:t>
            </a:r>
            <a:r>
              <a:rPr lang="en-US" b="1" dirty="0"/>
              <a:t>reproducibility</a:t>
            </a:r>
            <a:endParaRPr lang="en-US" dirty="0"/>
          </a:p>
          <a:p>
            <a:pPr marL="514350" indent="-514350">
              <a:buFont typeface="+mj-lt"/>
              <a:buAutoNum type="arabicPeriod"/>
            </a:pPr>
            <a:r>
              <a:rPr lang="en-US" b="1" dirty="0"/>
              <a:t>Analyze</a:t>
            </a:r>
            <a:r>
              <a:rPr lang="en-US" dirty="0"/>
              <a:t> results of experiment</a:t>
            </a:r>
          </a:p>
          <a:p>
            <a:pPr marL="514350" indent="-514350">
              <a:buFont typeface="+mj-lt"/>
              <a:buAutoNum type="arabicPeriod"/>
            </a:pPr>
            <a:r>
              <a:rPr lang="en-US" dirty="0"/>
              <a:t>Draw a </a:t>
            </a:r>
            <a:r>
              <a:rPr lang="en-US" b="1" dirty="0"/>
              <a:t>conclusion</a:t>
            </a:r>
          </a:p>
          <a:p>
            <a:pPr marL="514350" indent="-514350">
              <a:buFont typeface="+mj-lt"/>
              <a:buAutoNum type="arabicPeriod"/>
            </a:pPr>
            <a:r>
              <a:rPr lang="en-US" b="1" dirty="0"/>
              <a:t>Report</a:t>
            </a:r>
            <a:r>
              <a:rPr lang="en-US" dirty="0"/>
              <a:t> results</a:t>
            </a:r>
          </a:p>
        </p:txBody>
      </p:sp>
      <p:sp>
        <p:nvSpPr>
          <p:cNvPr id="4" name="TextBox 3"/>
          <p:cNvSpPr txBox="1"/>
          <p:nvPr/>
        </p:nvSpPr>
        <p:spPr>
          <a:xfrm>
            <a:off x="7094044" y="5253633"/>
            <a:ext cx="4719625" cy="1015663"/>
          </a:xfrm>
          <a:prstGeom prst="rect">
            <a:avLst/>
          </a:prstGeom>
          <a:noFill/>
        </p:spPr>
        <p:txBody>
          <a:bodyPr wrap="none" rtlCol="0">
            <a:spAutoFit/>
          </a:bodyPr>
          <a:lstStyle/>
          <a:p>
            <a:r>
              <a:rPr lang="en-US" sz="2000" dirty="0"/>
              <a:t>Read (if you haven’t):</a:t>
            </a:r>
            <a:br>
              <a:rPr lang="en-US" sz="2000" dirty="0"/>
            </a:br>
            <a:r>
              <a:rPr lang="en-US" sz="2000" dirty="0">
                <a:hlinkClick r:id="rId2"/>
              </a:rPr>
              <a:t>Repeatability in computer systems research</a:t>
            </a:r>
            <a:br>
              <a:rPr lang="en-US" sz="2000" dirty="0"/>
            </a:br>
            <a:r>
              <a:rPr lang="en-US" sz="2000" dirty="0"/>
              <a:t>by C. </a:t>
            </a:r>
            <a:r>
              <a:rPr lang="en-US" sz="2000" dirty="0" err="1"/>
              <a:t>Collberg</a:t>
            </a:r>
            <a:r>
              <a:rPr lang="en-US" sz="2000" dirty="0"/>
              <a:t> and T. A. </a:t>
            </a:r>
            <a:r>
              <a:rPr lang="en-US" sz="2000" dirty="0" err="1"/>
              <a:t>Proebsting</a:t>
            </a:r>
            <a:endParaRPr lang="en-US" sz="2000" dirty="0"/>
          </a:p>
        </p:txBody>
      </p:sp>
      <p:sp>
        <p:nvSpPr>
          <p:cNvPr id="5" name="Date Placeholder 4"/>
          <p:cNvSpPr>
            <a:spLocks noGrp="1"/>
          </p:cNvSpPr>
          <p:nvPr>
            <p:ph type="dt" sz="half" idx="10"/>
          </p:nvPr>
        </p:nvSpPr>
        <p:spPr/>
        <p:txBody>
          <a:bodyPr/>
          <a:lstStyle/>
          <a:p>
            <a:r>
              <a:rPr lang="en-US"/>
              <a:t>21/1/24</a:t>
            </a:r>
          </a:p>
        </p:txBody>
      </p:sp>
      <p:sp>
        <p:nvSpPr>
          <p:cNvPr id="6" name="Footer Placeholder 5"/>
          <p:cNvSpPr>
            <a:spLocks noGrp="1"/>
          </p:cNvSpPr>
          <p:nvPr>
            <p:ph type="ftr" sz="quarter" idx="11"/>
          </p:nvPr>
        </p:nvSpPr>
        <p:spPr/>
        <p:txBody>
          <a:bodyPr/>
          <a:lstStyle/>
          <a:p>
            <a:r>
              <a:rPr lang="en-US"/>
              <a:t>CS 345 – S24</a:t>
            </a:r>
          </a:p>
        </p:txBody>
      </p:sp>
      <p:sp>
        <p:nvSpPr>
          <p:cNvPr id="7" name="Slide Number Placeholder 6"/>
          <p:cNvSpPr>
            <a:spLocks noGrp="1"/>
          </p:cNvSpPr>
          <p:nvPr>
            <p:ph type="sldNum" sz="quarter" idx="12"/>
          </p:nvPr>
        </p:nvSpPr>
        <p:spPr/>
        <p:txBody>
          <a:bodyPr/>
          <a:lstStyle/>
          <a:p>
            <a:fld id="{F00C8655-F74F-7445-B09D-C543647811CF}" type="slidenum">
              <a:rPr lang="en-US" smtClean="0"/>
              <a:t>53</a:t>
            </a:fld>
            <a:endParaRPr lang="en-US"/>
          </a:p>
        </p:txBody>
      </p:sp>
    </p:spTree>
    <p:extLst>
      <p:ext uri="{BB962C8B-B14F-4D97-AF65-F5344CB8AC3E}">
        <p14:creationId xmlns:p14="http://schemas.microsoft.com/office/powerpoint/2010/main" val="1239168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easier things you can measure</a:t>
            </a:r>
          </a:p>
        </p:txBody>
      </p:sp>
      <p:sp>
        <p:nvSpPr>
          <p:cNvPr id="3" name="Content Placeholder 2"/>
          <p:cNvSpPr>
            <a:spLocks noGrp="1"/>
          </p:cNvSpPr>
          <p:nvPr>
            <p:ph idx="1"/>
          </p:nvPr>
        </p:nvSpPr>
        <p:spPr/>
        <p:txBody>
          <a:bodyPr>
            <a:normAutofit/>
          </a:bodyPr>
          <a:lstStyle/>
          <a:p>
            <a:r>
              <a:rPr lang="en-US" b="1" dirty="0"/>
              <a:t>Performance</a:t>
            </a:r>
          </a:p>
          <a:p>
            <a:pPr lvl="1"/>
            <a:r>
              <a:rPr lang="en-US" b="1" dirty="0"/>
              <a:t>Throughput</a:t>
            </a:r>
            <a:r>
              <a:rPr lang="en-US" dirty="0"/>
              <a:t> and/or </a:t>
            </a:r>
            <a:r>
              <a:rPr lang="en-US" b="1" dirty="0"/>
              <a:t>latency</a:t>
            </a:r>
            <a:r>
              <a:rPr lang="en-US" dirty="0"/>
              <a:t>?</a:t>
            </a:r>
          </a:p>
          <a:p>
            <a:pPr lvl="1"/>
            <a:r>
              <a:rPr lang="en-US" b="1" dirty="0"/>
              <a:t>Scalability </a:t>
            </a:r>
            <a:r>
              <a:rPr lang="en-US" dirty="0"/>
              <a:t>as cores/disks/nodes/links/packets... increase?</a:t>
            </a:r>
          </a:p>
          <a:p>
            <a:pPr lvl="1"/>
            <a:r>
              <a:rPr lang="en-US" b="1" dirty="0"/>
              <a:t>Energy use</a:t>
            </a:r>
            <a:r>
              <a:rPr lang="en-US" dirty="0"/>
              <a:t>?</a:t>
            </a:r>
          </a:p>
          <a:p>
            <a:r>
              <a:rPr lang="en-US" b="1" dirty="0"/>
              <a:t>Resilience / robustness</a:t>
            </a:r>
          </a:p>
          <a:p>
            <a:pPr lvl="1"/>
            <a:r>
              <a:rPr lang="en-US" dirty="0"/>
              <a:t>Packet loss? Network partition?</a:t>
            </a:r>
          </a:p>
          <a:p>
            <a:pPr lvl="1"/>
            <a:r>
              <a:rPr lang="en-US" dirty="0"/>
              <a:t>Node failures? Disk failures?</a:t>
            </a:r>
          </a:p>
          <a:p>
            <a:r>
              <a:rPr lang="en-US" b="1" dirty="0"/>
              <a:t>Compatibility / deployment realism</a:t>
            </a:r>
          </a:p>
          <a:p>
            <a:pPr lvl="1"/>
            <a:r>
              <a:rPr lang="en-US" dirty="0"/>
              <a:t>Source-code / binary impact on affected applications?</a:t>
            </a:r>
          </a:p>
          <a:p>
            <a:pPr lvl="1"/>
            <a:r>
              <a:rPr lang="en-US" dirty="0"/>
              <a:t>Protocol / format deployment scenarios?</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54</a:t>
            </a:fld>
            <a:endParaRPr lang="en-US"/>
          </a:p>
        </p:txBody>
      </p:sp>
    </p:spTree>
    <p:extLst>
      <p:ext uri="{BB962C8B-B14F-4D97-AF65-F5344CB8AC3E}">
        <p14:creationId xmlns:p14="http://schemas.microsoft.com/office/powerpoint/2010/main" val="1206659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harder things to measure</a:t>
            </a:r>
          </a:p>
        </p:txBody>
      </p:sp>
      <p:sp>
        <p:nvSpPr>
          <p:cNvPr id="3" name="Content Placeholder 2"/>
          <p:cNvSpPr>
            <a:spLocks noGrp="1"/>
          </p:cNvSpPr>
          <p:nvPr>
            <p:ph idx="1"/>
          </p:nvPr>
        </p:nvSpPr>
        <p:spPr/>
        <p:txBody>
          <a:bodyPr>
            <a:normAutofit lnSpcReduction="10000"/>
          </a:bodyPr>
          <a:lstStyle/>
          <a:p>
            <a:r>
              <a:rPr lang="en-US" b="1" dirty="0"/>
              <a:t>Security</a:t>
            </a:r>
          </a:p>
          <a:p>
            <a:pPr lvl="1"/>
            <a:r>
              <a:rPr lang="en-US" dirty="0"/>
              <a:t>Effect on past vulnerabilities?</a:t>
            </a:r>
          </a:p>
          <a:p>
            <a:pPr lvl="1"/>
            <a:r>
              <a:rPr lang="en-US" dirty="0"/>
              <a:t>Trusted Computing Base (TCB) size?</a:t>
            </a:r>
          </a:p>
          <a:p>
            <a:pPr lvl="1"/>
            <a:r>
              <a:rPr lang="en-US" dirty="0"/>
              <a:t>Automated reasoning / proofs?</a:t>
            </a:r>
          </a:p>
          <a:p>
            <a:pPr lvl="1"/>
            <a:r>
              <a:rPr lang="en-US" dirty="0"/>
              <a:t>Services enabled by new security features?</a:t>
            </a:r>
          </a:p>
          <a:p>
            <a:r>
              <a:rPr lang="en-US" b="1" dirty="0"/>
              <a:t>Maintenance burden / </a:t>
            </a:r>
            <a:r>
              <a:rPr lang="en-US" b="1" dirty="0" err="1"/>
              <a:t>debuggability</a:t>
            </a:r>
            <a:endParaRPr lang="en-US" b="1" dirty="0"/>
          </a:p>
          <a:p>
            <a:pPr lvl="1"/>
            <a:r>
              <a:rPr lang="en-US" dirty="0"/>
              <a:t>Potential costs of adoption / deployment?</a:t>
            </a:r>
          </a:p>
          <a:p>
            <a:pPr lvl="1"/>
            <a:r>
              <a:rPr lang="en-US" dirty="0"/>
              <a:t>New kinds of bugs – and mitigations for them?</a:t>
            </a:r>
          </a:p>
          <a:p>
            <a:r>
              <a:rPr lang="en-US" b="1" dirty="0"/>
              <a:t>User experience</a:t>
            </a:r>
          </a:p>
          <a:p>
            <a:pPr lvl="1"/>
            <a:r>
              <a:rPr lang="en-US" dirty="0"/>
              <a:t>User studies – but they are hard!</a:t>
            </a:r>
          </a:p>
          <a:p>
            <a:pPr lvl="1"/>
            <a:r>
              <a:rPr lang="en-US" dirty="0"/>
              <a:t>Identify proxies through real-system traces – e.g., latency?</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55</a:t>
            </a:fld>
            <a:endParaRPr lang="en-US"/>
          </a:p>
        </p:txBody>
      </p:sp>
    </p:spTree>
    <p:extLst>
      <p:ext uri="{BB962C8B-B14F-4D97-AF65-F5344CB8AC3E}">
        <p14:creationId xmlns:p14="http://schemas.microsoft.com/office/powerpoint/2010/main" val="8777407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error, fidelity, and generality</a:t>
            </a:r>
          </a:p>
        </p:txBody>
      </p:sp>
      <p:sp>
        <p:nvSpPr>
          <p:cNvPr id="3" name="Content Placeholder 2"/>
          <p:cNvSpPr>
            <a:spLocks noGrp="1"/>
          </p:cNvSpPr>
          <p:nvPr>
            <p:ph idx="1"/>
          </p:nvPr>
        </p:nvSpPr>
        <p:spPr/>
        <p:txBody>
          <a:bodyPr>
            <a:normAutofit/>
          </a:bodyPr>
          <a:lstStyle/>
          <a:p>
            <a:r>
              <a:rPr lang="en-US" b="1" dirty="0"/>
              <a:t>Analyze</a:t>
            </a:r>
            <a:r>
              <a:rPr lang="en-US" dirty="0"/>
              <a:t>, </a:t>
            </a:r>
            <a:r>
              <a:rPr lang="en-US" b="1" dirty="0"/>
              <a:t>minimize</a:t>
            </a:r>
            <a:r>
              <a:rPr lang="en-US" dirty="0"/>
              <a:t>, and </a:t>
            </a:r>
            <a:r>
              <a:rPr lang="en-US" b="1" dirty="0"/>
              <a:t>document </a:t>
            </a:r>
            <a:r>
              <a:rPr lang="en-US" dirty="0"/>
              <a:t>error:</a:t>
            </a:r>
          </a:p>
          <a:p>
            <a:pPr lvl="1"/>
            <a:r>
              <a:rPr lang="en-US" dirty="0"/>
              <a:t>Experimenter bias</a:t>
            </a:r>
          </a:p>
          <a:p>
            <a:pPr lvl="1"/>
            <a:r>
              <a:rPr lang="en-US" dirty="0"/>
              <a:t>Random error / sampling effects</a:t>
            </a:r>
          </a:p>
          <a:p>
            <a:pPr lvl="1"/>
            <a:r>
              <a:rPr lang="en-US" dirty="0"/>
              <a:t>Confounding variables / controls</a:t>
            </a:r>
          </a:p>
          <a:p>
            <a:pPr lvl="1"/>
            <a:r>
              <a:rPr lang="en-US" dirty="0"/>
              <a:t>Probe and measurement effects</a:t>
            </a:r>
          </a:p>
          <a:p>
            <a:pPr lvl="1"/>
            <a:r>
              <a:rPr lang="en-US" dirty="0"/>
              <a:t>Simulation fidelity / configuration realism</a:t>
            </a:r>
          </a:p>
          <a:p>
            <a:pPr lvl="1"/>
            <a:r>
              <a:rPr lang="en-US" dirty="0"/>
              <a:t>Workload / benchmark realism</a:t>
            </a:r>
          </a:p>
          <a:p>
            <a:pPr lvl="1"/>
            <a:r>
              <a:rPr lang="en-US" dirty="0"/>
              <a:t>Generality and scope of results</a:t>
            </a:r>
          </a:p>
          <a:p>
            <a:r>
              <a:rPr lang="en-US" dirty="0"/>
              <a:t>Real-system measurements are </a:t>
            </a:r>
            <a:r>
              <a:rPr lang="en-US" b="1" dirty="0"/>
              <a:t>samples</a:t>
            </a:r>
            <a:r>
              <a:rPr lang="en-US" dirty="0"/>
              <a:t> in </a:t>
            </a:r>
            <a:r>
              <a:rPr lang="en-US" b="1" dirty="0"/>
              <a:t>distributions</a:t>
            </a:r>
          </a:p>
          <a:p>
            <a:pPr lvl="1"/>
            <a:r>
              <a:rPr lang="en-US" dirty="0"/>
              <a:t>Use </a:t>
            </a:r>
            <a:r>
              <a:rPr lang="en-US" b="1" dirty="0"/>
              <a:t>statistics </a:t>
            </a:r>
            <a:r>
              <a:rPr lang="en-US" dirty="0"/>
              <a:t>to interpret significance of results</a:t>
            </a:r>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56</a:t>
            </a:fld>
            <a:endParaRPr lang="en-US"/>
          </a:p>
        </p:txBody>
      </p:sp>
    </p:spTree>
    <p:extLst>
      <p:ext uri="{BB962C8B-B14F-4D97-AF65-F5344CB8AC3E}">
        <p14:creationId xmlns:p14="http://schemas.microsoft.com/office/powerpoint/2010/main" val="2052793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Q&amp;A</a:t>
            </a:r>
          </a:p>
        </p:txBody>
      </p:sp>
      <p:sp>
        <p:nvSpPr>
          <p:cNvPr id="5" name="Text Placeholder 4"/>
          <p:cNvSpPr>
            <a:spLocks noGrp="1"/>
          </p:cNvSpPr>
          <p:nvPr>
            <p:ph type="body" idx="1"/>
          </p:nvPr>
        </p:nvSpPr>
        <p:spPr/>
        <p:txBody>
          <a:bodyPr/>
          <a:lstStyle/>
          <a:p>
            <a:r>
              <a:rPr lang="en-US" dirty="0"/>
              <a:t>That was a short introduction to systems research</a:t>
            </a:r>
          </a:p>
        </p:txBody>
      </p:sp>
      <p:sp>
        <p:nvSpPr>
          <p:cNvPr id="6" name="TextBox 5"/>
          <p:cNvSpPr txBox="1"/>
          <p:nvPr/>
        </p:nvSpPr>
        <p:spPr>
          <a:xfrm>
            <a:off x="5771213" y="5372594"/>
            <a:ext cx="5826210" cy="707886"/>
          </a:xfrm>
          <a:prstGeom prst="rect">
            <a:avLst/>
          </a:prstGeom>
          <a:noFill/>
        </p:spPr>
        <p:txBody>
          <a:bodyPr wrap="none" rtlCol="0">
            <a:spAutoFit/>
          </a:bodyPr>
          <a:lstStyle/>
          <a:p>
            <a:r>
              <a:rPr lang="en-US" sz="2000" dirty="0"/>
              <a:t>Read </a:t>
            </a:r>
            <a:r>
              <a:rPr lang="en-US" sz="2000" dirty="0">
                <a:hlinkClick r:id="rId2"/>
              </a:rPr>
              <a:t>How to be a computer systems graduate student</a:t>
            </a:r>
            <a:br>
              <a:rPr lang="en-US" sz="2000" dirty="0"/>
            </a:br>
            <a:r>
              <a:rPr lang="en-US" sz="2000" dirty="0"/>
              <a:t>by Richard Martin</a:t>
            </a:r>
          </a:p>
        </p:txBody>
      </p:sp>
      <p:sp>
        <p:nvSpPr>
          <p:cNvPr id="7" name="Date Placeholder 6"/>
          <p:cNvSpPr>
            <a:spLocks noGrp="1"/>
          </p:cNvSpPr>
          <p:nvPr>
            <p:ph type="dt" sz="half" idx="10"/>
          </p:nvPr>
        </p:nvSpPr>
        <p:spPr/>
        <p:txBody>
          <a:bodyPr/>
          <a:lstStyle/>
          <a:p>
            <a:r>
              <a:rPr lang="en-US"/>
              <a:t>21/1/24</a:t>
            </a:r>
          </a:p>
        </p:txBody>
      </p:sp>
      <p:sp>
        <p:nvSpPr>
          <p:cNvPr id="8" name="Footer Placeholder 7"/>
          <p:cNvSpPr>
            <a:spLocks noGrp="1"/>
          </p:cNvSpPr>
          <p:nvPr>
            <p:ph type="ftr" sz="quarter" idx="11"/>
          </p:nvPr>
        </p:nvSpPr>
        <p:spPr/>
        <p:txBody>
          <a:bodyPr/>
          <a:lstStyle/>
          <a:p>
            <a:r>
              <a:rPr lang="en-US"/>
              <a:t>CS 345 – S24</a:t>
            </a:r>
          </a:p>
        </p:txBody>
      </p:sp>
      <p:sp>
        <p:nvSpPr>
          <p:cNvPr id="9" name="Slide Number Placeholder 8"/>
          <p:cNvSpPr>
            <a:spLocks noGrp="1"/>
          </p:cNvSpPr>
          <p:nvPr>
            <p:ph type="sldNum" sz="quarter" idx="12"/>
          </p:nvPr>
        </p:nvSpPr>
        <p:spPr/>
        <p:txBody>
          <a:bodyPr/>
          <a:lstStyle/>
          <a:p>
            <a:fld id="{F00C8655-F74F-7445-B09D-C543647811CF}" type="slidenum">
              <a:rPr lang="en-US" smtClean="0"/>
              <a:t>57</a:t>
            </a:fld>
            <a:endParaRPr lang="en-US"/>
          </a:p>
        </p:txBody>
      </p:sp>
    </p:spTree>
    <p:extLst>
      <p:ext uri="{BB962C8B-B14F-4D97-AF65-F5344CB8AC3E}">
        <p14:creationId xmlns:p14="http://schemas.microsoft.com/office/powerpoint/2010/main" val="236995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dirty="0"/>
              <a:t>In designing and running this course, I acknowledge inspirations from</a:t>
            </a:r>
          </a:p>
          <a:p>
            <a:r>
              <a:rPr lang="en-US" dirty="0"/>
              <a:t>UIUC CS 525 by </a:t>
            </a:r>
            <a:r>
              <a:rPr lang="en-US" dirty="0" err="1"/>
              <a:t>Indranil</a:t>
            </a:r>
            <a:r>
              <a:rPr lang="en-US" dirty="0"/>
              <a:t> Gupta (Indy)</a:t>
            </a:r>
          </a:p>
          <a:p>
            <a:r>
              <a:rPr lang="en-US" dirty="0"/>
              <a:t>Michigan EECS 582 by </a:t>
            </a:r>
            <a:r>
              <a:rPr lang="en-US" dirty="0" err="1"/>
              <a:t>Mosharaf</a:t>
            </a:r>
            <a:r>
              <a:rPr lang="en-US" dirty="0"/>
              <a:t> Chowdhury</a:t>
            </a:r>
          </a:p>
          <a:p>
            <a:r>
              <a:rPr lang="en-US" dirty="0"/>
              <a:t>UCB CS 294 by Ion </a:t>
            </a:r>
            <a:r>
              <a:rPr lang="en-US" dirty="0" err="1"/>
              <a:t>Stoica</a:t>
            </a:r>
            <a:r>
              <a:rPr lang="en-US" dirty="0"/>
              <a:t> and Ali </a:t>
            </a:r>
            <a:r>
              <a:rPr lang="en-US" dirty="0" err="1"/>
              <a:t>Ghodsi</a:t>
            </a:r>
            <a:endParaRPr lang="en-US" dirty="0"/>
          </a:p>
          <a:p>
            <a:r>
              <a:rPr lang="en-US" dirty="0"/>
              <a:t>Cambridge Adv. Topics in Comp. Systems by Richard </a:t>
            </a:r>
            <a:r>
              <a:rPr lang="en-US" dirty="0" err="1"/>
              <a:t>Mortier</a:t>
            </a:r>
            <a:endParaRPr lang="en-US" dirty="0"/>
          </a:p>
          <a:p>
            <a:r>
              <a:rPr lang="en-US" dirty="0"/>
              <a:t>Lecture on “Practical experiments in systems </a:t>
            </a:r>
            <a:r>
              <a:rPr lang="en-US" strike="sngStrike" dirty="0"/>
              <a:t>performance</a:t>
            </a:r>
            <a:r>
              <a:rPr lang="en-US" dirty="0"/>
              <a:t> research” by Robert N. M. Watson</a:t>
            </a:r>
          </a:p>
          <a:p>
            <a:endParaRPr lang="en-US" dirty="0"/>
          </a:p>
        </p:txBody>
      </p:sp>
      <p:sp>
        <p:nvSpPr>
          <p:cNvPr id="4" name="Date Placeholder 3"/>
          <p:cNvSpPr>
            <a:spLocks noGrp="1"/>
          </p:cNvSpPr>
          <p:nvPr>
            <p:ph type="dt" sz="half" idx="10"/>
          </p:nvPr>
        </p:nvSpPr>
        <p:spPr/>
        <p:txBody>
          <a:bodyPr/>
          <a:lstStyle/>
          <a:p>
            <a:r>
              <a:rPr lang="en-US"/>
              <a:t>21/1/24</a:t>
            </a:r>
          </a:p>
        </p:txBody>
      </p:sp>
      <p:sp>
        <p:nvSpPr>
          <p:cNvPr id="5" name="Footer Placeholder 4"/>
          <p:cNvSpPr>
            <a:spLocks noGrp="1"/>
          </p:cNvSpPr>
          <p:nvPr>
            <p:ph type="ftr" sz="quarter" idx="11"/>
          </p:nvPr>
        </p:nvSpPr>
        <p:spPr/>
        <p:txBody>
          <a:bodyPr/>
          <a:lstStyle/>
          <a:p>
            <a:r>
              <a:rPr lang="en-US"/>
              <a:t>CS 345 – S24</a:t>
            </a:r>
          </a:p>
        </p:txBody>
      </p:sp>
      <p:sp>
        <p:nvSpPr>
          <p:cNvPr id="6" name="Slide Number Placeholder 5"/>
          <p:cNvSpPr>
            <a:spLocks noGrp="1"/>
          </p:cNvSpPr>
          <p:nvPr>
            <p:ph type="sldNum" sz="quarter" idx="12"/>
          </p:nvPr>
        </p:nvSpPr>
        <p:spPr/>
        <p:txBody>
          <a:bodyPr/>
          <a:lstStyle/>
          <a:p>
            <a:fld id="{F00C8655-F74F-7445-B09D-C543647811CF}" type="slidenum">
              <a:rPr lang="en-US" smtClean="0"/>
              <a:t>58</a:t>
            </a:fld>
            <a:endParaRPr lang="en-US"/>
          </a:p>
        </p:txBody>
      </p:sp>
    </p:spTree>
    <p:extLst>
      <p:ext uri="{BB962C8B-B14F-4D97-AF65-F5344CB8AC3E}">
        <p14:creationId xmlns:p14="http://schemas.microsoft.com/office/powerpoint/2010/main" val="192213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Approach</a:t>
            </a:r>
          </a:p>
        </p:txBody>
      </p:sp>
      <p:sp>
        <p:nvSpPr>
          <p:cNvPr id="5" name="Content Placeholder 4"/>
          <p:cNvSpPr>
            <a:spLocks noGrp="1"/>
          </p:cNvSpPr>
          <p:nvPr>
            <p:ph idx="1"/>
          </p:nvPr>
        </p:nvSpPr>
        <p:spPr/>
        <p:txBody>
          <a:bodyPr>
            <a:normAutofit/>
          </a:bodyPr>
          <a:lstStyle/>
          <a:p>
            <a:r>
              <a:rPr lang="en-US" dirty="0"/>
              <a:t>Formulate problem</a:t>
            </a:r>
          </a:p>
          <a:p>
            <a:r>
              <a:rPr lang="en-US" dirty="0"/>
              <a:t>Get idea</a:t>
            </a:r>
          </a:p>
          <a:p>
            <a:r>
              <a:rPr lang="en-US" dirty="0"/>
              <a:t>Build prototype</a:t>
            </a:r>
          </a:p>
          <a:p>
            <a:r>
              <a:rPr lang="en-US" dirty="0"/>
              <a:t>Measure &amp; analyze</a:t>
            </a:r>
          </a:p>
          <a:p>
            <a:r>
              <a:rPr lang="en-US" dirty="0"/>
              <a:t>Adjust prototype … repeat previous step</a:t>
            </a:r>
          </a:p>
          <a:p>
            <a:endParaRPr lang="en-US" dirty="0"/>
          </a:p>
          <a:p>
            <a:pPr marL="0" indent="0">
              <a:buNone/>
            </a:pPr>
            <a:r>
              <a:rPr lang="en-US" dirty="0"/>
              <a:t>Principles of system construction</a:t>
            </a:r>
          </a:p>
          <a:p>
            <a:pPr lvl="1"/>
            <a:r>
              <a:rPr lang="en-US" sz="2600" i="1" dirty="0"/>
              <a:t>modularity, hierarchy, layering, abstraction, end to end</a:t>
            </a:r>
          </a:p>
        </p:txBody>
      </p:sp>
      <p:sp>
        <p:nvSpPr>
          <p:cNvPr id="4" name="Slide Number Placeholder 3"/>
          <p:cNvSpPr>
            <a:spLocks noGrp="1"/>
          </p:cNvSpPr>
          <p:nvPr>
            <p:ph type="sldNum" sz="quarter" idx="12"/>
          </p:nvPr>
        </p:nvSpPr>
        <p:spPr/>
        <p:txBody>
          <a:bodyPr/>
          <a:lstStyle/>
          <a:p>
            <a:fld id="{CB361464-9EDF-AA45-9F02-3D8741CB6A53}" type="slidenum">
              <a:rPr lang="en-US" smtClean="0"/>
              <a:t>6</a:t>
            </a:fld>
            <a:endParaRPr lang="en-US"/>
          </a:p>
        </p:txBody>
      </p:sp>
      <p:sp>
        <p:nvSpPr>
          <p:cNvPr id="3" name="Date Placeholder 2"/>
          <p:cNvSpPr>
            <a:spLocks noGrp="1"/>
          </p:cNvSpPr>
          <p:nvPr>
            <p:ph type="dt" sz="half" idx="10"/>
          </p:nvPr>
        </p:nvSpPr>
        <p:spPr/>
        <p:txBody>
          <a:bodyPr/>
          <a:lstStyle/>
          <a:p>
            <a:r>
              <a:rPr lang="en-US"/>
              <a:t>21/1/24</a:t>
            </a:r>
          </a:p>
        </p:txBody>
      </p:sp>
      <p:sp>
        <p:nvSpPr>
          <p:cNvPr id="6" name="Footer Placeholder 5"/>
          <p:cNvSpPr>
            <a:spLocks noGrp="1"/>
          </p:cNvSpPr>
          <p:nvPr>
            <p:ph type="ftr" sz="quarter" idx="11"/>
          </p:nvPr>
        </p:nvSpPr>
        <p:spPr/>
        <p:txBody>
          <a:bodyPr/>
          <a:lstStyle/>
          <a:p>
            <a:r>
              <a:rPr lang="en-US"/>
              <a:t>CS 345 – S24</a:t>
            </a:r>
          </a:p>
        </p:txBody>
      </p:sp>
    </p:spTree>
    <p:extLst>
      <p:ext uri="{BB962C8B-B14F-4D97-AF65-F5344CB8AC3E}">
        <p14:creationId xmlns:p14="http://schemas.microsoft.com/office/powerpoint/2010/main" val="401955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t="7778" b="17251"/>
          <a:stretch/>
        </p:blipFill>
        <p:spPr>
          <a:xfrm>
            <a:off x="1" y="0"/>
            <a:ext cx="12196797" cy="6858000"/>
          </a:xfrm>
          <a:prstGeom prst="rect">
            <a:avLst/>
          </a:prstGeom>
        </p:spPr>
      </p:pic>
      <p:sp>
        <p:nvSpPr>
          <p:cNvPr id="13" name="Title 12"/>
          <p:cNvSpPr>
            <a:spLocks noGrp="1"/>
          </p:cNvSpPr>
          <p:nvPr>
            <p:ph type="title"/>
          </p:nvPr>
        </p:nvSpPr>
        <p:spPr>
          <a:xfrm>
            <a:off x="56162" y="1"/>
            <a:ext cx="10515600" cy="905626"/>
          </a:xfrm>
        </p:spPr>
        <p:txBody>
          <a:bodyPr/>
          <a:lstStyle/>
          <a:p>
            <a:r>
              <a:rPr lang="en-US" dirty="0"/>
              <a:t>Building SANDS @ KAUST – Vision</a:t>
            </a:r>
          </a:p>
        </p:txBody>
      </p:sp>
      <p:sp>
        <p:nvSpPr>
          <p:cNvPr id="27" name="Content Placeholder 2"/>
          <p:cNvSpPr txBox="1">
            <a:spLocks/>
          </p:cNvSpPr>
          <p:nvPr/>
        </p:nvSpPr>
        <p:spPr>
          <a:xfrm>
            <a:off x="320842" y="1090863"/>
            <a:ext cx="11611276" cy="5090781"/>
          </a:xfrm>
          <a:prstGeom prst="rect">
            <a:avLst/>
          </a:prstGeom>
          <a:solidFill>
            <a:srgbClr val="000000">
              <a:alpha val="50196"/>
            </a:srgbClr>
          </a:solidFill>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b="0" i="0" kern="1200">
                <a:solidFill>
                  <a:schemeClr val="tx1">
                    <a:lumMod val="75000"/>
                    <a:lumOff val="25000"/>
                  </a:schemeClr>
                </a:solidFill>
                <a:latin typeface="Helvetica Light" charset="0"/>
                <a:ea typeface="Helvetica Light" charset="0"/>
                <a:cs typeface="Helvetica Light"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b="0" i="0" kern="1200">
                <a:solidFill>
                  <a:schemeClr val="tx1">
                    <a:lumMod val="75000"/>
                    <a:lumOff val="25000"/>
                  </a:schemeClr>
                </a:solidFill>
                <a:latin typeface="Helvetica Light" charset="0"/>
                <a:ea typeface="Helvetica Light" charset="0"/>
                <a:cs typeface="Helvetica Light"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0" i="0" kern="1200">
                <a:solidFill>
                  <a:schemeClr val="tx1">
                    <a:lumMod val="75000"/>
                    <a:lumOff val="25000"/>
                  </a:schemeClr>
                </a:solidFill>
                <a:latin typeface="Helvetica Light" charset="0"/>
                <a:ea typeface="Helvetica Light" charset="0"/>
                <a:cs typeface="Helvetica Light"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0" i="0" kern="1200">
                <a:solidFill>
                  <a:schemeClr val="tx1">
                    <a:lumMod val="75000"/>
                    <a:lumOff val="25000"/>
                  </a:schemeClr>
                </a:solidFill>
                <a:latin typeface="Helvetica Light" charset="0"/>
                <a:ea typeface="Helvetica Light" charset="0"/>
                <a:cs typeface="Helvetica Light"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0" i="0" kern="1200">
                <a:solidFill>
                  <a:schemeClr val="tx1">
                    <a:lumMod val="75000"/>
                    <a:lumOff val="25000"/>
                  </a:schemeClr>
                </a:solidFill>
                <a:latin typeface="Helvetica Light" charset="0"/>
                <a:ea typeface="Helvetica Light" charset="0"/>
                <a:cs typeface="Helvetica Light"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2800" b="1" dirty="0">
                <a:solidFill>
                  <a:schemeClr val="bg1"/>
                </a:solidFill>
                <a:latin typeface="Helvetica" pitchFamily="2" charset="0"/>
              </a:rPr>
              <a:t>Principled construction of distributed/networked systems</a:t>
            </a:r>
          </a:p>
          <a:p>
            <a:pPr marL="0" indent="0">
              <a:buFont typeface="Calibri" panose="020F0502020204030204" pitchFamily="34" charset="0"/>
              <a:buNone/>
            </a:pPr>
            <a:r>
              <a:rPr lang="en-US" sz="2800" b="1" dirty="0">
                <a:solidFill>
                  <a:schemeClr val="bg1"/>
                </a:solidFill>
              </a:rPr>
              <a:t>Make it easy to produce and manage key software systems that are</a:t>
            </a:r>
            <a:br>
              <a:rPr lang="en-US" sz="2800" b="1" dirty="0">
                <a:solidFill>
                  <a:schemeClr val="bg1"/>
                </a:solidFill>
              </a:rPr>
            </a:br>
            <a:r>
              <a:rPr lang="en-US" sz="2800" b="1" dirty="0">
                <a:solidFill>
                  <a:schemeClr val="bg1"/>
                </a:solidFill>
              </a:rPr>
              <a:t>worthy of society’s trust and achieve specific objectives:</a:t>
            </a:r>
          </a:p>
          <a:p>
            <a:r>
              <a:rPr lang="en-US" sz="2800" b="1" dirty="0">
                <a:solidFill>
                  <a:schemeClr val="bg1"/>
                </a:solidFill>
              </a:rPr>
              <a:t>High performance and scalability</a:t>
            </a:r>
          </a:p>
          <a:p>
            <a:r>
              <a:rPr lang="en-US" sz="2800" b="1" dirty="0">
                <a:solidFill>
                  <a:schemeClr val="bg1"/>
                </a:solidFill>
              </a:rPr>
              <a:t>High reliability and future-proof</a:t>
            </a:r>
          </a:p>
          <a:p>
            <a:r>
              <a:rPr lang="en-US" sz="2800" b="1" dirty="0">
                <a:solidFill>
                  <a:schemeClr val="bg1"/>
                </a:solidFill>
              </a:rPr>
              <a:t>Low power consumption</a:t>
            </a:r>
          </a:p>
          <a:p>
            <a:r>
              <a:rPr lang="en-US" sz="2800" b="1" dirty="0">
                <a:solidFill>
                  <a:schemeClr val="bg1"/>
                </a:solidFill>
              </a:rPr>
              <a:t>…</a:t>
            </a:r>
            <a:endParaRPr lang="en-US" sz="2800" dirty="0">
              <a:solidFill>
                <a:schemeClr val="bg1"/>
              </a:solidFill>
            </a:endParaRPr>
          </a:p>
          <a:p>
            <a:pPr marL="0" indent="0">
              <a:buFont typeface="Calibri" panose="020F0502020204030204" pitchFamily="34" charset="0"/>
              <a:buNone/>
            </a:pPr>
            <a:r>
              <a:rPr lang="en-US" sz="2800" dirty="0">
                <a:solidFill>
                  <a:schemeClr val="bg1"/>
                </a:solidFill>
              </a:rPr>
              <a:t>We build </a:t>
            </a:r>
            <a:r>
              <a:rPr lang="en-US" sz="2800" b="1" dirty="0">
                <a:solidFill>
                  <a:srgbClr val="CA9732"/>
                </a:solidFill>
              </a:rPr>
              <a:t>prototypes</a:t>
            </a:r>
            <a:r>
              <a:rPr lang="en-US" sz="2800" b="1" dirty="0">
                <a:solidFill>
                  <a:schemeClr val="bg1"/>
                </a:solidFill>
              </a:rPr>
              <a:t> </a:t>
            </a:r>
            <a:r>
              <a:rPr lang="en-US" sz="2800" dirty="0">
                <a:solidFill>
                  <a:schemeClr val="bg1"/>
                </a:solidFill>
              </a:rPr>
              <a:t>that directly </a:t>
            </a:r>
            <a:r>
              <a:rPr lang="en-US" sz="2800" b="1" dirty="0">
                <a:solidFill>
                  <a:srgbClr val="CA9732"/>
                </a:solidFill>
              </a:rPr>
              <a:t>improve the lives</a:t>
            </a:r>
            <a:r>
              <a:rPr lang="en-US" sz="2800" b="1" dirty="0">
                <a:solidFill>
                  <a:schemeClr val="bg1"/>
                </a:solidFill>
              </a:rPr>
              <a:t> of real users</a:t>
            </a:r>
          </a:p>
          <a:p>
            <a:pPr marL="0" indent="0">
              <a:buFont typeface="Calibri" panose="020F0502020204030204" pitchFamily="34" charset="0"/>
              <a:buNone/>
            </a:pPr>
            <a:r>
              <a:rPr lang="en-US" sz="2800" dirty="0">
                <a:solidFill>
                  <a:schemeClr val="bg1"/>
                </a:solidFill>
              </a:rPr>
              <a:t>We learn general </a:t>
            </a:r>
            <a:r>
              <a:rPr lang="en-US" sz="2800" b="1" dirty="0">
                <a:solidFill>
                  <a:srgbClr val="CA9732"/>
                </a:solidFill>
              </a:rPr>
              <a:t>principles and lessons</a:t>
            </a:r>
            <a:r>
              <a:rPr lang="en-US" sz="2800" b="1" dirty="0">
                <a:solidFill>
                  <a:schemeClr val="bg1"/>
                </a:solidFill>
              </a:rPr>
              <a:t> </a:t>
            </a:r>
            <a:r>
              <a:rPr lang="en-US" sz="2800" dirty="0">
                <a:solidFill>
                  <a:schemeClr val="bg1"/>
                </a:solidFill>
              </a:rPr>
              <a:t>of what </a:t>
            </a:r>
            <a:r>
              <a:rPr lang="en-US" sz="2800" b="1" dirty="0">
                <a:solidFill>
                  <a:srgbClr val="CA9732"/>
                </a:solidFill>
              </a:rPr>
              <a:t>works</a:t>
            </a:r>
            <a:r>
              <a:rPr lang="en-US" sz="2800" b="1" dirty="0">
                <a:solidFill>
                  <a:schemeClr val="bg1"/>
                </a:solidFill>
              </a:rPr>
              <a:t> in practice</a:t>
            </a:r>
            <a:endParaRPr lang="en-US" sz="2800" dirty="0">
              <a:solidFill>
                <a:schemeClr val="bg1"/>
              </a:solidFill>
            </a:endParaRPr>
          </a:p>
          <a:p>
            <a:endParaRPr lang="en-US" sz="2800" dirty="0">
              <a:solidFill>
                <a:schemeClr val="bg1"/>
              </a:solidFill>
            </a:endParaRPr>
          </a:p>
        </p:txBody>
      </p:sp>
      <p:sp>
        <p:nvSpPr>
          <p:cNvPr id="22" name="TextBox 21"/>
          <p:cNvSpPr txBox="1"/>
          <p:nvPr/>
        </p:nvSpPr>
        <p:spPr>
          <a:xfrm>
            <a:off x="10507478" y="6182215"/>
            <a:ext cx="1692643" cy="276999"/>
          </a:xfrm>
          <a:prstGeom prst="rect">
            <a:avLst/>
          </a:prstGeom>
          <a:noFill/>
        </p:spPr>
        <p:txBody>
          <a:bodyPr wrap="none" rtlCol="0">
            <a:spAutoFit/>
          </a:bodyPr>
          <a:lstStyle/>
          <a:p>
            <a:r>
              <a:rPr lang="en-US" sz="1200">
                <a:solidFill>
                  <a:schemeClr val="bg1"/>
                </a:solidFill>
              </a:rPr>
              <a:t>Photo CC </a:t>
            </a:r>
            <a:r>
              <a:rPr lang="en-US" sz="1200" dirty="0">
                <a:solidFill>
                  <a:schemeClr val="bg1"/>
                </a:solidFill>
              </a:rPr>
              <a:t>by </a:t>
            </a:r>
            <a:r>
              <a:rPr lang="en-US" sz="1200" dirty="0" err="1">
                <a:solidFill>
                  <a:schemeClr val="bg1"/>
                </a:solidFill>
              </a:rPr>
              <a:t>Rui</a:t>
            </a:r>
            <a:r>
              <a:rPr lang="en-US" sz="1200" dirty="0">
                <a:solidFill>
                  <a:schemeClr val="bg1"/>
                </a:solidFill>
              </a:rPr>
              <a:t> Ornelas</a:t>
            </a:r>
          </a:p>
        </p:txBody>
      </p:sp>
      <p:sp>
        <p:nvSpPr>
          <p:cNvPr id="2" name="Rectangle 1">
            <a:extLst>
              <a:ext uri="{FF2B5EF4-FFF2-40B4-BE49-F238E27FC236}">
                <a16:creationId xmlns:a16="http://schemas.microsoft.com/office/drawing/2014/main" id="{F68055C5-744D-F74C-8A91-946F7C43B068}"/>
              </a:ext>
            </a:extLst>
          </p:cNvPr>
          <p:cNvSpPr/>
          <p:nvPr/>
        </p:nvSpPr>
        <p:spPr>
          <a:xfrm>
            <a:off x="1860999" y="586137"/>
            <a:ext cx="2666243" cy="369332"/>
          </a:xfrm>
          <a:prstGeom prst="rect">
            <a:avLst/>
          </a:prstGeom>
        </p:spPr>
        <p:txBody>
          <a:bodyPr wrap="none">
            <a:spAutoFit/>
          </a:bodyPr>
          <a:lstStyle/>
          <a:p>
            <a:r>
              <a:rPr lang="en-US" dirty="0">
                <a:latin typeface="+mj-lt"/>
                <a:hlinkClick r:id="rId4">
                  <a:extLst>
                    <a:ext uri="{A12FA001-AC4F-418D-AE19-62706E023703}">
                      <ahyp:hlinkClr xmlns:ahyp="http://schemas.microsoft.com/office/drawing/2018/hyperlinkcolor" val="tx"/>
                    </a:ext>
                  </a:extLst>
                </a:hlinkClick>
              </a:rPr>
              <a:t>https://sands.kaust.edu.sa</a:t>
            </a:r>
            <a:endParaRPr lang="en-US" dirty="0">
              <a:latin typeface="+mj-lt"/>
            </a:endParaRPr>
          </a:p>
        </p:txBody>
      </p:sp>
      <p:sp>
        <p:nvSpPr>
          <p:cNvPr id="3" name="TextBox 2">
            <a:extLst>
              <a:ext uri="{FF2B5EF4-FFF2-40B4-BE49-F238E27FC236}">
                <a16:creationId xmlns:a16="http://schemas.microsoft.com/office/drawing/2014/main" id="{959580A8-64B7-284B-8546-AEF055F39830}"/>
              </a:ext>
            </a:extLst>
          </p:cNvPr>
          <p:cNvSpPr txBox="1"/>
          <p:nvPr/>
        </p:nvSpPr>
        <p:spPr>
          <a:xfrm>
            <a:off x="4527242" y="586137"/>
            <a:ext cx="2152512" cy="369332"/>
          </a:xfrm>
          <a:prstGeom prst="rect">
            <a:avLst/>
          </a:prstGeom>
          <a:noFill/>
        </p:spPr>
        <p:txBody>
          <a:bodyPr wrap="none" rtlCol="0">
            <a:spAutoFit/>
          </a:bodyPr>
          <a:lstStyle/>
          <a:p>
            <a:r>
              <a:rPr lang="en-US" dirty="0" err="1">
                <a:latin typeface="+mj-lt"/>
              </a:rPr>
              <a:t>marco@kaust.edu.sa</a:t>
            </a:r>
            <a:endParaRPr lang="en-US" dirty="0">
              <a:latin typeface="+mj-lt"/>
            </a:endParaRPr>
          </a:p>
        </p:txBody>
      </p:sp>
      <p:sp>
        <p:nvSpPr>
          <p:cNvPr id="4" name="Date Placeholder 3">
            <a:extLst>
              <a:ext uri="{FF2B5EF4-FFF2-40B4-BE49-F238E27FC236}">
                <a16:creationId xmlns:a16="http://schemas.microsoft.com/office/drawing/2014/main" id="{502BF3DD-E9F3-4C4E-9E0C-6C1D7310391C}"/>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9F6A1A8C-F352-984C-B594-6F6AB87C461C}"/>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A97F3985-4E76-8942-95CC-233687C3797A}"/>
              </a:ext>
            </a:extLst>
          </p:cNvPr>
          <p:cNvSpPr>
            <a:spLocks noGrp="1"/>
          </p:cNvSpPr>
          <p:nvPr>
            <p:ph type="sldNum" sz="quarter" idx="12"/>
          </p:nvPr>
        </p:nvSpPr>
        <p:spPr/>
        <p:txBody>
          <a:bodyPr/>
          <a:lstStyle/>
          <a:p>
            <a:fld id="{F00C8655-F74F-7445-B09D-C543647811CF}" type="slidenum">
              <a:rPr lang="en-US" smtClean="0"/>
              <a:t>7</a:t>
            </a:fld>
            <a:endParaRPr lang="en-US"/>
          </a:p>
        </p:txBody>
      </p:sp>
    </p:spTree>
    <p:extLst>
      <p:ext uri="{BB962C8B-B14F-4D97-AF65-F5344CB8AC3E}">
        <p14:creationId xmlns:p14="http://schemas.microsoft.com/office/powerpoint/2010/main" val="382102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CCEB-A105-2F4D-9DA7-9F24F70C9147}"/>
              </a:ext>
            </a:extLst>
          </p:cNvPr>
          <p:cNvSpPr>
            <a:spLocks noGrp="1"/>
          </p:cNvSpPr>
          <p:nvPr>
            <p:ph type="title"/>
          </p:nvPr>
        </p:nvSpPr>
        <p:spPr/>
        <p:txBody>
          <a:bodyPr/>
          <a:lstStyle/>
          <a:p>
            <a:r>
              <a:rPr lang="en-US" dirty="0"/>
              <a:t>2012-2018 circa: Focused on SDN foundations</a:t>
            </a:r>
          </a:p>
        </p:txBody>
      </p:sp>
      <p:sp>
        <p:nvSpPr>
          <p:cNvPr id="3" name="TextBox 2">
            <a:extLst>
              <a:ext uri="{FF2B5EF4-FFF2-40B4-BE49-F238E27FC236}">
                <a16:creationId xmlns:a16="http://schemas.microsoft.com/office/drawing/2014/main" id="{9B2F766D-F94C-2847-B8DB-21AF59A4634B}"/>
              </a:ext>
            </a:extLst>
          </p:cNvPr>
          <p:cNvSpPr txBox="1"/>
          <p:nvPr/>
        </p:nvSpPr>
        <p:spPr>
          <a:xfrm>
            <a:off x="4032133" y="1641601"/>
            <a:ext cx="4011163"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rPr>
              <a:t>Programming abstractions</a:t>
            </a:r>
          </a:p>
        </p:txBody>
      </p:sp>
      <p:sp>
        <p:nvSpPr>
          <p:cNvPr id="4" name="TextBox 3">
            <a:extLst>
              <a:ext uri="{FF2B5EF4-FFF2-40B4-BE49-F238E27FC236}">
                <a16:creationId xmlns:a16="http://schemas.microsoft.com/office/drawing/2014/main" id="{EB695D4F-3EF1-D14F-BF92-BEB2E50A9298}"/>
              </a:ext>
            </a:extLst>
          </p:cNvPr>
          <p:cNvSpPr txBox="1"/>
          <p:nvPr/>
        </p:nvSpPr>
        <p:spPr>
          <a:xfrm>
            <a:off x="4585773" y="3296514"/>
            <a:ext cx="4993675"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rPr>
              <a:t>Systematic validation and testing</a:t>
            </a:r>
          </a:p>
        </p:txBody>
      </p:sp>
      <p:sp>
        <p:nvSpPr>
          <p:cNvPr id="5" name="TextBox 4">
            <a:extLst>
              <a:ext uri="{FF2B5EF4-FFF2-40B4-BE49-F238E27FC236}">
                <a16:creationId xmlns:a16="http://schemas.microsoft.com/office/drawing/2014/main" id="{129A1E8A-4F81-8843-9249-66F56955EBB8}"/>
              </a:ext>
            </a:extLst>
          </p:cNvPr>
          <p:cNvSpPr txBox="1"/>
          <p:nvPr/>
        </p:nvSpPr>
        <p:spPr>
          <a:xfrm>
            <a:off x="5100965" y="4919677"/>
            <a:ext cx="563006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rPr>
              <a:t>Principled deployment and operation</a:t>
            </a:r>
          </a:p>
        </p:txBody>
      </p:sp>
      <p:sp>
        <p:nvSpPr>
          <p:cNvPr id="6" name="Chevron 5">
            <a:extLst>
              <a:ext uri="{FF2B5EF4-FFF2-40B4-BE49-F238E27FC236}">
                <a16:creationId xmlns:a16="http://schemas.microsoft.com/office/drawing/2014/main" id="{8454C6CB-2E1D-7C48-BAB9-813A1E528706}"/>
              </a:ext>
            </a:extLst>
          </p:cNvPr>
          <p:cNvSpPr/>
          <p:nvPr/>
        </p:nvSpPr>
        <p:spPr>
          <a:xfrm>
            <a:off x="1524000" y="1371600"/>
            <a:ext cx="2448000" cy="1143000"/>
          </a:xfrm>
          <a:prstGeom prst="chevron">
            <a:avLst/>
          </a:prstGeom>
          <a:solidFill>
            <a:srgbClr val="9BBB59">
              <a:lumMod val="60000"/>
              <a:lumOff val="40000"/>
            </a:srgbClr>
          </a:solidFill>
          <a:ln w="38100" cap="flat" cmpd="sng" algn="ctr">
            <a:noFill/>
            <a:prstDash val="solid"/>
          </a:ln>
          <a:effectLst/>
        </p:spPr>
        <p:txBody>
          <a:bodyPr wrap="square"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ea typeface=""/>
              <a:cs typeface=""/>
            </a:endParaRPr>
          </a:p>
        </p:txBody>
      </p:sp>
      <p:sp>
        <p:nvSpPr>
          <p:cNvPr id="7" name="TextBox 6">
            <a:extLst>
              <a:ext uri="{FF2B5EF4-FFF2-40B4-BE49-F238E27FC236}">
                <a16:creationId xmlns:a16="http://schemas.microsoft.com/office/drawing/2014/main" id="{A07FE2B5-19B6-5E40-99A2-1B7176706683}"/>
              </a:ext>
            </a:extLst>
          </p:cNvPr>
          <p:cNvSpPr txBox="1"/>
          <p:nvPr/>
        </p:nvSpPr>
        <p:spPr>
          <a:xfrm>
            <a:off x="2216808" y="1676400"/>
            <a:ext cx="1215397"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75000"/>
                    <a:lumOff val="25000"/>
                  </a:prstClr>
                </a:solidFill>
                <a:effectLst/>
                <a:uLnTx/>
                <a:uFillTx/>
              </a:rPr>
              <a:t>Develop</a:t>
            </a:r>
          </a:p>
        </p:txBody>
      </p:sp>
      <p:sp>
        <p:nvSpPr>
          <p:cNvPr id="8" name="Chevron 7">
            <a:extLst>
              <a:ext uri="{FF2B5EF4-FFF2-40B4-BE49-F238E27FC236}">
                <a16:creationId xmlns:a16="http://schemas.microsoft.com/office/drawing/2014/main" id="{965AF0EE-A7DF-C343-A823-4F117E4B3967}"/>
              </a:ext>
            </a:extLst>
          </p:cNvPr>
          <p:cNvSpPr/>
          <p:nvPr/>
        </p:nvSpPr>
        <p:spPr>
          <a:xfrm>
            <a:off x="2057400" y="3019928"/>
            <a:ext cx="2448000" cy="1143000"/>
          </a:xfrm>
          <a:prstGeom prst="chevron">
            <a:avLst/>
          </a:prstGeom>
          <a:solidFill>
            <a:srgbClr val="9BBB59">
              <a:lumMod val="75000"/>
            </a:srgbClr>
          </a:solidFill>
          <a:ln w="38100" cap="flat" cmpd="sng" algn="ctr">
            <a:noFill/>
            <a:prstDash val="solid"/>
          </a:ln>
          <a:effectLst/>
        </p:spPr>
        <p:txBody>
          <a:bodyPr wrap="square"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ea typeface=""/>
              <a:cs typeface=""/>
            </a:endParaRPr>
          </a:p>
        </p:txBody>
      </p:sp>
      <p:sp>
        <p:nvSpPr>
          <p:cNvPr id="9" name="TextBox 8">
            <a:extLst>
              <a:ext uri="{FF2B5EF4-FFF2-40B4-BE49-F238E27FC236}">
                <a16:creationId xmlns:a16="http://schemas.microsoft.com/office/drawing/2014/main" id="{AF5EA479-38C2-BA48-9FF1-857E12682155}"/>
              </a:ext>
            </a:extLst>
          </p:cNvPr>
          <p:cNvSpPr txBox="1"/>
          <p:nvPr/>
        </p:nvSpPr>
        <p:spPr>
          <a:xfrm>
            <a:off x="2728582" y="3324728"/>
            <a:ext cx="995785"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lumMod val="85000"/>
                    <a:lumOff val="15000"/>
                  </a:prstClr>
                </a:solidFill>
                <a:effectLst/>
                <a:uLnTx/>
                <a:uFillTx/>
              </a:rPr>
              <a:t>Debug</a:t>
            </a:r>
          </a:p>
        </p:txBody>
      </p:sp>
      <p:sp>
        <p:nvSpPr>
          <p:cNvPr id="10" name="Chevron 9">
            <a:extLst>
              <a:ext uri="{FF2B5EF4-FFF2-40B4-BE49-F238E27FC236}">
                <a16:creationId xmlns:a16="http://schemas.microsoft.com/office/drawing/2014/main" id="{67444F85-F192-8F49-A96F-A943C9FB4887}"/>
              </a:ext>
            </a:extLst>
          </p:cNvPr>
          <p:cNvSpPr/>
          <p:nvPr/>
        </p:nvSpPr>
        <p:spPr>
          <a:xfrm>
            <a:off x="2590800" y="4668256"/>
            <a:ext cx="2448000" cy="1143000"/>
          </a:xfrm>
          <a:prstGeom prst="chevron">
            <a:avLst/>
          </a:prstGeom>
          <a:solidFill>
            <a:srgbClr val="9BBB59">
              <a:lumMod val="50000"/>
            </a:srgbClr>
          </a:solidFill>
          <a:ln w="38100" cap="flat" cmpd="sng" algn="ctr">
            <a:noFill/>
            <a:prstDash val="solid"/>
          </a:ln>
          <a:effectLst/>
        </p:spPr>
        <p:txBody>
          <a:bodyPr wrap="square" lIns="0" tIns="0" r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ea typeface=""/>
              <a:cs typeface=""/>
            </a:endParaRPr>
          </a:p>
        </p:txBody>
      </p:sp>
      <p:sp>
        <p:nvSpPr>
          <p:cNvPr id="11" name="TextBox 10">
            <a:extLst>
              <a:ext uri="{FF2B5EF4-FFF2-40B4-BE49-F238E27FC236}">
                <a16:creationId xmlns:a16="http://schemas.microsoft.com/office/drawing/2014/main" id="{4F1361DD-2013-1F4F-A239-A8DC02E91CC4}"/>
              </a:ext>
            </a:extLst>
          </p:cNvPr>
          <p:cNvSpPr txBox="1"/>
          <p:nvPr/>
        </p:nvSpPr>
        <p:spPr>
          <a:xfrm>
            <a:off x="3284045" y="4973056"/>
            <a:ext cx="1061509"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rPr>
              <a:t>Deploy</a:t>
            </a:r>
          </a:p>
        </p:txBody>
      </p:sp>
      <p:sp>
        <p:nvSpPr>
          <p:cNvPr id="12" name="TextBox 11">
            <a:extLst>
              <a:ext uri="{FF2B5EF4-FFF2-40B4-BE49-F238E27FC236}">
                <a16:creationId xmlns:a16="http://schemas.microsoft.com/office/drawing/2014/main" id="{33E4965B-7EFA-CE4F-9F10-70A3E89CB855}"/>
              </a:ext>
            </a:extLst>
          </p:cNvPr>
          <p:cNvSpPr txBox="1"/>
          <p:nvPr/>
        </p:nvSpPr>
        <p:spPr>
          <a:xfrm>
            <a:off x="4585773" y="3819734"/>
            <a:ext cx="5003293"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lumMod val="65000"/>
                    <a:lumOff val="35000"/>
                  </a:prstClr>
                </a:solidFill>
                <a:effectLst/>
                <a:uLnTx/>
                <a:uFillTx/>
                <a:hlinkClick r:id="rId3"/>
              </a:rPr>
              <a:t>NICE</a:t>
            </a:r>
            <a:r>
              <a:rPr kumimoji="0" lang="en-US" sz="2000" b="0" i="0" u="none" strike="noStrike" kern="0" cap="none" spc="0" normalizeH="0" baseline="0" noProof="0" dirty="0">
                <a:ln>
                  <a:noFill/>
                </a:ln>
                <a:solidFill>
                  <a:prstClr val="black">
                    <a:lumMod val="65000"/>
                    <a:lumOff val="35000"/>
                  </a:prstClr>
                </a:solidFill>
                <a:effectLst/>
                <a:uLnTx/>
                <a:uFillTx/>
              </a:rPr>
              <a:t> [NSDI’12, Computer Networks 92(2) ’15],</a:t>
            </a:r>
            <a:br>
              <a:rPr kumimoji="0" lang="en-US" sz="2000" b="0" i="0" u="none" strike="noStrike" kern="0" cap="none" spc="0" normalizeH="0" baseline="0" noProof="0" dirty="0">
                <a:ln>
                  <a:noFill/>
                </a:ln>
                <a:solidFill>
                  <a:prstClr val="black">
                    <a:lumMod val="65000"/>
                    <a:lumOff val="35000"/>
                  </a:prstClr>
                </a:solidFill>
                <a:effectLst/>
                <a:uLnTx/>
                <a:uFillTx/>
              </a:rPr>
            </a:br>
            <a:r>
              <a:rPr kumimoji="0" lang="en-US" sz="2000" b="0" i="0" u="none" strike="noStrike" kern="0" cap="none" spc="0" normalizeH="0" baseline="0" noProof="0" dirty="0">
                <a:ln>
                  <a:noFill/>
                </a:ln>
                <a:solidFill>
                  <a:prstClr val="black">
                    <a:lumMod val="65000"/>
                    <a:lumOff val="35000"/>
                  </a:prstClr>
                </a:solidFill>
                <a:effectLst/>
                <a:uLnTx/>
                <a:uFillTx/>
                <a:hlinkClick r:id="rId4"/>
              </a:rPr>
              <a:t>SOFT</a:t>
            </a:r>
            <a:r>
              <a:rPr kumimoji="0" lang="en-US" sz="2000" b="0" i="0" u="none" strike="noStrike" kern="0" cap="none" spc="0" normalizeH="0" baseline="0" noProof="0" dirty="0">
                <a:ln>
                  <a:noFill/>
                </a:ln>
                <a:solidFill>
                  <a:prstClr val="black">
                    <a:lumMod val="65000"/>
                    <a:lumOff val="35000"/>
                  </a:prstClr>
                </a:solidFill>
                <a:effectLst/>
                <a:uLnTx/>
                <a:uFillTx/>
              </a:rPr>
              <a:t> [CoNEXT’12], </a:t>
            </a:r>
            <a:r>
              <a:rPr kumimoji="0" lang="en-US" sz="2000" b="0" i="0" u="none" strike="noStrike" kern="0" cap="none" spc="0" normalizeH="0" baseline="0" noProof="0" dirty="0">
                <a:ln>
                  <a:noFill/>
                </a:ln>
                <a:solidFill>
                  <a:prstClr val="black">
                    <a:lumMod val="65000"/>
                    <a:lumOff val="35000"/>
                  </a:prstClr>
                </a:solidFill>
                <a:effectLst/>
                <a:uLnTx/>
                <a:uFillTx/>
                <a:hlinkClick r:id="rId5"/>
              </a:rPr>
              <a:t>OFTEN</a:t>
            </a:r>
            <a:r>
              <a:rPr kumimoji="0" lang="en-US" sz="2000" b="0" i="0" u="none" strike="noStrike" kern="0" cap="none" spc="0" normalizeH="0" baseline="0" noProof="0" dirty="0">
                <a:ln>
                  <a:noFill/>
                </a:ln>
                <a:solidFill>
                  <a:prstClr val="black">
                    <a:lumMod val="65000"/>
                    <a:lumOff val="35000"/>
                  </a:prstClr>
                </a:solidFill>
                <a:effectLst/>
                <a:uLnTx/>
                <a:uFillTx/>
              </a:rPr>
              <a:t> [EWSDN’12]</a:t>
            </a:r>
          </a:p>
        </p:txBody>
      </p:sp>
      <p:sp>
        <p:nvSpPr>
          <p:cNvPr id="13" name="Rectangle 12">
            <a:extLst>
              <a:ext uri="{FF2B5EF4-FFF2-40B4-BE49-F238E27FC236}">
                <a16:creationId xmlns:a16="http://schemas.microsoft.com/office/drawing/2014/main" id="{D74F21F2-3195-414F-8255-B45D4D16ACF3}"/>
              </a:ext>
            </a:extLst>
          </p:cNvPr>
          <p:cNvSpPr/>
          <p:nvPr/>
        </p:nvSpPr>
        <p:spPr>
          <a:xfrm>
            <a:off x="4032133" y="2196571"/>
            <a:ext cx="6402715" cy="70788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prstClr val="black">
                    <a:lumMod val="65000"/>
                    <a:lumOff val="35000"/>
                  </a:prstClr>
                </a:solidFill>
                <a:effectLst/>
                <a:uLnTx/>
                <a:uFillTx/>
                <a:hlinkClick r:id="rId6"/>
              </a:rPr>
              <a:t>FatTire</a:t>
            </a:r>
            <a:r>
              <a:rPr kumimoji="0" lang="en-US" sz="2000" b="0" i="0" u="none" strike="noStrike" kern="0" cap="none" spc="0" normalizeH="0" baseline="0" noProof="0" dirty="0">
                <a:ln>
                  <a:noFill/>
                </a:ln>
                <a:solidFill>
                  <a:prstClr val="black">
                    <a:lumMod val="65000"/>
                    <a:lumOff val="35000"/>
                  </a:prstClr>
                </a:solidFill>
                <a:effectLst/>
                <a:uLnTx/>
                <a:uFillTx/>
              </a:rPr>
              <a:t> [HotSDN’13], </a:t>
            </a:r>
            <a:r>
              <a:rPr kumimoji="0" lang="en-US" sz="2000" b="0" i="0" u="none" strike="noStrike" kern="0" cap="none" spc="0" normalizeH="0" baseline="0" noProof="0" dirty="0">
                <a:ln>
                  <a:noFill/>
                </a:ln>
                <a:solidFill>
                  <a:prstClr val="black">
                    <a:lumMod val="65000"/>
                    <a:lumOff val="35000"/>
                  </a:prstClr>
                </a:solidFill>
                <a:effectLst/>
                <a:uLnTx/>
                <a:uFillTx/>
                <a:hlinkClick r:id="rId7"/>
              </a:rPr>
              <a:t>STN</a:t>
            </a:r>
            <a:r>
              <a:rPr kumimoji="0" lang="en-US" sz="2000" b="0" i="0" u="none" strike="noStrike" kern="0" cap="none" spc="0" normalizeH="0" baseline="0" noProof="0" dirty="0">
                <a:ln>
                  <a:noFill/>
                </a:ln>
                <a:solidFill>
                  <a:prstClr val="black">
                    <a:lumMod val="65000"/>
                    <a:lumOff val="35000"/>
                  </a:prstClr>
                </a:solidFill>
                <a:effectLst/>
                <a:uLnTx/>
                <a:uFillTx/>
              </a:rPr>
              <a:t> [INFOCOM’15], </a:t>
            </a:r>
            <a:r>
              <a:rPr kumimoji="0" lang="en-US" sz="2000" b="0" i="0" u="none" strike="noStrike" kern="0" cap="none" spc="0" normalizeH="0" baseline="0" noProof="0" dirty="0">
                <a:ln>
                  <a:noFill/>
                </a:ln>
                <a:solidFill>
                  <a:prstClr val="black">
                    <a:lumMod val="65000"/>
                    <a:lumOff val="35000"/>
                  </a:prstClr>
                </a:solidFill>
                <a:effectLst/>
                <a:uLnTx/>
                <a:uFillTx/>
                <a:hlinkClick r:id="rId8"/>
              </a:rPr>
              <a:t>Cocoon</a:t>
            </a:r>
            <a:r>
              <a:rPr kumimoji="0" lang="en-US" sz="2000" b="0" i="0" u="none" strike="noStrike" kern="0" cap="none" spc="0" normalizeH="0" baseline="0" noProof="0" dirty="0">
                <a:ln>
                  <a:noFill/>
                </a:ln>
                <a:solidFill>
                  <a:prstClr val="black">
                    <a:lumMod val="65000"/>
                    <a:lumOff val="35000"/>
                  </a:prstClr>
                </a:solidFill>
                <a:effectLst/>
                <a:uLnTx/>
                <a:uFillTx/>
              </a:rPr>
              <a:t> [NSDI’17],</a:t>
            </a:r>
            <a:br>
              <a:rPr kumimoji="0" lang="en-US" sz="2000" b="0" i="0" u="none" strike="noStrike" kern="0" cap="none" spc="0" normalizeH="0" baseline="0" noProof="0" dirty="0">
                <a:ln>
                  <a:noFill/>
                </a:ln>
                <a:solidFill>
                  <a:prstClr val="black">
                    <a:lumMod val="65000"/>
                    <a:lumOff val="35000"/>
                  </a:prstClr>
                </a:solidFill>
                <a:effectLst/>
                <a:uLnTx/>
                <a:uFillTx/>
              </a:rPr>
            </a:br>
            <a:r>
              <a:rPr kumimoji="0" lang="en-US" sz="2000" b="0" i="0" u="none" strike="noStrike" kern="0" cap="none" spc="0" normalizeH="0" baseline="0" noProof="0" dirty="0" err="1">
                <a:ln>
                  <a:noFill/>
                </a:ln>
                <a:solidFill>
                  <a:prstClr val="black">
                    <a:lumMod val="65000"/>
                    <a:lumOff val="35000"/>
                  </a:prstClr>
                </a:solidFill>
                <a:effectLst/>
                <a:uLnTx/>
                <a:uFillTx/>
                <a:hlinkClick r:id="rId9"/>
              </a:rPr>
              <a:t>ez</a:t>
            </a:r>
            <a:r>
              <a:rPr kumimoji="0" lang="en-US" sz="2000" b="0" i="0" u="none" strike="noStrike" kern="0" cap="none" spc="0" normalizeH="0" baseline="0" noProof="0" dirty="0">
                <a:ln>
                  <a:noFill/>
                </a:ln>
                <a:solidFill>
                  <a:prstClr val="black">
                    <a:lumMod val="65000"/>
                    <a:lumOff val="35000"/>
                  </a:prstClr>
                </a:solidFill>
                <a:effectLst/>
                <a:uLnTx/>
                <a:uFillTx/>
                <a:hlinkClick r:id="rId9"/>
              </a:rPr>
              <a:t>-Segway</a:t>
            </a:r>
            <a:r>
              <a:rPr kumimoji="0" lang="en-US" sz="2000" b="0" i="0" u="none" strike="noStrike" kern="0" cap="none" spc="0" normalizeH="0" baseline="0" noProof="0" dirty="0">
                <a:ln>
                  <a:noFill/>
                </a:ln>
                <a:solidFill>
                  <a:prstClr val="black">
                    <a:lumMod val="65000"/>
                    <a:lumOff val="35000"/>
                  </a:prstClr>
                </a:solidFill>
                <a:effectLst/>
                <a:uLnTx/>
                <a:uFillTx/>
              </a:rPr>
              <a:t> [</a:t>
            </a:r>
            <a:r>
              <a:rPr lang="en-US" sz="2000" kern="0" dirty="0">
                <a:solidFill>
                  <a:prstClr val="black">
                    <a:lumMod val="65000"/>
                    <a:lumOff val="35000"/>
                  </a:prstClr>
                </a:solidFill>
              </a:rPr>
              <a:t>SOSR’17]</a:t>
            </a:r>
            <a:endParaRPr kumimoji="0" lang="en-US" sz="2000" b="0" i="0" u="none" strike="noStrike" kern="0" cap="none" spc="0" normalizeH="0" baseline="0" noProof="0" dirty="0">
              <a:ln>
                <a:noFill/>
              </a:ln>
              <a:solidFill>
                <a:prstClr val="black">
                  <a:lumMod val="65000"/>
                  <a:lumOff val="35000"/>
                </a:prstClr>
              </a:solidFill>
              <a:effectLst/>
              <a:uLnTx/>
              <a:uFillTx/>
            </a:endParaRPr>
          </a:p>
        </p:txBody>
      </p:sp>
      <p:sp>
        <p:nvSpPr>
          <p:cNvPr id="14" name="Rectangle 13">
            <a:extLst>
              <a:ext uri="{FF2B5EF4-FFF2-40B4-BE49-F238E27FC236}">
                <a16:creationId xmlns:a16="http://schemas.microsoft.com/office/drawing/2014/main" id="{F03ABDC2-BBDA-564B-BE45-5E88389D420B}"/>
              </a:ext>
            </a:extLst>
          </p:cNvPr>
          <p:cNvSpPr/>
          <p:nvPr/>
        </p:nvSpPr>
        <p:spPr>
          <a:xfrm>
            <a:off x="5100966" y="5442897"/>
            <a:ext cx="6971780" cy="1323439"/>
          </a:xfrm>
          <a:prstGeom prst="rect">
            <a:avLst/>
          </a:prstGeom>
          <a:noFill/>
        </p:spPr>
        <p:txBody>
          <a:bodyPr wrap="none" rtlCol="0">
            <a:spAutoFit/>
          </a:bodyPr>
          <a:lstStyle/>
          <a:p>
            <a:pPr>
              <a:defRPr/>
            </a:pPr>
            <a:r>
              <a:rPr kumimoji="0" lang="en-US" sz="2000" b="0" i="0" u="none" strike="noStrike" kern="0" cap="none" spc="0" normalizeH="0" baseline="0" noProof="0" dirty="0">
                <a:ln>
                  <a:noFill/>
                </a:ln>
                <a:solidFill>
                  <a:prstClr val="black">
                    <a:lumMod val="65000"/>
                    <a:lumOff val="35000"/>
                  </a:prstClr>
                </a:solidFill>
                <a:effectLst/>
                <a:uLnTx/>
                <a:uFillTx/>
                <a:hlinkClick r:id="rId10"/>
              </a:rPr>
              <a:t>Panopticon</a:t>
            </a:r>
            <a:r>
              <a:rPr kumimoji="0" lang="en-US" sz="2000" b="0" i="0" u="none" strike="noStrike" kern="0" cap="none" spc="0" normalizeH="0" baseline="0" noProof="0" dirty="0">
                <a:ln>
                  <a:noFill/>
                </a:ln>
                <a:solidFill>
                  <a:prstClr val="black">
                    <a:lumMod val="65000"/>
                    <a:lumOff val="35000"/>
                  </a:prstClr>
                </a:solidFill>
                <a:effectLst/>
                <a:uLnTx/>
                <a:uFillTx/>
              </a:rPr>
              <a:t> [ATC’14], </a:t>
            </a:r>
            <a:r>
              <a:rPr kumimoji="0" lang="en-US" sz="2000" b="0" i="0" u="none" strike="noStrike" kern="0" cap="none" spc="0" normalizeH="0" baseline="0" noProof="0" dirty="0" err="1">
                <a:ln>
                  <a:noFill/>
                </a:ln>
                <a:solidFill>
                  <a:prstClr val="black">
                    <a:lumMod val="65000"/>
                    <a:lumOff val="35000"/>
                  </a:prstClr>
                </a:solidFill>
                <a:effectLst/>
                <a:uLnTx/>
                <a:uFillTx/>
                <a:hlinkClick r:id="rId11"/>
              </a:rPr>
              <a:t>iSDX</a:t>
            </a:r>
            <a:r>
              <a:rPr kumimoji="0" lang="en-US" sz="2000" b="0" i="0" u="none" strike="noStrike" kern="0" cap="none" spc="0" normalizeH="0" baseline="0" noProof="0" dirty="0">
                <a:ln>
                  <a:noFill/>
                </a:ln>
                <a:solidFill>
                  <a:prstClr val="black">
                    <a:lumMod val="65000"/>
                    <a:lumOff val="35000"/>
                  </a:prstClr>
                </a:solidFill>
                <a:effectLst/>
                <a:uLnTx/>
                <a:uFillTx/>
              </a:rPr>
              <a:t> [NSDI’16</a:t>
            </a:r>
            <a:r>
              <a:rPr lang="en-US" sz="2000" kern="0" dirty="0">
                <a:solidFill>
                  <a:prstClr val="black">
                    <a:lumMod val="65000"/>
                    <a:lumOff val="35000"/>
                  </a:prstClr>
                </a:solidFill>
              </a:rPr>
              <a:t>], </a:t>
            </a:r>
            <a:r>
              <a:rPr lang="en-US" sz="2000" kern="0" dirty="0">
                <a:solidFill>
                  <a:prstClr val="black">
                    <a:lumMod val="65000"/>
                    <a:lumOff val="35000"/>
                  </a:prstClr>
                </a:solidFill>
                <a:hlinkClick r:id="rId12"/>
              </a:rPr>
              <a:t>Medieval</a:t>
            </a:r>
            <a:r>
              <a:rPr lang="en-US" sz="2000" kern="0" dirty="0">
                <a:solidFill>
                  <a:prstClr val="black">
                    <a:lumMod val="65000"/>
                    <a:lumOff val="35000"/>
                  </a:prstClr>
                </a:solidFill>
              </a:rPr>
              <a:t> [DISN’16],</a:t>
            </a:r>
            <a:br>
              <a:rPr kumimoji="0" lang="en-US" sz="2000" b="0" i="0" u="none" strike="noStrike" kern="0" cap="none" spc="0" normalizeH="0" baseline="0" noProof="0" dirty="0">
                <a:ln>
                  <a:noFill/>
                </a:ln>
                <a:solidFill>
                  <a:prstClr val="black">
                    <a:lumMod val="65000"/>
                    <a:lumOff val="35000"/>
                  </a:prstClr>
                </a:solidFill>
                <a:effectLst/>
                <a:uLnTx/>
                <a:uFillTx/>
              </a:rPr>
            </a:br>
            <a:r>
              <a:rPr kumimoji="0" lang="en-US" sz="2000" b="0" i="0" u="none" strike="noStrike" kern="0" cap="none" spc="0" normalizeH="0" baseline="0" noProof="0" dirty="0">
                <a:ln>
                  <a:noFill/>
                </a:ln>
                <a:solidFill>
                  <a:prstClr val="black">
                    <a:lumMod val="65000"/>
                    <a:lumOff val="35000"/>
                  </a:prstClr>
                </a:solidFill>
                <a:effectLst/>
                <a:uLnTx/>
                <a:uFillTx/>
                <a:hlinkClick r:id="rId13"/>
              </a:rPr>
              <a:t>Empowering IXPs</a:t>
            </a:r>
            <a:r>
              <a:rPr kumimoji="0" lang="en-US" sz="2000" b="0" i="0" u="none" strike="noStrike" kern="0" cap="none" spc="0" normalizeH="0" baseline="0" noProof="0" dirty="0">
                <a:ln>
                  <a:noFill/>
                </a:ln>
                <a:solidFill>
                  <a:prstClr val="black">
                    <a:lumMod val="65000"/>
                    <a:lumOff val="35000"/>
                  </a:prstClr>
                </a:solidFill>
                <a:effectLst/>
                <a:uLnTx/>
                <a:uFillTx/>
              </a:rPr>
              <a:t> [IEEE Comm. 54(10) ’16], </a:t>
            </a:r>
            <a:r>
              <a:rPr lang="en-US" sz="2000" kern="0" dirty="0">
                <a:solidFill>
                  <a:prstClr val="black">
                    <a:lumMod val="65000"/>
                    <a:lumOff val="35000"/>
                  </a:prstClr>
                </a:solidFill>
                <a:hlinkClick r:id="rId14"/>
              </a:rPr>
              <a:t>SIXPACK</a:t>
            </a:r>
            <a:r>
              <a:rPr lang="en-US" sz="2000" kern="0" dirty="0">
                <a:solidFill>
                  <a:prstClr val="black">
                    <a:lumMod val="65000"/>
                    <a:lumOff val="35000"/>
                  </a:prstClr>
                </a:solidFill>
              </a:rPr>
              <a:t> [CoNEXT’17],</a:t>
            </a:r>
            <a:br>
              <a:rPr lang="en-US" sz="2000" kern="0" dirty="0">
                <a:solidFill>
                  <a:prstClr val="black">
                    <a:lumMod val="65000"/>
                    <a:lumOff val="35000"/>
                  </a:prstClr>
                </a:solidFill>
              </a:rPr>
            </a:br>
            <a:r>
              <a:rPr lang="en-US" sz="2000" kern="0" dirty="0">
                <a:solidFill>
                  <a:prstClr val="black">
                    <a:lumMod val="65000"/>
                    <a:lumOff val="35000"/>
                  </a:prstClr>
                </a:solidFill>
                <a:hlinkClick r:id="rId15"/>
              </a:rPr>
              <a:t>ENDEAVOUR</a:t>
            </a:r>
            <a:r>
              <a:rPr lang="en-US" sz="2000" kern="0" dirty="0">
                <a:solidFill>
                  <a:prstClr val="black">
                    <a:lumMod val="65000"/>
                    <a:lumOff val="35000"/>
                  </a:prstClr>
                </a:solidFill>
              </a:rPr>
              <a:t> [IEEE JSAC 35(11) ’17], </a:t>
            </a:r>
            <a:r>
              <a:rPr kumimoji="0" lang="en-US" sz="2000" b="0" i="0" u="none" strike="noStrike" kern="0" cap="none" spc="0" normalizeH="0" baseline="0" noProof="0" dirty="0" err="1">
                <a:ln>
                  <a:noFill/>
                </a:ln>
                <a:solidFill>
                  <a:prstClr val="black">
                    <a:lumMod val="65000"/>
                    <a:lumOff val="35000"/>
                  </a:prstClr>
                </a:solidFill>
                <a:effectLst/>
                <a:uLnTx/>
                <a:uFillTx/>
                <a:hlinkClick r:id="rId16"/>
              </a:rPr>
              <a:t>Dynam</a:t>
            </a:r>
            <a:r>
              <a:rPr kumimoji="0" lang="en-US" sz="2000" b="0" i="0" u="none" strike="noStrike" kern="0" cap="none" spc="0" normalizeH="0" baseline="0" noProof="0" dirty="0">
                <a:ln>
                  <a:noFill/>
                </a:ln>
                <a:solidFill>
                  <a:prstClr val="black">
                    <a:lumMod val="65000"/>
                    <a:lumOff val="35000"/>
                  </a:prstClr>
                </a:solidFill>
                <a:effectLst/>
                <a:uLnTx/>
                <a:uFillTx/>
                <a:hlinkClick r:id="rId16"/>
              </a:rPr>
              <a:t>-IX</a:t>
            </a:r>
            <a:r>
              <a:rPr kumimoji="0" lang="en-US" sz="2000" b="0" i="0" u="none" strike="noStrike" kern="0" cap="none" spc="0" normalizeH="0" baseline="0" noProof="0" dirty="0">
                <a:ln>
                  <a:noFill/>
                </a:ln>
                <a:solidFill>
                  <a:prstClr val="black">
                    <a:lumMod val="65000"/>
                    <a:lumOff val="35000"/>
                  </a:prstClr>
                </a:solidFill>
                <a:effectLst/>
                <a:uLnTx/>
                <a:uFillTx/>
              </a:rPr>
              <a:t> [CoNEXT’18]</a:t>
            </a:r>
            <a:br>
              <a:rPr kumimoji="0" lang="en-US" sz="2000" b="0" i="0" u="none" strike="noStrike" kern="0" cap="none" spc="0" normalizeH="0" baseline="0" noProof="0" dirty="0">
                <a:ln>
                  <a:noFill/>
                </a:ln>
                <a:solidFill>
                  <a:prstClr val="black">
                    <a:lumMod val="65000"/>
                    <a:lumOff val="35000"/>
                  </a:prstClr>
                </a:solidFill>
                <a:effectLst/>
                <a:uLnTx/>
                <a:uFillTx/>
              </a:rPr>
            </a:br>
            <a:endParaRPr kumimoji="0" lang="en-US" sz="2000" b="0" i="0" u="none" strike="noStrike" kern="0" cap="none" spc="0" normalizeH="0" baseline="0" noProof="0" dirty="0">
              <a:ln>
                <a:noFill/>
              </a:ln>
              <a:solidFill>
                <a:prstClr val="black">
                  <a:lumMod val="65000"/>
                  <a:lumOff val="35000"/>
                </a:prstClr>
              </a:solidFill>
              <a:effectLst/>
              <a:uLnTx/>
              <a:uFillTx/>
            </a:endParaRPr>
          </a:p>
        </p:txBody>
      </p:sp>
      <p:sp>
        <p:nvSpPr>
          <p:cNvPr id="15" name="TextBox 14">
            <a:extLst>
              <a:ext uri="{FF2B5EF4-FFF2-40B4-BE49-F238E27FC236}">
                <a16:creationId xmlns:a16="http://schemas.microsoft.com/office/drawing/2014/main" id="{2B909B3D-2D13-234F-A044-1B7015BB674D}"/>
              </a:ext>
            </a:extLst>
          </p:cNvPr>
          <p:cNvSpPr txBox="1"/>
          <p:nvPr/>
        </p:nvSpPr>
        <p:spPr>
          <a:xfrm rot="16200000">
            <a:off x="-1341656" y="3512795"/>
            <a:ext cx="4651723" cy="369332"/>
          </a:xfrm>
          <a:prstGeom prst="rect">
            <a:avLst/>
          </a:prstGeom>
          <a:noFill/>
        </p:spPr>
        <p:txBody>
          <a:bodyPr wrap="none" rtlCol="0">
            <a:spAutoFit/>
          </a:bodyPr>
          <a:lstStyle/>
          <a:p>
            <a:pPr algn="ctr"/>
            <a:r>
              <a:rPr lang="en-US" dirty="0">
                <a:latin typeface="+mj-lt"/>
              </a:rPr>
              <a:t>The three “D”s of Software-Defined Networking</a:t>
            </a:r>
          </a:p>
        </p:txBody>
      </p:sp>
      <p:sp>
        <p:nvSpPr>
          <p:cNvPr id="16" name="TextBox 15">
            <a:extLst>
              <a:ext uri="{FF2B5EF4-FFF2-40B4-BE49-F238E27FC236}">
                <a16:creationId xmlns:a16="http://schemas.microsoft.com/office/drawing/2014/main" id="{338E20F2-BFBA-664B-8787-6383490D08BF}"/>
              </a:ext>
            </a:extLst>
          </p:cNvPr>
          <p:cNvSpPr txBox="1"/>
          <p:nvPr/>
        </p:nvSpPr>
        <p:spPr>
          <a:xfrm>
            <a:off x="799539" y="6427782"/>
            <a:ext cx="4852034" cy="338554"/>
          </a:xfrm>
          <a:prstGeom prst="rect">
            <a:avLst/>
          </a:prstGeom>
          <a:noFill/>
        </p:spPr>
        <p:txBody>
          <a:bodyPr wrap="none" rtlCol="0">
            <a:spAutoFit/>
          </a:bodyPr>
          <a:lstStyle/>
          <a:p>
            <a:r>
              <a:rPr lang="en-US" sz="1600" dirty="0">
                <a:latin typeface="+mj-lt"/>
              </a:rPr>
              <a:t>See </a:t>
            </a:r>
            <a:r>
              <a:rPr lang="en-US" sz="1600" dirty="0">
                <a:latin typeface="+mj-lt"/>
                <a:hlinkClick r:id="rId17"/>
              </a:rPr>
              <a:t>https://mcanini.github.io/</a:t>
            </a:r>
            <a:r>
              <a:rPr lang="en-US" sz="1600" dirty="0">
                <a:latin typeface="+mj-lt"/>
              </a:rPr>
              <a:t> for additional publications</a:t>
            </a:r>
          </a:p>
        </p:txBody>
      </p:sp>
      <p:sp>
        <p:nvSpPr>
          <p:cNvPr id="17" name="Date Placeholder 16">
            <a:extLst>
              <a:ext uri="{FF2B5EF4-FFF2-40B4-BE49-F238E27FC236}">
                <a16:creationId xmlns:a16="http://schemas.microsoft.com/office/drawing/2014/main" id="{64CDCA07-4B92-FA45-B5B5-860C2813F638}"/>
              </a:ext>
            </a:extLst>
          </p:cNvPr>
          <p:cNvSpPr>
            <a:spLocks noGrp="1"/>
          </p:cNvSpPr>
          <p:nvPr>
            <p:ph type="dt" sz="half" idx="10"/>
          </p:nvPr>
        </p:nvSpPr>
        <p:spPr/>
        <p:txBody>
          <a:bodyPr/>
          <a:lstStyle/>
          <a:p>
            <a:r>
              <a:rPr lang="en-US"/>
              <a:t>21/1/24</a:t>
            </a:r>
          </a:p>
        </p:txBody>
      </p:sp>
      <p:sp>
        <p:nvSpPr>
          <p:cNvPr id="18" name="Footer Placeholder 17">
            <a:extLst>
              <a:ext uri="{FF2B5EF4-FFF2-40B4-BE49-F238E27FC236}">
                <a16:creationId xmlns:a16="http://schemas.microsoft.com/office/drawing/2014/main" id="{D00C340C-694C-7849-9B9A-3D3EA6586537}"/>
              </a:ext>
            </a:extLst>
          </p:cNvPr>
          <p:cNvSpPr>
            <a:spLocks noGrp="1"/>
          </p:cNvSpPr>
          <p:nvPr>
            <p:ph type="ftr" sz="quarter" idx="11"/>
          </p:nvPr>
        </p:nvSpPr>
        <p:spPr/>
        <p:txBody>
          <a:bodyPr/>
          <a:lstStyle/>
          <a:p>
            <a:r>
              <a:rPr lang="en-US"/>
              <a:t>CS 345 – S24</a:t>
            </a:r>
          </a:p>
        </p:txBody>
      </p:sp>
      <p:sp>
        <p:nvSpPr>
          <p:cNvPr id="19" name="Slide Number Placeholder 18">
            <a:extLst>
              <a:ext uri="{FF2B5EF4-FFF2-40B4-BE49-F238E27FC236}">
                <a16:creationId xmlns:a16="http://schemas.microsoft.com/office/drawing/2014/main" id="{9A36A3F1-2EFB-F44D-A7DD-276E57E2692A}"/>
              </a:ext>
            </a:extLst>
          </p:cNvPr>
          <p:cNvSpPr>
            <a:spLocks noGrp="1"/>
          </p:cNvSpPr>
          <p:nvPr>
            <p:ph type="sldNum" sz="quarter" idx="12"/>
          </p:nvPr>
        </p:nvSpPr>
        <p:spPr/>
        <p:txBody>
          <a:bodyPr/>
          <a:lstStyle/>
          <a:p>
            <a:fld id="{F00C8655-F74F-7445-B09D-C543647811CF}" type="slidenum">
              <a:rPr lang="en-US" smtClean="0"/>
              <a:t>8</a:t>
            </a:fld>
            <a:endParaRPr lang="en-US"/>
          </a:p>
        </p:txBody>
      </p:sp>
    </p:spTree>
    <p:extLst>
      <p:ext uri="{BB962C8B-B14F-4D97-AF65-F5344CB8AC3E}">
        <p14:creationId xmlns:p14="http://schemas.microsoft.com/office/powerpoint/2010/main" val="58586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9D7A9-6FBD-7C43-BEDB-0D52DCECCB91}"/>
              </a:ext>
            </a:extLst>
          </p:cNvPr>
          <p:cNvSpPr>
            <a:spLocks noGrp="1"/>
          </p:cNvSpPr>
          <p:nvPr>
            <p:ph type="title"/>
          </p:nvPr>
        </p:nvSpPr>
        <p:spPr/>
        <p:txBody>
          <a:bodyPr/>
          <a:lstStyle/>
          <a:p>
            <a:r>
              <a:rPr lang="en-US" dirty="0"/>
              <a:t>2015-now: Predictable Performance in Clouds</a:t>
            </a:r>
          </a:p>
        </p:txBody>
      </p:sp>
      <p:sp>
        <p:nvSpPr>
          <p:cNvPr id="3" name="Content Placeholder 2">
            <a:extLst>
              <a:ext uri="{FF2B5EF4-FFF2-40B4-BE49-F238E27FC236}">
                <a16:creationId xmlns:a16="http://schemas.microsoft.com/office/drawing/2014/main" id="{9A7DCBEF-AB53-9644-A98E-3735A9744883}"/>
              </a:ext>
            </a:extLst>
          </p:cNvPr>
          <p:cNvSpPr>
            <a:spLocks noGrp="1"/>
          </p:cNvSpPr>
          <p:nvPr>
            <p:ph idx="1"/>
          </p:nvPr>
        </p:nvSpPr>
        <p:spPr>
          <a:xfrm>
            <a:off x="838200" y="1516486"/>
            <a:ext cx="10515600" cy="4660477"/>
          </a:xfrm>
        </p:spPr>
        <p:txBody>
          <a:bodyPr/>
          <a:lstStyle/>
          <a:p>
            <a:r>
              <a:rPr lang="en-US" dirty="0"/>
              <a:t>Distributed applications running in the Cloud must be able to cope with performance outliers, meet deadlines &amp; adaptively regulate load</a:t>
            </a:r>
          </a:p>
          <a:p>
            <a:r>
              <a:rPr lang="en-US" dirty="0"/>
              <a:t>Our research empowers organizations to confidently run their applications in the Cloud while enjoying significant cost reductions</a:t>
            </a:r>
          </a:p>
          <a:p>
            <a:r>
              <a:rPr lang="en-US" b="1" dirty="0"/>
              <a:t>Approach:</a:t>
            </a:r>
            <a:r>
              <a:rPr lang="en-US" dirty="0"/>
              <a:t> Building blocks must meet strict service-level objectives</a:t>
            </a:r>
          </a:p>
          <a:p>
            <a:endParaRPr lang="en-US" dirty="0"/>
          </a:p>
          <a:p>
            <a:endParaRPr lang="en-US" dirty="0"/>
          </a:p>
        </p:txBody>
      </p:sp>
      <p:sp>
        <p:nvSpPr>
          <p:cNvPr id="132" name="TextBox 131">
            <a:extLst>
              <a:ext uri="{FF2B5EF4-FFF2-40B4-BE49-F238E27FC236}">
                <a16:creationId xmlns:a16="http://schemas.microsoft.com/office/drawing/2014/main" id="{95177DFB-4CB3-B644-A2D9-CE3894437C07}"/>
              </a:ext>
            </a:extLst>
          </p:cNvPr>
          <p:cNvSpPr txBox="1"/>
          <p:nvPr/>
        </p:nvSpPr>
        <p:spPr>
          <a:xfrm>
            <a:off x="1059126" y="3839401"/>
            <a:ext cx="2575385" cy="523220"/>
          </a:xfrm>
          <a:prstGeom prst="rect">
            <a:avLst/>
          </a:prstGeom>
          <a:noFill/>
        </p:spPr>
        <p:txBody>
          <a:bodyPr wrap="none" rtlCol="0">
            <a:spAutoFit/>
          </a:bodyPr>
          <a:lstStyle/>
          <a:p>
            <a:pPr algn="ctr"/>
            <a:r>
              <a:rPr lang="en-US" sz="2800" b="1" dirty="0"/>
              <a:t>Storage systems</a:t>
            </a:r>
          </a:p>
        </p:txBody>
      </p:sp>
      <p:sp>
        <p:nvSpPr>
          <p:cNvPr id="133" name="TextBox 132">
            <a:extLst>
              <a:ext uri="{FF2B5EF4-FFF2-40B4-BE49-F238E27FC236}">
                <a16:creationId xmlns:a16="http://schemas.microsoft.com/office/drawing/2014/main" id="{90BB5E1D-293E-6B48-BE8E-59FB952D7DF6}"/>
              </a:ext>
            </a:extLst>
          </p:cNvPr>
          <p:cNvSpPr txBox="1"/>
          <p:nvPr/>
        </p:nvSpPr>
        <p:spPr>
          <a:xfrm>
            <a:off x="4814169" y="3839401"/>
            <a:ext cx="2323457" cy="523220"/>
          </a:xfrm>
          <a:prstGeom prst="rect">
            <a:avLst/>
          </a:prstGeom>
          <a:noFill/>
        </p:spPr>
        <p:txBody>
          <a:bodyPr wrap="none" rtlCol="0">
            <a:spAutoFit/>
          </a:bodyPr>
          <a:lstStyle/>
          <a:p>
            <a:pPr algn="ctr"/>
            <a:r>
              <a:rPr lang="en-US" sz="2800" b="1" dirty="0"/>
              <a:t>Micro services</a:t>
            </a:r>
          </a:p>
        </p:txBody>
      </p:sp>
      <p:sp>
        <p:nvSpPr>
          <p:cNvPr id="134" name="TextBox 133">
            <a:extLst>
              <a:ext uri="{FF2B5EF4-FFF2-40B4-BE49-F238E27FC236}">
                <a16:creationId xmlns:a16="http://schemas.microsoft.com/office/drawing/2014/main" id="{CAE42384-4140-FC40-BFE3-E7F0364CF0B7}"/>
              </a:ext>
            </a:extLst>
          </p:cNvPr>
          <p:cNvSpPr txBox="1"/>
          <p:nvPr/>
        </p:nvSpPr>
        <p:spPr>
          <a:xfrm>
            <a:off x="8275834" y="3839401"/>
            <a:ext cx="3501023" cy="523220"/>
          </a:xfrm>
          <a:prstGeom prst="rect">
            <a:avLst/>
          </a:prstGeom>
          <a:noFill/>
        </p:spPr>
        <p:txBody>
          <a:bodyPr wrap="none" rtlCol="0">
            <a:spAutoFit/>
          </a:bodyPr>
          <a:lstStyle/>
          <a:p>
            <a:pPr algn="ctr"/>
            <a:r>
              <a:rPr lang="en-US" sz="2800" b="1" dirty="0"/>
              <a:t>Data analytics clusters</a:t>
            </a:r>
          </a:p>
        </p:txBody>
      </p:sp>
      <p:grpSp>
        <p:nvGrpSpPr>
          <p:cNvPr id="164" name="Group 163">
            <a:extLst>
              <a:ext uri="{FF2B5EF4-FFF2-40B4-BE49-F238E27FC236}">
                <a16:creationId xmlns:a16="http://schemas.microsoft.com/office/drawing/2014/main" id="{497C0F17-A119-3F44-86E1-1CCA65926B71}"/>
              </a:ext>
            </a:extLst>
          </p:cNvPr>
          <p:cNvGrpSpPr/>
          <p:nvPr/>
        </p:nvGrpSpPr>
        <p:grpSpPr>
          <a:xfrm>
            <a:off x="1103508" y="5028510"/>
            <a:ext cx="1950862" cy="1433826"/>
            <a:chOff x="1825141" y="5030474"/>
            <a:chExt cx="1950862" cy="1433826"/>
          </a:xfrm>
        </p:grpSpPr>
        <p:sp>
          <p:nvSpPr>
            <p:cNvPr id="136" name="Oval 135">
              <a:extLst>
                <a:ext uri="{FF2B5EF4-FFF2-40B4-BE49-F238E27FC236}">
                  <a16:creationId xmlns:a16="http://schemas.microsoft.com/office/drawing/2014/main" id="{03F93096-A184-9F46-985B-14BEA4E8F33D}"/>
                </a:ext>
              </a:extLst>
            </p:cNvPr>
            <p:cNvSpPr/>
            <p:nvPr/>
          </p:nvSpPr>
          <p:spPr>
            <a:xfrm>
              <a:off x="1825142" y="6009914"/>
              <a:ext cx="184505" cy="16773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7" name="Oval 136">
              <a:extLst>
                <a:ext uri="{FF2B5EF4-FFF2-40B4-BE49-F238E27FC236}">
                  <a16:creationId xmlns:a16="http://schemas.microsoft.com/office/drawing/2014/main" id="{EF63C849-317E-7741-B73C-01BEDCEFE92F}"/>
                </a:ext>
              </a:extLst>
            </p:cNvPr>
            <p:cNvSpPr/>
            <p:nvPr/>
          </p:nvSpPr>
          <p:spPr>
            <a:xfrm>
              <a:off x="1825142" y="5470140"/>
              <a:ext cx="184505" cy="16773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8" name="Oval 137">
              <a:extLst>
                <a:ext uri="{FF2B5EF4-FFF2-40B4-BE49-F238E27FC236}">
                  <a16:creationId xmlns:a16="http://schemas.microsoft.com/office/drawing/2014/main" id="{9AFD1285-6A48-904C-8980-3EC50F9675AF}"/>
                </a:ext>
              </a:extLst>
            </p:cNvPr>
            <p:cNvSpPr/>
            <p:nvPr/>
          </p:nvSpPr>
          <p:spPr>
            <a:xfrm>
              <a:off x="1825141" y="5740027"/>
              <a:ext cx="184505" cy="16773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9" name="Oval 138">
              <a:extLst>
                <a:ext uri="{FF2B5EF4-FFF2-40B4-BE49-F238E27FC236}">
                  <a16:creationId xmlns:a16="http://schemas.microsoft.com/office/drawing/2014/main" id="{9ADA597B-99CD-9A43-B484-FF32CDBC56BB}"/>
                </a:ext>
              </a:extLst>
            </p:cNvPr>
            <p:cNvSpPr/>
            <p:nvPr/>
          </p:nvSpPr>
          <p:spPr>
            <a:xfrm>
              <a:off x="1825142" y="5195301"/>
              <a:ext cx="184505" cy="16773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0" name="Oval 139">
              <a:extLst>
                <a:ext uri="{FF2B5EF4-FFF2-40B4-BE49-F238E27FC236}">
                  <a16:creationId xmlns:a16="http://schemas.microsoft.com/office/drawing/2014/main" id="{E931D94A-DDF7-E649-9CF0-EBB41D691016}"/>
                </a:ext>
              </a:extLst>
            </p:cNvPr>
            <p:cNvSpPr/>
            <p:nvPr/>
          </p:nvSpPr>
          <p:spPr>
            <a:xfrm>
              <a:off x="2219667" y="6009914"/>
              <a:ext cx="184505" cy="16773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1" name="Oval 140">
              <a:extLst>
                <a:ext uri="{FF2B5EF4-FFF2-40B4-BE49-F238E27FC236}">
                  <a16:creationId xmlns:a16="http://schemas.microsoft.com/office/drawing/2014/main" id="{2FBEB453-3894-8249-BD4C-C811A207582F}"/>
                </a:ext>
              </a:extLst>
            </p:cNvPr>
            <p:cNvSpPr/>
            <p:nvPr/>
          </p:nvSpPr>
          <p:spPr>
            <a:xfrm>
              <a:off x="2219667" y="5470140"/>
              <a:ext cx="184505" cy="16773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2" name="Oval 141">
              <a:extLst>
                <a:ext uri="{FF2B5EF4-FFF2-40B4-BE49-F238E27FC236}">
                  <a16:creationId xmlns:a16="http://schemas.microsoft.com/office/drawing/2014/main" id="{DA126992-5915-3C4A-B328-9FF43CE333EF}"/>
                </a:ext>
              </a:extLst>
            </p:cNvPr>
            <p:cNvSpPr/>
            <p:nvPr/>
          </p:nvSpPr>
          <p:spPr>
            <a:xfrm>
              <a:off x="2219666" y="5740027"/>
              <a:ext cx="184505" cy="16773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3" name="Oval 142">
              <a:extLst>
                <a:ext uri="{FF2B5EF4-FFF2-40B4-BE49-F238E27FC236}">
                  <a16:creationId xmlns:a16="http://schemas.microsoft.com/office/drawing/2014/main" id="{219617C7-E415-5B4C-8628-C166641AB640}"/>
                </a:ext>
              </a:extLst>
            </p:cNvPr>
            <p:cNvSpPr/>
            <p:nvPr/>
          </p:nvSpPr>
          <p:spPr>
            <a:xfrm>
              <a:off x="2219667" y="5195301"/>
              <a:ext cx="184505" cy="16773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44" name="Picture 143">
              <a:extLst>
                <a:ext uri="{FF2B5EF4-FFF2-40B4-BE49-F238E27FC236}">
                  <a16:creationId xmlns:a16="http://schemas.microsoft.com/office/drawing/2014/main" id="{9C6F3D45-F016-7648-93B3-98C016EFD37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78617" y="5030474"/>
              <a:ext cx="497386" cy="497386"/>
            </a:xfrm>
            <a:prstGeom prst="rect">
              <a:avLst/>
            </a:prstGeom>
          </p:spPr>
        </p:pic>
        <p:pic>
          <p:nvPicPr>
            <p:cNvPr id="145" name="Picture 144">
              <a:extLst>
                <a:ext uri="{FF2B5EF4-FFF2-40B4-BE49-F238E27FC236}">
                  <a16:creationId xmlns:a16="http://schemas.microsoft.com/office/drawing/2014/main" id="{BE5A3F40-AF54-3F40-98C3-D54A0ADE5B7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78614" y="5498694"/>
              <a:ext cx="497386" cy="497386"/>
            </a:xfrm>
            <a:prstGeom prst="rect">
              <a:avLst/>
            </a:prstGeom>
          </p:spPr>
        </p:pic>
        <p:pic>
          <p:nvPicPr>
            <p:cNvPr id="146" name="Picture 145">
              <a:extLst>
                <a:ext uri="{FF2B5EF4-FFF2-40B4-BE49-F238E27FC236}">
                  <a16:creationId xmlns:a16="http://schemas.microsoft.com/office/drawing/2014/main" id="{E0D707D5-F027-4544-BF70-E724F974411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78616" y="5966914"/>
              <a:ext cx="497386" cy="497386"/>
            </a:xfrm>
            <a:prstGeom prst="rect">
              <a:avLst/>
            </a:prstGeom>
          </p:spPr>
        </p:pic>
        <p:sp>
          <p:nvSpPr>
            <p:cNvPr id="147" name="Oval 146">
              <a:extLst>
                <a:ext uri="{FF2B5EF4-FFF2-40B4-BE49-F238E27FC236}">
                  <a16:creationId xmlns:a16="http://schemas.microsoft.com/office/drawing/2014/main" id="{63B9C8C4-BA30-C248-872F-59E31E52E302}"/>
                </a:ext>
              </a:extLst>
            </p:cNvPr>
            <p:cNvSpPr/>
            <p:nvPr/>
          </p:nvSpPr>
          <p:spPr>
            <a:xfrm>
              <a:off x="2204365" y="5712849"/>
              <a:ext cx="247809" cy="196015"/>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8" name="Oval 147">
              <a:extLst>
                <a:ext uri="{FF2B5EF4-FFF2-40B4-BE49-F238E27FC236}">
                  <a16:creationId xmlns:a16="http://schemas.microsoft.com/office/drawing/2014/main" id="{2967E67B-48B9-B24A-8E34-8D206470C4BE}"/>
                </a:ext>
              </a:extLst>
            </p:cNvPr>
            <p:cNvSpPr/>
            <p:nvPr/>
          </p:nvSpPr>
          <p:spPr>
            <a:xfrm>
              <a:off x="3138730" y="6284446"/>
              <a:ext cx="139881" cy="10058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9" name="Oval 148">
              <a:extLst>
                <a:ext uri="{FF2B5EF4-FFF2-40B4-BE49-F238E27FC236}">
                  <a16:creationId xmlns:a16="http://schemas.microsoft.com/office/drawing/2014/main" id="{15EE48C6-BD56-5447-A6C3-3469295CD633}"/>
                </a:ext>
              </a:extLst>
            </p:cNvPr>
            <p:cNvSpPr/>
            <p:nvPr/>
          </p:nvSpPr>
          <p:spPr>
            <a:xfrm>
              <a:off x="3138730" y="5960752"/>
              <a:ext cx="139881" cy="10058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0" name="Oval 149">
              <a:extLst>
                <a:ext uri="{FF2B5EF4-FFF2-40B4-BE49-F238E27FC236}">
                  <a16:creationId xmlns:a16="http://schemas.microsoft.com/office/drawing/2014/main" id="{53A3DED8-DC75-6E41-9B60-29E2FBE817CE}"/>
                </a:ext>
              </a:extLst>
            </p:cNvPr>
            <p:cNvSpPr/>
            <p:nvPr/>
          </p:nvSpPr>
          <p:spPr>
            <a:xfrm>
              <a:off x="3138729" y="6122599"/>
              <a:ext cx="139881" cy="10058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1" name="Oval 150">
              <a:extLst>
                <a:ext uri="{FF2B5EF4-FFF2-40B4-BE49-F238E27FC236}">
                  <a16:creationId xmlns:a16="http://schemas.microsoft.com/office/drawing/2014/main" id="{A1B73FAB-99E5-244D-97C1-179FA589A1E1}"/>
                </a:ext>
              </a:extLst>
            </p:cNvPr>
            <p:cNvSpPr/>
            <p:nvPr/>
          </p:nvSpPr>
          <p:spPr>
            <a:xfrm>
              <a:off x="3138730" y="5795935"/>
              <a:ext cx="139881" cy="10058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2" name="Oval 151">
              <a:extLst>
                <a:ext uri="{FF2B5EF4-FFF2-40B4-BE49-F238E27FC236}">
                  <a16:creationId xmlns:a16="http://schemas.microsoft.com/office/drawing/2014/main" id="{883D6378-D6EC-B24D-B27E-770E6E363A7D}"/>
                </a:ext>
              </a:extLst>
            </p:cNvPr>
            <p:cNvSpPr/>
            <p:nvPr/>
          </p:nvSpPr>
          <p:spPr>
            <a:xfrm>
              <a:off x="3138731" y="5635607"/>
              <a:ext cx="139881" cy="10058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3" name="Oval 152">
              <a:extLst>
                <a:ext uri="{FF2B5EF4-FFF2-40B4-BE49-F238E27FC236}">
                  <a16:creationId xmlns:a16="http://schemas.microsoft.com/office/drawing/2014/main" id="{E9D86433-98AF-CA47-B524-D87FB942768A}"/>
                </a:ext>
              </a:extLst>
            </p:cNvPr>
            <p:cNvSpPr/>
            <p:nvPr/>
          </p:nvSpPr>
          <p:spPr>
            <a:xfrm>
              <a:off x="3138731" y="5311914"/>
              <a:ext cx="139881" cy="10058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4" name="Oval 153">
              <a:extLst>
                <a:ext uri="{FF2B5EF4-FFF2-40B4-BE49-F238E27FC236}">
                  <a16:creationId xmlns:a16="http://schemas.microsoft.com/office/drawing/2014/main" id="{4657055C-258E-0649-9B41-C901DCF5C6BF}"/>
                </a:ext>
              </a:extLst>
            </p:cNvPr>
            <p:cNvSpPr/>
            <p:nvPr/>
          </p:nvSpPr>
          <p:spPr>
            <a:xfrm>
              <a:off x="3138730" y="5473760"/>
              <a:ext cx="139881" cy="10058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5" name="Oval 154">
              <a:extLst>
                <a:ext uri="{FF2B5EF4-FFF2-40B4-BE49-F238E27FC236}">
                  <a16:creationId xmlns:a16="http://schemas.microsoft.com/office/drawing/2014/main" id="{45CD75A5-348C-9F4A-AA58-DC48DDA37E13}"/>
                </a:ext>
              </a:extLst>
            </p:cNvPr>
            <p:cNvSpPr/>
            <p:nvPr/>
          </p:nvSpPr>
          <p:spPr>
            <a:xfrm>
              <a:off x="3138731" y="5147097"/>
              <a:ext cx="139881" cy="100586"/>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156" name="Straight Connector 155">
              <a:extLst>
                <a:ext uri="{FF2B5EF4-FFF2-40B4-BE49-F238E27FC236}">
                  <a16:creationId xmlns:a16="http://schemas.microsoft.com/office/drawing/2014/main" id="{96B96321-1278-4541-899E-A970B4E8CBAC}"/>
                </a:ext>
              </a:extLst>
            </p:cNvPr>
            <p:cNvCxnSpPr>
              <a:stCxn id="155" idx="6"/>
            </p:cNvCxnSpPr>
            <p:nvPr/>
          </p:nvCxnSpPr>
          <p:spPr>
            <a:xfrm flipV="1">
              <a:off x="2452174" y="5197390"/>
              <a:ext cx="686556" cy="613466"/>
            </a:xfrm>
            <a:prstGeom prst="line">
              <a:avLst/>
            </a:prstGeom>
            <a:ln>
              <a:solidFill>
                <a:schemeClr val="accent2"/>
              </a:solidFill>
            </a:ln>
          </p:spPr>
          <p:style>
            <a:lnRef idx="2">
              <a:schemeClr val="dk1"/>
            </a:lnRef>
            <a:fillRef idx="0">
              <a:schemeClr val="dk1"/>
            </a:fillRef>
            <a:effectRef idx="1">
              <a:schemeClr val="dk1"/>
            </a:effectRef>
            <a:fontRef idx="minor">
              <a:schemeClr val="tx1"/>
            </a:fontRef>
          </p:style>
        </p:cxnSp>
        <p:cxnSp>
          <p:nvCxnSpPr>
            <p:cNvPr id="157" name="Straight Connector 156">
              <a:extLst>
                <a:ext uri="{FF2B5EF4-FFF2-40B4-BE49-F238E27FC236}">
                  <a16:creationId xmlns:a16="http://schemas.microsoft.com/office/drawing/2014/main" id="{BEAAF990-6EB7-9445-94CC-9047E9E8E9C4}"/>
                </a:ext>
              </a:extLst>
            </p:cNvPr>
            <p:cNvCxnSpPr>
              <a:stCxn id="155" idx="6"/>
            </p:cNvCxnSpPr>
            <p:nvPr/>
          </p:nvCxnSpPr>
          <p:spPr>
            <a:xfrm flipV="1">
              <a:off x="2452174" y="5362207"/>
              <a:ext cx="686556" cy="448650"/>
            </a:xfrm>
            <a:prstGeom prst="line">
              <a:avLst/>
            </a:prstGeom>
            <a:ln>
              <a:solidFill>
                <a:schemeClr val="accent2"/>
              </a:solidFill>
            </a:ln>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2608D837-BB38-FB40-BE81-877A3A614D0D}"/>
                </a:ext>
              </a:extLst>
            </p:cNvPr>
            <p:cNvCxnSpPr>
              <a:stCxn id="155" idx="6"/>
            </p:cNvCxnSpPr>
            <p:nvPr/>
          </p:nvCxnSpPr>
          <p:spPr>
            <a:xfrm flipV="1">
              <a:off x="2452174" y="5524053"/>
              <a:ext cx="686556" cy="286803"/>
            </a:xfrm>
            <a:prstGeom prst="line">
              <a:avLst/>
            </a:prstGeom>
            <a:ln>
              <a:solidFill>
                <a:schemeClr val="accent2"/>
              </a:solidFill>
            </a:ln>
          </p:spPr>
          <p:style>
            <a:lnRef idx="2">
              <a:schemeClr val="dk1"/>
            </a:lnRef>
            <a:fillRef idx="0">
              <a:schemeClr val="dk1"/>
            </a:fillRef>
            <a:effectRef idx="1">
              <a:schemeClr val="dk1"/>
            </a:effectRef>
            <a:fontRef idx="minor">
              <a:schemeClr val="tx1"/>
            </a:fontRef>
          </p:style>
        </p:cxnSp>
        <p:cxnSp>
          <p:nvCxnSpPr>
            <p:cNvPr id="159" name="Straight Connector 158">
              <a:extLst>
                <a:ext uri="{FF2B5EF4-FFF2-40B4-BE49-F238E27FC236}">
                  <a16:creationId xmlns:a16="http://schemas.microsoft.com/office/drawing/2014/main" id="{2513A760-9DF9-C549-83D7-8273CBF9529F}"/>
                </a:ext>
              </a:extLst>
            </p:cNvPr>
            <p:cNvCxnSpPr>
              <a:stCxn id="155" idx="6"/>
            </p:cNvCxnSpPr>
            <p:nvPr/>
          </p:nvCxnSpPr>
          <p:spPr>
            <a:xfrm flipV="1">
              <a:off x="2452174" y="5685900"/>
              <a:ext cx="686556" cy="124956"/>
            </a:xfrm>
            <a:prstGeom prst="line">
              <a:avLst/>
            </a:prstGeom>
            <a:ln>
              <a:solidFill>
                <a:schemeClr val="accent2"/>
              </a:solidFill>
            </a:ln>
          </p:spPr>
          <p:style>
            <a:lnRef idx="2">
              <a:schemeClr val="dk1"/>
            </a:lnRef>
            <a:fillRef idx="0">
              <a:schemeClr val="dk1"/>
            </a:fillRef>
            <a:effectRef idx="1">
              <a:schemeClr val="dk1"/>
            </a:effectRef>
            <a:fontRef idx="minor">
              <a:schemeClr val="tx1"/>
            </a:fontRef>
          </p:style>
        </p:cxnSp>
        <p:cxnSp>
          <p:nvCxnSpPr>
            <p:cNvPr id="160" name="Straight Connector 159">
              <a:extLst>
                <a:ext uri="{FF2B5EF4-FFF2-40B4-BE49-F238E27FC236}">
                  <a16:creationId xmlns:a16="http://schemas.microsoft.com/office/drawing/2014/main" id="{25611E9B-18A8-4E46-9FA9-419F89E41843}"/>
                </a:ext>
              </a:extLst>
            </p:cNvPr>
            <p:cNvCxnSpPr>
              <a:stCxn id="155" idx="6"/>
              <a:endCxn id="159" idx="2"/>
            </p:cNvCxnSpPr>
            <p:nvPr/>
          </p:nvCxnSpPr>
          <p:spPr>
            <a:xfrm>
              <a:off x="2452174" y="5810857"/>
              <a:ext cx="686556" cy="35372"/>
            </a:xfrm>
            <a:prstGeom prst="line">
              <a:avLst/>
            </a:prstGeom>
            <a:ln>
              <a:solidFill>
                <a:schemeClr val="accent2"/>
              </a:solidFill>
            </a:ln>
          </p:spPr>
          <p:style>
            <a:lnRef idx="2">
              <a:schemeClr val="dk1"/>
            </a:lnRef>
            <a:fillRef idx="0">
              <a:schemeClr val="dk1"/>
            </a:fillRef>
            <a:effectRef idx="1">
              <a:schemeClr val="dk1"/>
            </a:effectRef>
            <a:fontRef idx="minor">
              <a:schemeClr val="tx1"/>
            </a:fontRef>
          </p:style>
        </p:cxnSp>
        <p:cxnSp>
          <p:nvCxnSpPr>
            <p:cNvPr id="161" name="Straight Connector 160">
              <a:extLst>
                <a:ext uri="{FF2B5EF4-FFF2-40B4-BE49-F238E27FC236}">
                  <a16:creationId xmlns:a16="http://schemas.microsoft.com/office/drawing/2014/main" id="{E9F16F53-1063-8C48-ABC9-5BBE8AE21B09}"/>
                </a:ext>
              </a:extLst>
            </p:cNvPr>
            <p:cNvCxnSpPr>
              <a:stCxn id="155" idx="6"/>
              <a:endCxn id="157" idx="2"/>
            </p:cNvCxnSpPr>
            <p:nvPr/>
          </p:nvCxnSpPr>
          <p:spPr>
            <a:xfrm>
              <a:off x="2452174" y="5810857"/>
              <a:ext cx="686556" cy="200189"/>
            </a:xfrm>
            <a:prstGeom prst="line">
              <a:avLst/>
            </a:prstGeom>
            <a:ln>
              <a:solidFill>
                <a:schemeClr val="accent2"/>
              </a:solidFill>
            </a:ln>
          </p:spPr>
          <p:style>
            <a:lnRef idx="2">
              <a:schemeClr val="dk1"/>
            </a:lnRef>
            <a:fillRef idx="0">
              <a:schemeClr val="dk1"/>
            </a:fillRef>
            <a:effectRef idx="1">
              <a:schemeClr val="dk1"/>
            </a:effectRef>
            <a:fontRef idx="minor">
              <a:schemeClr val="tx1"/>
            </a:fontRef>
          </p:style>
        </p:cxnSp>
        <p:cxnSp>
          <p:nvCxnSpPr>
            <p:cNvPr id="162" name="Straight Connector 161">
              <a:extLst>
                <a:ext uri="{FF2B5EF4-FFF2-40B4-BE49-F238E27FC236}">
                  <a16:creationId xmlns:a16="http://schemas.microsoft.com/office/drawing/2014/main" id="{9D8D03FC-63E5-604C-BFEE-B5196855C8FA}"/>
                </a:ext>
              </a:extLst>
            </p:cNvPr>
            <p:cNvCxnSpPr>
              <a:stCxn id="155" idx="6"/>
              <a:endCxn id="158" idx="2"/>
            </p:cNvCxnSpPr>
            <p:nvPr/>
          </p:nvCxnSpPr>
          <p:spPr>
            <a:xfrm>
              <a:off x="2452174" y="5810857"/>
              <a:ext cx="686555" cy="362036"/>
            </a:xfrm>
            <a:prstGeom prst="line">
              <a:avLst/>
            </a:prstGeom>
            <a:ln>
              <a:solidFill>
                <a:schemeClr val="accent2"/>
              </a:solidFill>
            </a:ln>
          </p:spPr>
          <p:style>
            <a:lnRef idx="2">
              <a:schemeClr val="dk1"/>
            </a:lnRef>
            <a:fillRef idx="0">
              <a:schemeClr val="dk1"/>
            </a:fillRef>
            <a:effectRef idx="1">
              <a:schemeClr val="dk1"/>
            </a:effectRef>
            <a:fontRef idx="minor">
              <a:schemeClr val="tx1"/>
            </a:fontRef>
          </p:style>
        </p:cxnSp>
        <p:cxnSp>
          <p:nvCxnSpPr>
            <p:cNvPr id="163" name="Straight Connector 162">
              <a:extLst>
                <a:ext uri="{FF2B5EF4-FFF2-40B4-BE49-F238E27FC236}">
                  <a16:creationId xmlns:a16="http://schemas.microsoft.com/office/drawing/2014/main" id="{30A46697-BF46-B946-B77A-773552D113D9}"/>
                </a:ext>
              </a:extLst>
            </p:cNvPr>
            <p:cNvCxnSpPr>
              <a:stCxn id="155" idx="6"/>
              <a:endCxn id="156" idx="2"/>
            </p:cNvCxnSpPr>
            <p:nvPr/>
          </p:nvCxnSpPr>
          <p:spPr>
            <a:xfrm>
              <a:off x="2452174" y="5810857"/>
              <a:ext cx="686556" cy="523882"/>
            </a:xfrm>
            <a:prstGeom prst="line">
              <a:avLst/>
            </a:prstGeom>
            <a:ln>
              <a:solidFill>
                <a:schemeClr val="accent2"/>
              </a:solidFill>
            </a:ln>
          </p:spPr>
          <p:style>
            <a:lnRef idx="2">
              <a:schemeClr val="dk1"/>
            </a:lnRef>
            <a:fillRef idx="0">
              <a:schemeClr val="dk1"/>
            </a:fillRef>
            <a:effectRef idx="1">
              <a:schemeClr val="dk1"/>
            </a:effectRef>
            <a:fontRef idx="minor">
              <a:schemeClr val="tx1"/>
            </a:fontRef>
          </p:style>
        </p:cxnSp>
      </p:grpSp>
      <p:grpSp>
        <p:nvGrpSpPr>
          <p:cNvPr id="177" name="Group 176">
            <a:extLst>
              <a:ext uri="{FF2B5EF4-FFF2-40B4-BE49-F238E27FC236}">
                <a16:creationId xmlns:a16="http://schemas.microsoft.com/office/drawing/2014/main" id="{7DEBCFD4-03A5-3643-93A1-187F2D4EA3B0}"/>
              </a:ext>
            </a:extLst>
          </p:cNvPr>
          <p:cNvGrpSpPr/>
          <p:nvPr/>
        </p:nvGrpSpPr>
        <p:grpSpPr>
          <a:xfrm>
            <a:off x="8923088" y="5136075"/>
            <a:ext cx="2189442" cy="1309620"/>
            <a:chOff x="8351560" y="5100124"/>
            <a:chExt cx="2189442" cy="1309620"/>
          </a:xfrm>
        </p:grpSpPr>
        <p:pic>
          <p:nvPicPr>
            <p:cNvPr id="165" name="Picture 164">
              <a:extLst>
                <a:ext uri="{FF2B5EF4-FFF2-40B4-BE49-F238E27FC236}">
                  <a16:creationId xmlns:a16="http://schemas.microsoft.com/office/drawing/2014/main" id="{1ACB725E-3D53-364D-BD91-9BB2BB0C648C}"/>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351560" y="5100124"/>
              <a:ext cx="857130" cy="642848"/>
            </a:xfrm>
            <a:prstGeom prst="rect">
              <a:avLst/>
            </a:prstGeom>
          </p:spPr>
        </p:pic>
        <p:grpSp>
          <p:nvGrpSpPr>
            <p:cNvPr id="166" name="Group 165">
              <a:extLst>
                <a:ext uri="{FF2B5EF4-FFF2-40B4-BE49-F238E27FC236}">
                  <a16:creationId xmlns:a16="http://schemas.microsoft.com/office/drawing/2014/main" id="{D6668AA6-EC73-164B-B47D-E037CD5A084E}"/>
                </a:ext>
              </a:extLst>
            </p:cNvPr>
            <p:cNvGrpSpPr/>
            <p:nvPr/>
          </p:nvGrpSpPr>
          <p:grpSpPr>
            <a:xfrm>
              <a:off x="8434145" y="5851672"/>
              <a:ext cx="1591672" cy="558072"/>
              <a:chOff x="8831310" y="4422232"/>
              <a:chExt cx="1738838" cy="609671"/>
            </a:xfrm>
          </p:grpSpPr>
          <p:sp>
            <p:nvSpPr>
              <p:cNvPr id="167" name="Oval 166">
                <a:extLst>
                  <a:ext uri="{FF2B5EF4-FFF2-40B4-BE49-F238E27FC236}">
                    <a16:creationId xmlns:a16="http://schemas.microsoft.com/office/drawing/2014/main" id="{76457313-54CE-6042-84AB-15A5878B7C73}"/>
                  </a:ext>
                </a:extLst>
              </p:cNvPr>
              <p:cNvSpPr/>
              <p:nvPr/>
            </p:nvSpPr>
            <p:spPr>
              <a:xfrm rot="10800000">
                <a:off x="8831310" y="4422232"/>
                <a:ext cx="270721" cy="214139"/>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8" name="Oval 167">
                <a:extLst>
                  <a:ext uri="{FF2B5EF4-FFF2-40B4-BE49-F238E27FC236}">
                    <a16:creationId xmlns:a16="http://schemas.microsoft.com/office/drawing/2014/main" id="{D8BFB158-9608-B04D-AE63-396C0F63AC74}"/>
                  </a:ext>
                </a:extLst>
              </p:cNvPr>
              <p:cNvSpPr/>
              <p:nvPr/>
            </p:nvSpPr>
            <p:spPr>
              <a:xfrm rot="10800000">
                <a:off x="8831310" y="4789293"/>
                <a:ext cx="287201" cy="242610"/>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9" name="Oval 168">
                <a:extLst>
                  <a:ext uri="{FF2B5EF4-FFF2-40B4-BE49-F238E27FC236}">
                    <a16:creationId xmlns:a16="http://schemas.microsoft.com/office/drawing/2014/main" id="{7C0A866C-8D48-3845-844B-BA59DAA48E29}"/>
                  </a:ext>
                </a:extLst>
              </p:cNvPr>
              <p:cNvSpPr/>
              <p:nvPr/>
            </p:nvSpPr>
            <p:spPr>
              <a:xfrm rot="10800000">
                <a:off x="10282947" y="4592591"/>
                <a:ext cx="287201" cy="242610"/>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0" name="Oval 169">
                <a:extLst>
                  <a:ext uri="{FF2B5EF4-FFF2-40B4-BE49-F238E27FC236}">
                    <a16:creationId xmlns:a16="http://schemas.microsoft.com/office/drawing/2014/main" id="{7E08A75F-254B-D64F-A395-090044751696}"/>
                  </a:ext>
                </a:extLst>
              </p:cNvPr>
              <p:cNvSpPr/>
              <p:nvPr/>
            </p:nvSpPr>
            <p:spPr>
              <a:xfrm rot="10800000">
                <a:off x="9315189" y="4599546"/>
                <a:ext cx="287201" cy="242610"/>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1" name="Oval 170">
                <a:extLst>
                  <a:ext uri="{FF2B5EF4-FFF2-40B4-BE49-F238E27FC236}">
                    <a16:creationId xmlns:a16="http://schemas.microsoft.com/office/drawing/2014/main" id="{5E78F351-4E25-F646-B489-CEE3DE05B29E}"/>
                  </a:ext>
                </a:extLst>
              </p:cNvPr>
              <p:cNvSpPr/>
              <p:nvPr/>
            </p:nvSpPr>
            <p:spPr>
              <a:xfrm rot="10800000">
                <a:off x="9799068" y="4600124"/>
                <a:ext cx="287201" cy="242610"/>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72" name="Straight Arrow Connector 171">
                <a:extLst>
                  <a:ext uri="{FF2B5EF4-FFF2-40B4-BE49-F238E27FC236}">
                    <a16:creationId xmlns:a16="http://schemas.microsoft.com/office/drawing/2014/main" id="{DDDF9DB6-D477-6443-90F3-50BB5C0E16A9}"/>
                  </a:ext>
                </a:extLst>
              </p:cNvPr>
              <p:cNvCxnSpPr/>
              <p:nvPr/>
            </p:nvCxnSpPr>
            <p:spPr>
              <a:xfrm>
                <a:off x="9062385" y="4605011"/>
                <a:ext cx="252804" cy="11584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3" name="Straight Arrow Connector 172">
                <a:extLst>
                  <a:ext uri="{FF2B5EF4-FFF2-40B4-BE49-F238E27FC236}">
                    <a16:creationId xmlns:a16="http://schemas.microsoft.com/office/drawing/2014/main" id="{C9818706-6F56-4A4A-ADA2-5282DFB0EB8B}"/>
                  </a:ext>
                </a:extLst>
              </p:cNvPr>
              <p:cNvCxnSpPr/>
              <p:nvPr/>
            </p:nvCxnSpPr>
            <p:spPr>
              <a:xfrm flipV="1">
                <a:off x="9118511" y="4720851"/>
                <a:ext cx="196678" cy="18974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4" name="Straight Arrow Connector 173">
                <a:extLst>
                  <a:ext uri="{FF2B5EF4-FFF2-40B4-BE49-F238E27FC236}">
                    <a16:creationId xmlns:a16="http://schemas.microsoft.com/office/drawing/2014/main" id="{2FD75856-D722-6540-AB41-75682EF6D9B9}"/>
                  </a:ext>
                </a:extLst>
              </p:cNvPr>
              <p:cNvCxnSpPr/>
              <p:nvPr/>
            </p:nvCxnSpPr>
            <p:spPr>
              <a:xfrm>
                <a:off x="9602390" y="4720851"/>
                <a:ext cx="196678" cy="57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75" name="Straight Arrow Connector 174">
                <a:extLst>
                  <a:ext uri="{FF2B5EF4-FFF2-40B4-BE49-F238E27FC236}">
                    <a16:creationId xmlns:a16="http://schemas.microsoft.com/office/drawing/2014/main" id="{C673987D-F289-E342-A1D8-6BC97FF908B4}"/>
                  </a:ext>
                </a:extLst>
              </p:cNvPr>
              <p:cNvCxnSpPr/>
              <p:nvPr/>
            </p:nvCxnSpPr>
            <p:spPr>
              <a:xfrm flipV="1">
                <a:off x="10086269" y="4713896"/>
                <a:ext cx="196678" cy="753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pic>
          <p:nvPicPr>
            <p:cNvPr id="176" name="Picture 175">
              <a:extLst>
                <a:ext uri="{FF2B5EF4-FFF2-40B4-BE49-F238E27FC236}">
                  <a16:creationId xmlns:a16="http://schemas.microsoft.com/office/drawing/2014/main" id="{FA99336A-8EF6-C341-892D-FDB4686D5079}"/>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318356" y="5213646"/>
              <a:ext cx="1222646" cy="448304"/>
            </a:xfrm>
            <a:prstGeom prst="rect">
              <a:avLst/>
            </a:prstGeom>
          </p:spPr>
        </p:pic>
      </p:grpSp>
      <p:grpSp>
        <p:nvGrpSpPr>
          <p:cNvPr id="199" name="Group 198">
            <a:extLst>
              <a:ext uri="{FF2B5EF4-FFF2-40B4-BE49-F238E27FC236}">
                <a16:creationId xmlns:a16="http://schemas.microsoft.com/office/drawing/2014/main" id="{573D9BFA-0299-FA4A-A054-A2DF2A49A9AD}"/>
              </a:ext>
            </a:extLst>
          </p:cNvPr>
          <p:cNvGrpSpPr/>
          <p:nvPr/>
        </p:nvGrpSpPr>
        <p:grpSpPr>
          <a:xfrm>
            <a:off x="4867460" y="5028510"/>
            <a:ext cx="1955310" cy="1417186"/>
            <a:chOff x="4930620" y="5046381"/>
            <a:chExt cx="1955310" cy="1417186"/>
          </a:xfrm>
        </p:grpSpPr>
        <p:cxnSp>
          <p:nvCxnSpPr>
            <p:cNvPr id="186" name="Straight Arrow Connector 185">
              <a:extLst>
                <a:ext uri="{FF2B5EF4-FFF2-40B4-BE49-F238E27FC236}">
                  <a16:creationId xmlns:a16="http://schemas.microsoft.com/office/drawing/2014/main" id="{6C0CE141-212F-384E-A476-EFC70975E638}"/>
                </a:ext>
              </a:extLst>
            </p:cNvPr>
            <p:cNvCxnSpPr/>
            <p:nvPr/>
          </p:nvCxnSpPr>
          <p:spPr>
            <a:xfrm>
              <a:off x="4930620" y="5359383"/>
              <a:ext cx="411252" cy="1"/>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187" name="Straight Arrow Connector 186">
              <a:extLst>
                <a:ext uri="{FF2B5EF4-FFF2-40B4-BE49-F238E27FC236}">
                  <a16:creationId xmlns:a16="http://schemas.microsoft.com/office/drawing/2014/main" id="{35F24D14-F35F-D346-BFC3-8EC3280E640C}"/>
                </a:ext>
              </a:extLst>
            </p:cNvPr>
            <p:cNvCxnSpPr/>
            <p:nvPr/>
          </p:nvCxnSpPr>
          <p:spPr>
            <a:xfrm>
              <a:off x="5479086" y="5482877"/>
              <a:ext cx="0" cy="336916"/>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188" name="Straight Arrow Connector 187">
              <a:extLst>
                <a:ext uri="{FF2B5EF4-FFF2-40B4-BE49-F238E27FC236}">
                  <a16:creationId xmlns:a16="http://schemas.microsoft.com/office/drawing/2014/main" id="{189E36E9-AB3F-4740-A4A8-68A98B356B2C}"/>
                </a:ext>
              </a:extLst>
            </p:cNvPr>
            <p:cNvCxnSpPr/>
            <p:nvPr/>
          </p:nvCxnSpPr>
          <p:spPr>
            <a:xfrm>
              <a:off x="5616301" y="5359384"/>
              <a:ext cx="290437" cy="0"/>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189" name="Straight Arrow Connector 188">
              <a:extLst>
                <a:ext uri="{FF2B5EF4-FFF2-40B4-BE49-F238E27FC236}">
                  <a16:creationId xmlns:a16="http://schemas.microsoft.com/office/drawing/2014/main" id="{74D2DA69-D088-B849-A9F9-D0327E9C536F}"/>
                </a:ext>
              </a:extLst>
            </p:cNvPr>
            <p:cNvCxnSpPr/>
            <p:nvPr/>
          </p:nvCxnSpPr>
          <p:spPr>
            <a:xfrm>
              <a:off x="5616301" y="5943286"/>
              <a:ext cx="290437" cy="0"/>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190" name="Straight Arrow Connector 189">
              <a:extLst>
                <a:ext uri="{FF2B5EF4-FFF2-40B4-BE49-F238E27FC236}">
                  <a16:creationId xmlns:a16="http://schemas.microsoft.com/office/drawing/2014/main" id="{5323DF29-EA1F-E645-9040-613E76EBA1C5}"/>
                </a:ext>
              </a:extLst>
            </p:cNvPr>
            <p:cNvCxnSpPr>
              <a:cxnSpLocks/>
            </p:cNvCxnSpPr>
            <p:nvPr/>
          </p:nvCxnSpPr>
          <p:spPr>
            <a:xfrm flipV="1">
              <a:off x="6181168" y="5651419"/>
              <a:ext cx="323217" cy="291867"/>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cxnSp>
          <p:nvCxnSpPr>
            <p:cNvPr id="191" name="Straight Arrow Connector 190">
              <a:extLst>
                <a:ext uri="{FF2B5EF4-FFF2-40B4-BE49-F238E27FC236}">
                  <a16:creationId xmlns:a16="http://schemas.microsoft.com/office/drawing/2014/main" id="{078584EA-F7BB-484B-BF07-D88EA6165820}"/>
                </a:ext>
              </a:extLst>
            </p:cNvPr>
            <p:cNvCxnSpPr>
              <a:cxnSpLocks/>
            </p:cNvCxnSpPr>
            <p:nvPr/>
          </p:nvCxnSpPr>
          <p:spPr>
            <a:xfrm>
              <a:off x="6181168" y="5943286"/>
              <a:ext cx="323217" cy="327133"/>
            </a:xfrm>
            <a:prstGeom prst="straightConnector1">
              <a:avLst/>
            </a:prstGeom>
            <a:ln w="38100">
              <a:solidFill>
                <a:schemeClr val="accent2"/>
              </a:solidFill>
              <a:tailEnd type="triangle"/>
            </a:ln>
          </p:spPr>
          <p:style>
            <a:lnRef idx="1">
              <a:schemeClr val="accent4"/>
            </a:lnRef>
            <a:fillRef idx="0">
              <a:schemeClr val="accent4"/>
            </a:fillRef>
            <a:effectRef idx="0">
              <a:schemeClr val="accent4"/>
            </a:effectRef>
            <a:fontRef idx="minor">
              <a:schemeClr val="tx1"/>
            </a:fontRef>
          </p:style>
        </p:cxnSp>
        <p:sp>
          <p:nvSpPr>
            <p:cNvPr id="192" name="Rounded Rectangle 191">
              <a:extLst>
                <a:ext uri="{FF2B5EF4-FFF2-40B4-BE49-F238E27FC236}">
                  <a16:creationId xmlns:a16="http://schemas.microsoft.com/office/drawing/2014/main" id="{6C63EF04-B2BA-BD42-83FF-0031A7EAEA0D}"/>
                </a:ext>
              </a:extLst>
            </p:cNvPr>
            <p:cNvSpPr/>
            <p:nvPr/>
          </p:nvSpPr>
          <p:spPr>
            <a:xfrm>
              <a:off x="5341872" y="5235890"/>
              <a:ext cx="274430" cy="2469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ounded Rectangle 192">
              <a:extLst>
                <a:ext uri="{FF2B5EF4-FFF2-40B4-BE49-F238E27FC236}">
                  <a16:creationId xmlns:a16="http://schemas.microsoft.com/office/drawing/2014/main" id="{3F9240D9-3CF0-7B4F-AA1F-A9CFEEBE5481}"/>
                </a:ext>
              </a:extLst>
            </p:cNvPr>
            <p:cNvSpPr/>
            <p:nvPr/>
          </p:nvSpPr>
          <p:spPr>
            <a:xfrm>
              <a:off x="5341872" y="5819792"/>
              <a:ext cx="274430" cy="2469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ounded Rectangle 193">
              <a:extLst>
                <a:ext uri="{FF2B5EF4-FFF2-40B4-BE49-F238E27FC236}">
                  <a16:creationId xmlns:a16="http://schemas.microsoft.com/office/drawing/2014/main" id="{E38CBEA1-8C27-DC48-828B-42C608246FD9}"/>
                </a:ext>
              </a:extLst>
            </p:cNvPr>
            <p:cNvSpPr/>
            <p:nvPr/>
          </p:nvSpPr>
          <p:spPr>
            <a:xfrm>
              <a:off x="5906739" y="5819792"/>
              <a:ext cx="274430" cy="2469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ounded Rectangle 194">
              <a:extLst>
                <a:ext uri="{FF2B5EF4-FFF2-40B4-BE49-F238E27FC236}">
                  <a16:creationId xmlns:a16="http://schemas.microsoft.com/office/drawing/2014/main" id="{B2C4FCA2-2DD9-7F44-85B0-DD5EF35BA192}"/>
                </a:ext>
              </a:extLst>
            </p:cNvPr>
            <p:cNvSpPr/>
            <p:nvPr/>
          </p:nvSpPr>
          <p:spPr>
            <a:xfrm>
              <a:off x="5906739" y="5235890"/>
              <a:ext cx="274430" cy="2469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a:extLst>
                <a:ext uri="{FF2B5EF4-FFF2-40B4-BE49-F238E27FC236}">
                  <a16:creationId xmlns:a16="http://schemas.microsoft.com/office/drawing/2014/main" id="{A5726CC1-8574-494D-AF29-6756DEDE543F}"/>
                </a:ext>
              </a:extLst>
            </p:cNvPr>
            <p:cNvSpPr/>
            <p:nvPr/>
          </p:nvSpPr>
          <p:spPr>
            <a:xfrm>
              <a:off x="6504387" y="5527925"/>
              <a:ext cx="274430" cy="2469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a:extLst>
                <a:ext uri="{FF2B5EF4-FFF2-40B4-BE49-F238E27FC236}">
                  <a16:creationId xmlns:a16="http://schemas.microsoft.com/office/drawing/2014/main" id="{4018BF11-F316-1A47-9858-0A5A55F0A76D}"/>
                </a:ext>
              </a:extLst>
            </p:cNvPr>
            <p:cNvSpPr/>
            <p:nvPr/>
          </p:nvSpPr>
          <p:spPr>
            <a:xfrm>
              <a:off x="6504387" y="6146925"/>
              <a:ext cx="274430" cy="24698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9ABE9173-9C5A-974B-8E0F-BC6476F1E70C}"/>
                </a:ext>
              </a:extLst>
            </p:cNvPr>
            <p:cNvSpPr/>
            <p:nvPr/>
          </p:nvSpPr>
          <p:spPr>
            <a:xfrm>
              <a:off x="5136443" y="5046381"/>
              <a:ext cx="1749487" cy="141718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0" name="TextBox 199">
            <a:extLst>
              <a:ext uri="{FF2B5EF4-FFF2-40B4-BE49-F238E27FC236}">
                <a16:creationId xmlns:a16="http://schemas.microsoft.com/office/drawing/2014/main" id="{37D94466-B8A3-664C-A5C4-EEFA3A7C1354}"/>
              </a:ext>
            </a:extLst>
          </p:cNvPr>
          <p:cNvSpPr txBox="1"/>
          <p:nvPr/>
        </p:nvSpPr>
        <p:spPr>
          <a:xfrm>
            <a:off x="1059126" y="4362913"/>
            <a:ext cx="372372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lumMod val="65000"/>
                    <a:lumOff val="35000"/>
                  </a:prstClr>
                </a:solidFill>
                <a:effectLst/>
                <a:uLnTx/>
                <a:uFillTx/>
                <a:hlinkClick r:id="rId6"/>
              </a:rPr>
              <a:t>C3</a:t>
            </a:r>
            <a:r>
              <a:rPr kumimoji="0" lang="en-US" sz="2000" b="0" i="0" u="none" strike="noStrike" kern="0" cap="none" spc="0" normalizeH="0" baseline="0" noProof="0" dirty="0">
                <a:ln>
                  <a:noFill/>
                </a:ln>
                <a:solidFill>
                  <a:prstClr val="black">
                    <a:lumMod val="65000"/>
                    <a:lumOff val="35000"/>
                  </a:prstClr>
                </a:solidFill>
                <a:effectLst/>
                <a:uLnTx/>
                <a:uFillTx/>
              </a:rPr>
              <a:t> [NSDI’15],</a:t>
            </a:r>
            <a:r>
              <a:rPr lang="en-US" sz="2000" kern="0" dirty="0">
                <a:solidFill>
                  <a:prstClr val="black">
                    <a:lumMod val="65000"/>
                    <a:lumOff val="35000"/>
                  </a:prstClr>
                </a:solidFill>
              </a:rPr>
              <a:t> </a:t>
            </a:r>
            <a:r>
              <a:rPr lang="en-US" sz="2000" kern="0" dirty="0">
                <a:solidFill>
                  <a:prstClr val="black">
                    <a:lumMod val="65000"/>
                    <a:lumOff val="35000"/>
                  </a:prstClr>
                </a:solidFill>
                <a:hlinkClick r:id="rId7"/>
              </a:rPr>
              <a:t>Rein</a:t>
            </a:r>
            <a:r>
              <a:rPr kumimoji="0" lang="en-US" sz="2000" b="0" i="0" u="none" strike="noStrike" kern="0" cap="none" spc="0" normalizeH="0" baseline="0" noProof="0" dirty="0">
                <a:ln>
                  <a:noFill/>
                </a:ln>
                <a:solidFill>
                  <a:prstClr val="black">
                    <a:lumMod val="65000"/>
                    <a:lumOff val="35000"/>
                  </a:prstClr>
                </a:solidFill>
                <a:effectLst/>
                <a:uLnTx/>
                <a:uFillTx/>
              </a:rPr>
              <a:t> [EuroSys’17], </a:t>
            </a:r>
            <a:r>
              <a:rPr kumimoji="0" lang="en-US" sz="2000" b="0" i="0" u="none" strike="noStrike" kern="0" cap="none" spc="0" normalizeH="0" baseline="0" noProof="0" dirty="0" err="1">
                <a:ln>
                  <a:noFill/>
                </a:ln>
                <a:solidFill>
                  <a:prstClr val="black">
                    <a:lumMod val="65000"/>
                    <a:lumOff val="35000"/>
                  </a:prstClr>
                </a:solidFill>
                <a:effectLst/>
                <a:uLnTx/>
                <a:uFillTx/>
                <a:hlinkClick r:id="rId8"/>
              </a:rPr>
              <a:t>Kurm</a:t>
            </a:r>
            <a:r>
              <a:rPr lang="en-US" sz="2000" kern="0" dirty="0">
                <a:solidFill>
                  <a:prstClr val="black">
                    <a:lumMod val="65000"/>
                    <a:lumOff val="35000"/>
                  </a:prstClr>
                </a:solidFill>
                <a:hlinkClick r:id="rId8"/>
              </a:rPr>
              <a:t>a</a:t>
            </a:r>
            <a:r>
              <a:rPr lang="en-US" sz="2000" kern="0" dirty="0">
                <a:solidFill>
                  <a:prstClr val="black">
                    <a:lumMod val="65000"/>
                    <a:lumOff val="35000"/>
                  </a:prstClr>
                </a:solidFill>
              </a:rPr>
              <a:t> </a:t>
            </a:r>
            <a:r>
              <a:rPr kumimoji="0" lang="en-US" sz="2000" b="0" i="0" u="none" strike="noStrike" kern="0" cap="none" spc="0" normalizeH="0" baseline="0" noProof="0" dirty="0">
                <a:ln>
                  <a:noFill/>
                </a:ln>
                <a:solidFill>
                  <a:prstClr val="black">
                    <a:lumMod val="65000"/>
                    <a:lumOff val="35000"/>
                  </a:prstClr>
                </a:solidFill>
                <a:effectLst/>
                <a:uLnTx/>
                <a:uFillTx/>
              </a:rPr>
              <a:t>[SoCC’18], </a:t>
            </a:r>
            <a:r>
              <a:rPr kumimoji="0" lang="en-US" sz="2000" b="0" i="0" u="none" strike="noStrike" kern="0" cap="none" spc="0" normalizeH="0" baseline="0" noProof="0" dirty="0">
                <a:ln>
                  <a:noFill/>
                </a:ln>
                <a:solidFill>
                  <a:prstClr val="black">
                    <a:lumMod val="65000"/>
                    <a:lumOff val="35000"/>
                  </a:prstClr>
                </a:solidFill>
                <a:effectLst/>
                <a:uLnTx/>
                <a:uFillTx/>
                <a:hlinkClick r:id="rId9"/>
              </a:rPr>
              <a:t>Assise</a:t>
            </a:r>
            <a:r>
              <a:rPr kumimoji="0" lang="en-US" sz="2000" b="0" i="0" u="none" strike="noStrike" kern="0" cap="none" spc="0" normalizeH="0" baseline="0" noProof="0" dirty="0">
                <a:ln>
                  <a:noFill/>
                </a:ln>
                <a:solidFill>
                  <a:prstClr val="black">
                    <a:lumMod val="65000"/>
                    <a:lumOff val="35000"/>
                  </a:prstClr>
                </a:solidFill>
                <a:effectLst/>
                <a:uLnTx/>
                <a:uFillTx/>
              </a:rPr>
              <a:t> [OSDI’20]</a:t>
            </a:r>
          </a:p>
        </p:txBody>
      </p:sp>
      <p:pic>
        <p:nvPicPr>
          <p:cNvPr id="201" name="Picture 200">
            <a:extLst>
              <a:ext uri="{FF2B5EF4-FFF2-40B4-BE49-F238E27FC236}">
                <a16:creationId xmlns:a16="http://schemas.microsoft.com/office/drawing/2014/main" id="{E8ED3D68-3161-1841-9A8F-334F3DC65FD3}"/>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872681" y="5457499"/>
            <a:ext cx="849561" cy="483852"/>
          </a:xfrm>
          <a:prstGeom prst="rect">
            <a:avLst/>
          </a:prstGeom>
        </p:spPr>
      </p:pic>
      <p:pic>
        <p:nvPicPr>
          <p:cNvPr id="202" name="Picture 201">
            <a:extLst>
              <a:ext uri="{FF2B5EF4-FFF2-40B4-BE49-F238E27FC236}">
                <a16:creationId xmlns:a16="http://schemas.microsoft.com/office/drawing/2014/main" id="{A264EC2E-E34A-AF4E-AFA8-0FBB0D6E4B38}"/>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153470" y="5337798"/>
            <a:ext cx="661574" cy="808517"/>
          </a:xfrm>
          <a:prstGeom prst="rect">
            <a:avLst/>
          </a:prstGeom>
        </p:spPr>
      </p:pic>
      <p:sp>
        <p:nvSpPr>
          <p:cNvPr id="203" name="TextBox 202">
            <a:extLst>
              <a:ext uri="{FF2B5EF4-FFF2-40B4-BE49-F238E27FC236}">
                <a16:creationId xmlns:a16="http://schemas.microsoft.com/office/drawing/2014/main" id="{F3F8EE55-0826-FD40-8799-6F8B92A767AB}"/>
              </a:ext>
            </a:extLst>
          </p:cNvPr>
          <p:cNvSpPr txBox="1"/>
          <p:nvPr/>
        </p:nvSpPr>
        <p:spPr>
          <a:xfrm>
            <a:off x="4867460" y="4362913"/>
            <a:ext cx="2062990"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lumMod val="65000"/>
                    <a:lumOff val="35000"/>
                  </a:prstClr>
                </a:solidFill>
                <a:effectLst/>
                <a:uLnTx/>
                <a:uFillTx/>
                <a:hlinkClick r:id="rId12"/>
              </a:rPr>
              <a:t>Wisp</a:t>
            </a:r>
            <a:r>
              <a:rPr kumimoji="0" lang="en-US" sz="2000" b="0" i="0" u="none" strike="noStrike" kern="0" cap="none" spc="0" normalizeH="0" baseline="0" noProof="0" dirty="0">
                <a:ln>
                  <a:noFill/>
                </a:ln>
                <a:solidFill>
                  <a:prstClr val="black">
                    <a:lumMod val="65000"/>
                    <a:lumOff val="35000"/>
                  </a:prstClr>
                </a:solidFill>
                <a:effectLst/>
                <a:uLnTx/>
                <a:uFillTx/>
              </a:rPr>
              <a:t> [SoCC’18]</a:t>
            </a:r>
          </a:p>
        </p:txBody>
      </p:sp>
      <p:sp>
        <p:nvSpPr>
          <p:cNvPr id="204" name="TextBox 203">
            <a:extLst>
              <a:ext uri="{FF2B5EF4-FFF2-40B4-BE49-F238E27FC236}">
                <a16:creationId xmlns:a16="http://schemas.microsoft.com/office/drawing/2014/main" id="{C5471905-8047-F648-AC4C-A48DA06706BE}"/>
              </a:ext>
            </a:extLst>
          </p:cNvPr>
          <p:cNvSpPr txBox="1"/>
          <p:nvPr/>
        </p:nvSpPr>
        <p:spPr>
          <a:xfrm>
            <a:off x="7933362" y="4362913"/>
            <a:ext cx="4154997" cy="707886"/>
          </a:xfrm>
          <a:prstGeom prst="rect">
            <a:avLst/>
          </a:prstGeom>
          <a:noFill/>
        </p:spPr>
        <p:txBody>
          <a:bodyPr wrap="square" rtlCol="0">
            <a:spAutoFit/>
          </a:bodyPr>
          <a:lstStyle/>
          <a:p>
            <a:pPr lvl="0">
              <a:defRPr/>
            </a:pPr>
            <a:r>
              <a:rPr lang="en-US" sz="2000" kern="0" dirty="0" err="1">
                <a:solidFill>
                  <a:prstClr val="black">
                    <a:lumMod val="65000"/>
                    <a:lumOff val="35000"/>
                  </a:prstClr>
                </a:solidFill>
                <a:hlinkClick r:id="rId13"/>
              </a:rPr>
              <a:t>AutoTune</a:t>
            </a:r>
            <a:r>
              <a:rPr kumimoji="0" lang="en-US" sz="2000" b="0" i="0" u="none" strike="noStrike" kern="0" cap="none" spc="0" normalizeH="0" baseline="0" noProof="0" dirty="0">
                <a:ln>
                  <a:noFill/>
                </a:ln>
                <a:solidFill>
                  <a:prstClr val="black">
                    <a:lumMod val="65000"/>
                    <a:lumOff val="35000"/>
                  </a:prstClr>
                </a:solidFill>
                <a:effectLst/>
                <a:uLnTx/>
                <a:uFillTx/>
              </a:rPr>
              <a:t> [SoCC’18], </a:t>
            </a:r>
            <a:r>
              <a:rPr kumimoji="0" lang="en-US" sz="2000" b="0" i="0" u="none" strike="noStrike" kern="0" cap="none" spc="0" normalizeH="0" baseline="0" noProof="0" dirty="0">
                <a:ln>
                  <a:noFill/>
                </a:ln>
                <a:solidFill>
                  <a:prstClr val="black">
                    <a:lumMod val="65000"/>
                    <a:lumOff val="35000"/>
                  </a:prstClr>
                </a:solidFill>
                <a:effectLst/>
                <a:uLnTx/>
                <a:uFillTx/>
                <a:hlinkClick r:id="rId14"/>
              </a:rPr>
              <a:t>BBO Arena</a:t>
            </a:r>
            <a:r>
              <a:rPr kumimoji="0" lang="en-US" sz="2000" b="0" i="0" u="none" strike="noStrike" kern="0" cap="none" spc="0" normalizeH="0" baseline="0" noProof="0" dirty="0">
                <a:ln>
                  <a:noFill/>
                </a:ln>
                <a:solidFill>
                  <a:prstClr val="black">
                    <a:lumMod val="65000"/>
                    <a:lumOff val="35000"/>
                  </a:prstClr>
                </a:solidFill>
                <a:effectLst/>
                <a:uLnTx/>
                <a:uFillTx/>
              </a:rPr>
              <a:t> [</a:t>
            </a:r>
            <a:r>
              <a:rPr lang="en-US" sz="2000" kern="0" dirty="0">
                <a:solidFill>
                  <a:prstClr val="black">
                    <a:lumMod val="65000"/>
                    <a:lumOff val="35000"/>
                  </a:prstClr>
                </a:solidFill>
              </a:rPr>
              <a:t>VLDB’20], </a:t>
            </a:r>
            <a:r>
              <a:rPr lang="en-US" sz="2000" kern="0" dirty="0">
                <a:solidFill>
                  <a:prstClr val="black">
                    <a:lumMod val="65000"/>
                    <a:lumOff val="35000"/>
                  </a:prstClr>
                </a:solidFill>
                <a:hlinkClick r:id="rId15"/>
              </a:rPr>
              <a:t>Vanir</a:t>
            </a:r>
            <a:r>
              <a:rPr lang="en-US" sz="2000" kern="0" dirty="0">
                <a:solidFill>
                  <a:prstClr val="black">
                    <a:lumMod val="65000"/>
                    <a:lumOff val="35000"/>
                  </a:prstClr>
                </a:solidFill>
              </a:rPr>
              <a:t> [SoCC’10]</a:t>
            </a:r>
            <a:endParaRPr kumimoji="0" lang="en-US" sz="2000" b="0" i="0" u="none" strike="noStrike" kern="0" cap="none" spc="0" normalizeH="0" baseline="0" noProof="0" dirty="0">
              <a:ln>
                <a:noFill/>
              </a:ln>
              <a:solidFill>
                <a:prstClr val="black">
                  <a:lumMod val="65000"/>
                  <a:lumOff val="35000"/>
                </a:prstClr>
              </a:solidFill>
              <a:effectLst/>
              <a:uLnTx/>
              <a:uFillTx/>
            </a:endParaRPr>
          </a:p>
        </p:txBody>
      </p:sp>
      <p:sp>
        <p:nvSpPr>
          <p:cNvPr id="205" name="TextBox 204">
            <a:extLst>
              <a:ext uri="{FF2B5EF4-FFF2-40B4-BE49-F238E27FC236}">
                <a16:creationId xmlns:a16="http://schemas.microsoft.com/office/drawing/2014/main" id="{D8339968-D511-F942-9114-7EF8C443B52B}"/>
              </a:ext>
            </a:extLst>
          </p:cNvPr>
          <p:cNvSpPr txBox="1"/>
          <p:nvPr/>
        </p:nvSpPr>
        <p:spPr>
          <a:xfrm>
            <a:off x="3140887" y="5097606"/>
            <a:ext cx="1425856"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lumMod val="65000"/>
                    <a:lumOff val="35000"/>
                  </a:prstClr>
                </a:solidFill>
                <a:effectLst/>
                <a:uLnTx/>
                <a:uFillTx/>
                <a:latin typeface="+mj-lt"/>
              </a:rPr>
              <a:t>C3 tested at:</a:t>
            </a:r>
          </a:p>
        </p:txBody>
      </p:sp>
      <p:pic>
        <p:nvPicPr>
          <p:cNvPr id="2050" name="Picture 2">
            <a:extLst>
              <a:ext uri="{FF2B5EF4-FFF2-40B4-BE49-F238E27FC236}">
                <a16:creationId xmlns:a16="http://schemas.microsoft.com/office/drawing/2014/main" id="{AF678395-1E27-7A4A-A344-0F94CE5BEA6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85318" y="6363586"/>
            <a:ext cx="457631" cy="457631"/>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1157F88A-E1BC-4945-B25E-A1D5A50D7539}"/>
              </a:ext>
            </a:extLst>
          </p:cNvPr>
          <p:cNvSpPr txBox="1"/>
          <p:nvPr/>
        </p:nvSpPr>
        <p:spPr>
          <a:xfrm>
            <a:off x="3138122" y="6044837"/>
            <a:ext cx="1828048"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lumMod val="65000"/>
                    <a:lumOff val="35000"/>
                  </a:prstClr>
                </a:solidFill>
                <a:effectLst/>
                <a:uLnTx/>
                <a:uFillTx/>
                <a:latin typeface="+mj-lt"/>
              </a:rPr>
              <a:t>C3 adopted by Elasticsearch</a:t>
            </a:r>
          </a:p>
        </p:txBody>
      </p:sp>
      <p:sp>
        <p:nvSpPr>
          <p:cNvPr id="4" name="Date Placeholder 3">
            <a:extLst>
              <a:ext uri="{FF2B5EF4-FFF2-40B4-BE49-F238E27FC236}">
                <a16:creationId xmlns:a16="http://schemas.microsoft.com/office/drawing/2014/main" id="{DF1F9EEE-66C9-1741-B332-0A2A972049F3}"/>
              </a:ext>
            </a:extLst>
          </p:cNvPr>
          <p:cNvSpPr>
            <a:spLocks noGrp="1"/>
          </p:cNvSpPr>
          <p:nvPr>
            <p:ph type="dt" sz="half" idx="10"/>
          </p:nvPr>
        </p:nvSpPr>
        <p:spPr/>
        <p:txBody>
          <a:bodyPr/>
          <a:lstStyle/>
          <a:p>
            <a:r>
              <a:rPr lang="en-US"/>
              <a:t>21/1/24</a:t>
            </a:r>
          </a:p>
        </p:txBody>
      </p:sp>
      <p:sp>
        <p:nvSpPr>
          <p:cNvPr id="5" name="Footer Placeholder 4">
            <a:extLst>
              <a:ext uri="{FF2B5EF4-FFF2-40B4-BE49-F238E27FC236}">
                <a16:creationId xmlns:a16="http://schemas.microsoft.com/office/drawing/2014/main" id="{67D3561C-2217-D440-9070-0DA968E9226D}"/>
              </a:ext>
            </a:extLst>
          </p:cNvPr>
          <p:cNvSpPr>
            <a:spLocks noGrp="1"/>
          </p:cNvSpPr>
          <p:nvPr>
            <p:ph type="ftr" sz="quarter" idx="11"/>
          </p:nvPr>
        </p:nvSpPr>
        <p:spPr/>
        <p:txBody>
          <a:bodyPr/>
          <a:lstStyle/>
          <a:p>
            <a:r>
              <a:rPr lang="en-US"/>
              <a:t>CS 345 – S24</a:t>
            </a:r>
          </a:p>
        </p:txBody>
      </p:sp>
      <p:sp>
        <p:nvSpPr>
          <p:cNvPr id="6" name="Slide Number Placeholder 5">
            <a:extLst>
              <a:ext uri="{FF2B5EF4-FFF2-40B4-BE49-F238E27FC236}">
                <a16:creationId xmlns:a16="http://schemas.microsoft.com/office/drawing/2014/main" id="{6170245E-0659-9D40-8A63-F976575206B5}"/>
              </a:ext>
            </a:extLst>
          </p:cNvPr>
          <p:cNvSpPr>
            <a:spLocks noGrp="1"/>
          </p:cNvSpPr>
          <p:nvPr>
            <p:ph type="sldNum" sz="quarter" idx="12"/>
          </p:nvPr>
        </p:nvSpPr>
        <p:spPr/>
        <p:txBody>
          <a:bodyPr/>
          <a:lstStyle/>
          <a:p>
            <a:fld id="{F00C8655-F74F-7445-B09D-C543647811CF}" type="slidenum">
              <a:rPr lang="en-US" smtClean="0"/>
              <a:t>9</a:t>
            </a:fld>
            <a:endParaRPr lang="en-US"/>
          </a:p>
        </p:txBody>
      </p:sp>
    </p:spTree>
    <p:extLst>
      <p:ext uri="{BB962C8B-B14F-4D97-AF65-F5344CB8AC3E}">
        <p14:creationId xmlns:p14="http://schemas.microsoft.com/office/powerpoint/2010/main" val="1620938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3185</TotalTime>
  <Words>4652</Words>
  <Application>Microsoft Macintosh PowerPoint</Application>
  <PresentationFormat>Widescreen</PresentationFormat>
  <Paragraphs>752</Paragraphs>
  <Slides>58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Gill Sans</vt:lpstr>
      <vt:lpstr>Helvetica</vt:lpstr>
      <vt:lpstr>Office Theme</vt:lpstr>
      <vt:lpstr>CS 345 Introduction</vt:lpstr>
      <vt:lpstr>This Class</vt:lpstr>
      <vt:lpstr>About the Instructor</vt:lpstr>
      <vt:lpstr>My research</vt:lpstr>
      <vt:lpstr>Challenges</vt:lpstr>
      <vt:lpstr>Systems Approach</vt:lpstr>
      <vt:lpstr>Building SANDS @ KAUST – Vision</vt:lpstr>
      <vt:lpstr>2012-2018 circa: Focused on SDN foundations</vt:lpstr>
      <vt:lpstr>2015-now: Predictable Performance in Clouds</vt:lpstr>
      <vt:lpstr>2016-now: In-Network Computing</vt:lpstr>
      <vt:lpstr>2018-now: ML Systems</vt:lpstr>
      <vt:lpstr>Scaling Distributed ML with In-Network Aggregation</vt:lpstr>
      <vt:lpstr>Crack Open the (Neural) Nets</vt:lpstr>
      <vt:lpstr>Federated Learning (FL)</vt:lpstr>
      <vt:lpstr>What About You?</vt:lpstr>
      <vt:lpstr>About this class</vt:lpstr>
      <vt:lpstr>Course Schedule</vt:lpstr>
      <vt:lpstr>Prerequisites</vt:lpstr>
      <vt:lpstr>Course Requirements</vt:lpstr>
      <vt:lpstr>Paper Reviews</vt:lpstr>
      <vt:lpstr>Critical Reading</vt:lpstr>
      <vt:lpstr>What are Hard/Fundamental Tradeoffs?</vt:lpstr>
      <vt:lpstr>How to Review</vt:lpstr>
      <vt:lpstr>Reviewing Tips</vt:lpstr>
      <vt:lpstr>Paper Reviews</vt:lpstr>
      <vt:lpstr>Paper Presentation</vt:lpstr>
      <vt:lpstr>Presentation Guidelines</vt:lpstr>
      <vt:lpstr>Presentation Structure</vt:lpstr>
      <vt:lpstr>Paper Presentation</vt:lpstr>
      <vt:lpstr>Paper Review Website</vt:lpstr>
      <vt:lpstr>Participation</vt:lpstr>
      <vt:lpstr>Project</vt:lpstr>
      <vt:lpstr>Projects</vt:lpstr>
      <vt:lpstr>Project theme: GenAI-aided systems research</vt:lpstr>
      <vt:lpstr>Original Research: How to Approach It?</vt:lpstr>
      <vt:lpstr>Reproduction: How to Approach It?</vt:lpstr>
      <vt:lpstr>Milestones</vt:lpstr>
      <vt:lpstr>Draft Proposal</vt:lpstr>
      <vt:lpstr>Finalized Proposal</vt:lpstr>
      <vt:lpstr>Midterm Presentation</vt:lpstr>
      <vt:lpstr>Final Presentation and Report</vt:lpstr>
      <vt:lpstr>Rough Outline</vt:lpstr>
      <vt:lpstr>Regular Check-ins and Meetings</vt:lpstr>
      <vt:lpstr>Lectures</vt:lpstr>
      <vt:lpstr>Before We Move On…</vt:lpstr>
      <vt:lpstr>Before We Move On… GenAI policy</vt:lpstr>
      <vt:lpstr>Before We Move On… More Resources</vt:lpstr>
      <vt:lpstr>Systems Research</vt:lpstr>
      <vt:lpstr>What is systems research?</vt:lpstr>
      <vt:lpstr>Systems-research methodology</vt:lpstr>
      <vt:lpstr>Experimentation for exploration vs. evaluation</vt:lpstr>
      <vt:lpstr>Thinking about evaluation</vt:lpstr>
      <vt:lpstr>The experimental method (Bacon, ...)</vt:lpstr>
      <vt:lpstr>Some easier things you can measure</vt:lpstr>
      <vt:lpstr>Some harder things to measure</vt:lpstr>
      <vt:lpstr>Bias, error, fidelity, and generality</vt:lpstr>
      <vt:lpstr>Q&amp;A</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Canini</dc:creator>
  <cp:lastModifiedBy>Marco Canini</cp:lastModifiedBy>
  <cp:revision>137</cp:revision>
  <dcterms:created xsi:type="dcterms:W3CDTF">2017-01-21T21:15:10Z</dcterms:created>
  <dcterms:modified xsi:type="dcterms:W3CDTF">2024-01-21T12:52:35Z</dcterms:modified>
</cp:coreProperties>
</file>