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59" r:id="rId9"/>
    <p:sldId id="268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2796"/>
  </p:normalViewPr>
  <p:slideViewPr>
    <p:cSldViewPr snapToGrid="0">
      <p:cViewPr varScale="1">
        <p:scale>
          <a:sx n="149" d="100"/>
          <a:sy n="149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591F-E050-C44E-A3D8-79B085E510DB}" type="datetimeFigureOut">
              <a:rPr lang="en-SA" smtClean="0"/>
              <a:t>20/02/2024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3FBF-B721-4A48-93F8-EC1885D2D62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4024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SA" dirty="0"/>
              <a:t>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offline</a:t>
            </a:r>
            <a:r>
              <a:rPr lang="zh-CN" altLang="en-US" dirty="0"/>
              <a:t> </a:t>
            </a:r>
            <a:r>
              <a:rPr lang="en-US" altLang="zh-CN" dirty="0"/>
              <a:t>profiling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fitting,</a:t>
            </a:r>
            <a:r>
              <a:rPr lang="zh-CN" altLang="en-US" dirty="0"/>
              <a:t> </a:t>
            </a:r>
            <a:r>
              <a:rPr lang="en-US" altLang="zh-CN" dirty="0" err="1"/>
              <a:t>bcannot</a:t>
            </a:r>
            <a:r>
              <a:rPr lang="zh-CN" altLang="en-US" dirty="0"/>
              <a:t> </a:t>
            </a:r>
            <a:r>
              <a:rPr lang="en-US" altLang="zh-CN" dirty="0"/>
              <a:t>genera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0650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12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4624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13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2901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F755-EA3D-224F-E4B5-EAEA7C2D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8D9B-4EFF-B346-0104-A7FF0FE97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572A-DF4E-A83C-5E9D-70431490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0917-ABC0-F73F-D262-511D206F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F1C3-52D9-CF32-D180-F20DD910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359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C782-1698-5AE5-8781-483D2315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DA80C-2F64-739A-50E2-54CBCFD4B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955C-439B-B5D0-C9BC-FAA191D6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BFD9-47E9-E9C6-B4C2-E68EBA4B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DC54-D738-9C8B-D1B8-57645C2B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3863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E36BF-F22F-8BE5-2766-12F957FF4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E0093-0DC8-916A-8B4F-38636FC2B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CE9A-C156-9EDD-65D4-4EE528E5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5337B-EA3B-27DC-A491-26D5C9A0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1463-246B-2729-3748-B4FF7828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5430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C0A1-2DD2-3EA7-0666-C67940DC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C0DC-FE09-60E4-FBF0-F66291AF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A52F-54E4-098E-35DF-D41C41D1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587F-A5A2-9821-3C67-12A3DBD1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F03F-E9C3-0B81-0393-81E1BB89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1532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4306-1165-F4A2-2E84-864BC209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201E-C8C3-7C4A-F313-5B5444D8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B672-C12B-0F68-CDF0-A57DCA5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7ED1-F19B-A435-3FFC-2067E63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DB63-3C8E-24F6-1B59-B5648631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155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168-75E4-3A1A-CB6C-D517EA8A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8084-9D9A-78EA-3A9A-27A5D59DF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BF0E-36BD-17DB-8357-72FEAA3C6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0DC06-563E-8E9F-C87C-312CBDF6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85BF-656F-3663-95C1-74C6A1A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1EA83-C206-40F7-DB02-F4463C0A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906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21B7-CE58-448F-7309-F6AE43C8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F3DBC-DC67-BFC0-7740-682C6297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1CF08-2A9D-25A6-CE55-98B48B55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CCBFD-E4D6-13DD-6A2B-AA8A1DABE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A5FCB-368D-C7DC-345B-ABA9EB649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A9981-C025-51C7-9443-5F57620D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20/02/2024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F47B8-63F5-D09B-7372-C36A0D64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D8EE-AF25-4A56-C5E3-DF08DD5F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6608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5C28-8CF6-47C1-E7D5-2DE263ED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38441-412A-8BD7-9C92-04257A31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20/02/2024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8EFAD-4C32-EE03-EF52-6735268B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306E6-D1DB-6D2D-9096-9C20500E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2171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92FEE-FEB6-AEC1-0604-F8832BFF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20/02/2024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64BD4-64CB-77C0-CE68-FCF52631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F4295-8D1F-5083-82EA-D32E70CA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8028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FABF-D157-FC22-73A3-5BC8619B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88B3-407F-0CA4-CF95-1201AC32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624C8-B332-81BF-AC33-4811B588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8DC31-0E82-B123-80EA-FB89357B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91502-A874-27BA-2C25-1334AA8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8B97-5245-4526-4F5F-17E10EE8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616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CB5-DC89-008F-CEE5-4877204B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B2CB2-990C-4D4D-135B-13B6C676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EB201-1322-DB94-A584-DC9B371B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8A053-9215-46B5-8C93-534EB73E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20/02/2024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054C-665B-D84B-526B-8F562B18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847C-2206-27EB-31D4-62671D7C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297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CD14D-C112-AA1C-7985-347D03E1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19BB-2EF0-A21C-63E0-98D04A03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452C-200E-87D0-BB1B-88D52086B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47B-C685-C34E-9983-4D82371570CB}" type="datetimeFigureOut">
              <a:rPr lang="en-SA" smtClean="0"/>
              <a:t>20/02/2024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476A-1CDC-379B-DF32-732C15BD6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2E126-44C3-476B-198E-E2F3B38A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07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2FAD-C213-A532-E1DE-99EB375F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5913"/>
            <a:ext cx="9144000" cy="867229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latin typeface="GillSans" panose="020B0A02020104020203" pitchFamily="34" charset="77"/>
              </a:rPr>
              <a:t>Understanding and Optimizing</a:t>
            </a:r>
            <a:br>
              <a:rPr lang="en-US" sz="3600" dirty="0">
                <a:effectLst/>
                <a:latin typeface="GillSans" panose="020B0A02020104020203" pitchFamily="34" charset="77"/>
              </a:rPr>
            </a:br>
            <a:r>
              <a:rPr lang="en-US" sz="3600" dirty="0">
                <a:effectLst/>
                <a:latin typeface="GillSans" panose="020B0A02020104020203" pitchFamily="34" charset="77"/>
              </a:rPr>
              <a:t>GPU Energy Consumption of DNN Training </a:t>
            </a:r>
            <a:endParaRPr lang="en-SA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5D59D-1872-0555-2EF2-F875B5856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en-US" altLang="zh-CN" dirty="0"/>
              <a:t>345</a:t>
            </a:r>
            <a:endParaRPr lang="en-US" altLang="zh-CN" b="0" i="0" dirty="0"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r>
              <a:rPr lang="en-US" altLang="zh-CN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03/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24</a:t>
            </a:r>
            <a:r>
              <a:rPr lang="en-US" altLang="zh-CN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/2024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0898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55AA-D2D5-F8AA-F9DC-B17BED34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FF5600"/>
                </a:solidFill>
                <a:effectLst/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E3F1-5241-BB2E-1DBD-94B58F18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4209" cy="206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ffectLst/>
                <a:latin typeface="GillSans" panose="020B0A02020104020203" pitchFamily="34" charset="77"/>
              </a:rPr>
              <a:t>Energy to Accuracy (ETA) 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Energy needed to reach the user-specified </a:t>
            </a:r>
            <a:r>
              <a:rPr lang="en-US" sz="3600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target accuracy </a:t>
            </a:r>
            <a:endParaRPr lang="en-US" sz="36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Energy-counterpart of </a:t>
            </a:r>
            <a:r>
              <a:rPr lang="en-US" sz="3600" b="0" i="1" dirty="0">
                <a:effectLst/>
                <a:latin typeface="GillSans" panose="020B0A02020104020203" pitchFamily="34" charset="77"/>
              </a:rPr>
              <a:t>Time to Accuracy </a:t>
            </a:r>
            <a:r>
              <a:rPr lang="en-US" sz="3600" b="0" dirty="0">
                <a:effectLst/>
                <a:latin typeface="GillSans" panose="020B0A02020104020203" pitchFamily="34" charset="77"/>
              </a:rPr>
              <a:t>(TTA) </a:t>
            </a:r>
            <a:endParaRPr lang="en-US" sz="36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24077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B05BB-0017-F482-4DE1-380B3CA07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950244"/>
            <a:ext cx="9245600" cy="41021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5600"/>
                </a:solidFill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</p:spTree>
    <p:extLst>
      <p:ext uri="{BB962C8B-B14F-4D97-AF65-F5344CB8AC3E}">
        <p14:creationId xmlns:p14="http://schemas.microsoft.com/office/powerpoint/2010/main" val="60720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5600"/>
                </a:solidFill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22B62-F6FF-10F8-1D26-A5507836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60" y="1843087"/>
            <a:ext cx="9148300" cy="44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Opportunity for Energy Savings </a:t>
            </a:r>
          </a:p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endParaRPr lang="en-SA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713F3-E234-2DC2-4973-6A4AFF8B0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34132"/>
            <a:ext cx="7772400" cy="39171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D09551-955C-A1DB-0191-44210FC5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1213"/>
            <a:ext cx="8801457" cy="76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GillSans" panose="020B0A02020104020203" pitchFamily="34" charset="77"/>
              </a:rPr>
              <a:t>Sweep of feasible batch sizes and power limits </a:t>
            </a:r>
          </a:p>
          <a:p>
            <a:pPr marL="0" indent="0">
              <a:buNone/>
            </a:pPr>
            <a:endParaRPr lang="en-US" sz="3600" dirty="0">
              <a:effectLst/>
              <a:latin typeface="Arial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75957-EC53-0DA3-AA7F-E34F75A58164}"/>
              </a:ext>
            </a:extLst>
          </p:cNvPr>
          <p:cNvSpPr txBox="1"/>
          <p:nvPr/>
        </p:nvSpPr>
        <p:spPr>
          <a:xfrm>
            <a:off x="8458200" y="2973671"/>
            <a:ext cx="4087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5600"/>
                </a:solidFill>
                <a:effectLst/>
                <a:latin typeface="AbrilFatface"/>
              </a:rPr>
              <a:t>24~75% </a:t>
            </a:r>
          </a:p>
          <a:p>
            <a:r>
              <a:rPr lang="en-US" sz="3600" dirty="0">
                <a:solidFill>
                  <a:srgbClr val="FF5600"/>
                </a:solidFill>
                <a:effectLst/>
                <a:latin typeface="AbrilFatface"/>
              </a:rPr>
              <a:t>energy reduction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000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ECF0-E76C-5B2E-928C-48BED7E7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6C46-35B8-C700-1EE9-7AD8E1B4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3072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5731-6948-FE61-59C9-88A62EB3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slides were used in their original form</a:t>
            </a:r>
            <a:r>
              <a:rPr lang="en-US" altLang="zh-CN" dirty="0"/>
              <a:t>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2DFD42-B209-DD14-7AD5-26FD08C683BD}"/>
              </a:ext>
            </a:extLst>
          </p:cNvPr>
          <p:cNvSpPr txBox="1">
            <a:spLocks/>
          </p:cNvSpPr>
          <p:nvPr/>
        </p:nvSpPr>
        <p:spPr>
          <a:xfrm>
            <a:off x="838200" y="4279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Credits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520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D6E63-2F52-FE9B-EDDD-7C5F2918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6912"/>
            <a:ext cx="11100371" cy="4525963"/>
          </a:xfrm>
        </p:spPr>
        <p:txBody>
          <a:bodyPr>
            <a:normAutofit/>
          </a:bodyPr>
          <a:lstStyle/>
          <a:p>
            <a:r>
              <a:rPr lang="en-US" dirty="0"/>
              <a:t>Title</a:t>
            </a:r>
          </a:p>
          <a:p>
            <a:pPr lvl="1"/>
            <a:r>
              <a:rPr lang="en-US" dirty="0"/>
              <a:t>Zeus: Understanding and Optimizing GPU Energy Consumption of DNN Training</a:t>
            </a:r>
          </a:p>
          <a:p>
            <a:r>
              <a:rPr lang="en-US" dirty="0"/>
              <a:t>Authors </a:t>
            </a:r>
          </a:p>
          <a:p>
            <a:pPr lvl="1"/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Jie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You, Jae-Won Chung, and Mosharaf Chowdhury,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University of Michigan</a:t>
            </a:r>
            <a:r>
              <a:rPr lang="zh-CN" alt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dirty="0"/>
          </a:p>
          <a:p>
            <a:r>
              <a:rPr lang="en-US" dirty="0"/>
              <a:t>Venue</a:t>
            </a:r>
          </a:p>
          <a:p>
            <a:pPr lvl="1"/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20th USENIX Symposium on Networked Systems Design and Implementation (</a:t>
            </a:r>
            <a:r>
              <a:rPr 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NSDI '23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r>
              <a:rPr lang="en-US" dirty="0"/>
              <a:t>Citations</a:t>
            </a:r>
          </a:p>
          <a:p>
            <a:pPr lvl="1"/>
            <a:r>
              <a:rPr lang="en-US" altLang="zh-CN" dirty="0"/>
              <a:t>26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59D2AC-DD0C-EB17-AF7D-C311DAD1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29600" cy="1143000"/>
          </a:xfrm>
        </p:spPr>
        <p:txBody>
          <a:bodyPr/>
          <a:lstStyle/>
          <a:p>
            <a:r>
              <a:rPr lang="en-US" dirty="0"/>
              <a:t>Paper Details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9536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challenging.</a:t>
            </a:r>
          </a:p>
          <a:p>
            <a:r>
              <a:rPr lang="en-US" dirty="0"/>
              <a:t>Approach:  M</a:t>
            </a:r>
            <a:r>
              <a:rPr lang="en-US" altLang="zh-CN" dirty="0"/>
              <a:t>w</a:t>
            </a:r>
            <a:r>
              <a:rPr lang="zh-CN" altLang="en-US" dirty="0"/>
              <a:t>  </a:t>
            </a:r>
            <a:r>
              <a:rPr lang="en-US" dirty="0"/>
              <a:t>How?</a:t>
            </a:r>
          </a:p>
          <a:p>
            <a:pPr lvl="1"/>
            <a:r>
              <a:rPr lang="en-US" dirty="0"/>
              <a:t>Us.</a:t>
            </a:r>
          </a:p>
          <a:p>
            <a:r>
              <a:rPr lang="en-US" dirty="0"/>
              <a:t>Findings:</a:t>
            </a:r>
            <a:endParaRPr lang="el-G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Measurement Study</a:t>
            </a:r>
          </a:p>
          <a:p>
            <a:r>
              <a:rPr lang="en-US" altLang="zh-CN" dirty="0"/>
              <a:t>Zeus</a:t>
            </a:r>
            <a:endParaRPr lang="en-US" dirty="0"/>
          </a:p>
          <a:p>
            <a:r>
              <a:rPr lang="en-US" dirty="0"/>
              <a:t>Evaluation</a:t>
            </a:r>
          </a:p>
          <a:p>
            <a:r>
              <a:rPr lang="en-US" dirty="0"/>
              <a:t>Summary and Discussion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Measurement Study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Zeus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6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A9932-4479-5FD1-1F62-320CDB1E2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52" y="305305"/>
            <a:ext cx="11376096" cy="6079234"/>
          </a:xfrm>
        </p:spPr>
      </p:pic>
    </p:spTree>
    <p:extLst>
      <p:ext uri="{BB962C8B-B14F-4D97-AF65-F5344CB8AC3E}">
        <p14:creationId xmlns:p14="http://schemas.microsoft.com/office/powerpoint/2010/main" val="348925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E9C5-B2F4-C99F-C54E-D11A09AC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BFED-B7FB-0BA8-7EE6-C64CD201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E8B95-9FBD-08CC-3241-E7B0C54B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5" y="38798"/>
            <a:ext cx="11843930" cy="6202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F769F-2F89-7002-5EF1-1016883EAD19}"/>
              </a:ext>
            </a:extLst>
          </p:cNvPr>
          <p:cNvSpPr txBox="1"/>
          <p:nvPr/>
        </p:nvSpPr>
        <p:spPr>
          <a:xfrm>
            <a:off x="4497513" y="260990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  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DNNs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48242ECE-36B4-77C7-2863-A7ABCF01E8A1}"/>
              </a:ext>
            </a:extLst>
          </p:cNvPr>
          <p:cNvSpPr/>
          <p:nvPr/>
        </p:nvSpPr>
        <p:spPr>
          <a:xfrm>
            <a:off x="3274888" y="1374812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AEA6AC7B-3D7E-EE49-8A16-A7ACFA2144ED}"/>
              </a:ext>
            </a:extLst>
          </p:cNvPr>
          <p:cNvSpPr/>
          <p:nvPr/>
        </p:nvSpPr>
        <p:spPr>
          <a:xfrm>
            <a:off x="3139611" y="3140255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50C8F-C337-B7DF-7AAC-0999DC39A880}"/>
              </a:ext>
            </a:extLst>
          </p:cNvPr>
          <p:cNvSpPr txBox="1"/>
          <p:nvPr/>
        </p:nvSpPr>
        <p:spPr>
          <a:xfrm>
            <a:off x="4362236" y="426040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  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bought</a:t>
            </a:r>
            <a:r>
              <a:rPr lang="zh-CN" altLang="en-US" dirty="0"/>
              <a:t> </a:t>
            </a:r>
            <a:r>
              <a:rPr lang="en-US" altLang="zh-CN" dirty="0"/>
              <a:t>thousands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GPUs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31AB9BCE-D0C4-F807-0CFD-8C19E8A2065A}"/>
              </a:ext>
            </a:extLst>
          </p:cNvPr>
          <p:cNvSpPr/>
          <p:nvPr/>
        </p:nvSpPr>
        <p:spPr>
          <a:xfrm>
            <a:off x="3139610" y="4629733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CB186-D8FA-96FA-819E-3C1B244D7DB4}"/>
              </a:ext>
            </a:extLst>
          </p:cNvPr>
          <p:cNvSpPr txBox="1"/>
          <p:nvPr/>
        </p:nvSpPr>
        <p:spPr>
          <a:xfrm>
            <a:off x="4268056" y="612723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generalize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overhead.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81235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Measurement Study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Zeus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204</Words>
  <Application>Microsoft Macintosh PowerPoint</Application>
  <PresentationFormat>Widescreen</PresentationFormat>
  <Paragraphs>58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AbrilFatface</vt:lpstr>
      <vt:lpstr>ArialMT</vt:lpstr>
      <vt:lpstr>Arial</vt:lpstr>
      <vt:lpstr>Arial</vt:lpstr>
      <vt:lpstr>Calibri</vt:lpstr>
      <vt:lpstr>Calibri Light</vt:lpstr>
      <vt:lpstr>Georgia</vt:lpstr>
      <vt:lpstr>GillSans</vt:lpstr>
      <vt:lpstr>Open Sans</vt:lpstr>
      <vt:lpstr>Office Theme</vt:lpstr>
      <vt:lpstr>Understanding and Optimizing GPU Energy Consumption of DNN Training </vt:lpstr>
      <vt:lpstr>PowerPoint Presentation</vt:lpstr>
      <vt:lpstr>Paper Details</vt:lpstr>
      <vt:lpstr>Overview</vt:lpstr>
      <vt:lpstr>Outline</vt:lpstr>
      <vt:lpstr>Outline</vt:lpstr>
      <vt:lpstr>PowerPoint Presentation</vt:lpstr>
      <vt:lpstr>PowerPoint Presentation</vt:lpstr>
      <vt:lpstr>Outline</vt:lpstr>
      <vt:lpstr>Understanding GPU Energy Consumption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Optimizing GPU Energy Consumption of DNN Training </dc:title>
  <dc:creator>炬乙 林</dc:creator>
  <cp:lastModifiedBy>炬乙 林</cp:lastModifiedBy>
  <cp:revision>8</cp:revision>
  <dcterms:created xsi:type="dcterms:W3CDTF">2024-02-19T12:54:21Z</dcterms:created>
  <dcterms:modified xsi:type="dcterms:W3CDTF">2024-02-20T15:01:02Z</dcterms:modified>
</cp:coreProperties>
</file>