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66" r:id="rId6"/>
    <p:sldId id="259" r:id="rId7"/>
    <p:sldId id="275" r:id="rId8"/>
    <p:sldId id="270" r:id="rId9"/>
    <p:sldId id="269" r:id="rId10"/>
    <p:sldId id="263" r:id="rId11"/>
    <p:sldId id="273" r:id="rId12"/>
    <p:sldId id="260" r:id="rId13"/>
    <p:sldId id="264" r:id="rId14"/>
    <p:sldId id="278" r:id="rId15"/>
    <p:sldId id="274" r:id="rId16"/>
    <p:sldId id="279" r:id="rId17"/>
    <p:sldId id="280" r:id="rId18"/>
    <p:sldId id="276" r:id="rId19"/>
    <p:sldId id="277" r:id="rId20"/>
    <p:sldId id="261" r:id="rId2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0"/>
    <p:restoredTop sz="93598"/>
  </p:normalViewPr>
  <p:slideViewPr>
    <p:cSldViewPr snapToGrid="0">
      <p:cViewPr varScale="1">
        <p:scale>
          <a:sx n="149" d="100"/>
          <a:sy n="14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5775-E9A5-2241-BA7A-4CEF596E1488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68385-7F52-A14F-857D-3D44F4BA41F0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828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packing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experiment,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pattern,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continues</a:t>
            </a:r>
            <a:r>
              <a:rPr lang="zh-CN" altLang="en-US" dirty="0"/>
              <a:t> </a:t>
            </a:r>
            <a:r>
              <a:rPr lang="en-US" altLang="zh-CN" dirty="0"/>
              <a:t>way.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5136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A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tiling,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06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aking the square root gives us 2^6, so we know a 64 * 64 matrix can fit entirely in L1.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605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442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4049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GPU, we need to specify the memory hierarchy for buffers.</a:t>
            </a:r>
            <a:r>
              <a:rPr lang="zh-CN" altLang="en-US" dirty="0"/>
              <a:t> </a:t>
            </a:r>
            <a:r>
              <a:rPr lang="en-US" altLang="zh-CN" dirty="0"/>
              <a:t>shared memory, which is managed by programmers.</a:t>
            </a:r>
            <a:r>
              <a:rPr lang="zh-CN" altLang="en-US" dirty="0"/>
              <a:t> 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9623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trivial.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divided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bank,</a:t>
            </a:r>
            <a:r>
              <a:rPr lang="zh-CN" altLang="en-US" dirty="0"/>
              <a:t> </a:t>
            </a:r>
            <a:r>
              <a:rPr lang="en-US" altLang="zh-CN" dirty="0"/>
              <a:t>allowing multiple concurrent 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write.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large.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properly,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parallel.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again.</a:t>
            </a:r>
            <a:r>
              <a:rPr lang="zh-CN" altLang="en-US" dirty="0"/>
              <a:t>    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access,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A1A1A"/>
                </a:solidFill>
                <a:latin typeface="NVIDIA"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  <a:latin typeface="NVIDIA"/>
              </a:rPr>
              <a:t>uccessive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 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Change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stride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from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32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to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16.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NVIDIA"/>
              </a:rPr>
              <a:t>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8839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shared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greatly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up.</a:t>
            </a:r>
            <a:r>
              <a:rPr lang="zh-CN" altLang="en-US" dirty="0"/>
              <a:t> </a:t>
            </a:r>
            <a:r>
              <a:rPr lang="en-US" altLang="zh-CN" dirty="0"/>
              <a:t>Vectorize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greatly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speed.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68385-7F52-A14F-857D-3D44F4BA41F0}" type="slidenum">
              <a:rPr lang="en-SA" smtClean="0"/>
              <a:t>19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7444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2307-1161-C1DD-3C82-9AB6ADDA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064BD-A685-00B7-EE4D-D40226BC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1CDD-9F37-9024-167D-CA1456C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4E5E-4A20-00BD-E2E9-61F55FF0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CA7-22F6-22E4-6D49-5B6C1EDF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9628-2A47-7241-6EE1-B0F7BCD1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AE7BB-B184-15FC-103B-7B877F1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8062-0E84-501D-6FCC-44E69229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F071-06E5-4B31-B86F-80597E6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B1D-22D5-CB97-FB4A-12D8309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2531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3A61-9ABC-3542-5C12-73FA358E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08ED-EF53-F9F1-1653-C634389A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8112-C608-7DA7-6DC4-409BF4E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B506-6267-00FB-DF66-3FE7BEE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E69A-FED7-722D-8BDE-4EF81C7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64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5B08-6728-CFAB-F032-86B80DC9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724-5449-6A56-D64A-89DD2A0B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80BC-335F-2FCC-07AE-234A1768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061A-22CC-42EF-B089-596595F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DE28-90C0-BEB5-3EB7-BA4DDB5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7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643-1C72-A918-5054-94E1B4A0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3592-A052-02A0-6965-6EFBE091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F54D-BBC4-7ED6-1F82-D46DF481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4EFC-F20E-051C-5602-33F52E6B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3862-56AA-8847-9A3D-362A5D7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27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569A-FA0D-9EBC-C2FF-752AEFC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4433-98CE-1A71-6E29-3861D6C0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65E5-93F2-B3CC-5229-299C6751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EAB2-617C-85CD-469F-6DFA235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D383-3823-3A96-8220-3BA5974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3578D-CE36-ABC4-3E45-233848D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313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992-2745-A341-2F44-B9D326F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CA55D-34EB-9922-F51B-C4D4F25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05FBB-CCF3-B331-78EF-1008E096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1882D-285D-AB7A-375F-AC9A7C62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C81AC-78A9-6E25-5F0D-FC830EEB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C1694-4AC1-0CD3-FFA1-3FC6E6B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758C6-9F4C-AE18-E604-800EECB2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CFF0-D68C-8573-21DB-94D2B33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1671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ED4-CC34-B766-6436-BBFEA3B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F992-2518-DFF0-8DD2-D2AF66D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52235-9E94-1F79-CF47-0414F94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9703E-BCB9-BD97-113C-1C34CCC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16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F5A5-7CC0-13A6-A269-ABB315D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BD51-4E0A-FC75-AE4C-1CD4042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5960-B225-2ACD-2588-67FFAB99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27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CC0E-D6B3-FE9C-6BA7-8FBD21F0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31E-8F85-CD2A-65C1-332D7F8B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29B8-A454-E94F-1BA9-C92B05A9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58C0-2906-F0DD-3096-DF7D5410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C5E9C-B3E4-6572-D082-D7F80EA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89C7-7D22-289E-ACB0-66626524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61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38B-57E5-32F1-5080-5D8CD27E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30FE-B54A-1C5A-D0E9-0ADEF7E3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C2C3-5D62-5E2A-E299-13307180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083-2BBE-619A-88CE-871EEDC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4B22-E4C4-67F2-B89A-288EB0FD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AC7C-E9CD-2F41-FAFA-A602526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8996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4CAEE-084D-215D-1BA7-EBBD01F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730E-6AB9-91F4-71B0-F056D47D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1F7C-74B4-5A0F-9B2C-CA217B98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6B9B-EBFC-E245-A972-81CB04DCF662}" type="datetimeFigureOut">
              <a:rPr lang="en-SA" smtClean="0"/>
              <a:t>08/05/2024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03BC-DC27-8527-86E4-F84EB030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F8E-EAFB-6E0E-FAB8-FF47969D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E9B-8DDE-5048-8CBA-F684007DFB9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90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80A2-E0F1-5F59-8CFF-EBB7A600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Hardware-aware Matrix Multiplication Acceleration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9E3DE-E4F1-EAD5-9D35-98DA1F97F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SA" altLang="zh-CN" dirty="0"/>
              <a:t>Fi</a:t>
            </a:r>
            <a:r>
              <a:rPr lang="en-US" altLang="zh-CN" dirty="0"/>
              <a:t>nal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08/05/2024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9291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dirty="0"/>
              <a:t>experiment, are executed on 2021’s 16’ MacBook equipped with Apple M1 Pro Chip. The cache line size </a:t>
            </a:r>
            <a:r>
              <a:rPr lang="en-US" altLang="zh-CN" dirty="0"/>
              <a:t>is</a:t>
            </a:r>
            <a:r>
              <a:rPr lang="en-US" dirty="0"/>
              <a:t> 128 bytes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M1 Pro has 256-bit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LPDDR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5-6400 SDRAM memory, 204GB/s bandwidth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128KB/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64KB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MB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cache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400 GB/s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Unable to find the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specific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bandwidth of the L1 cache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12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F97-92C6-5340-31FA-03D3AA1B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89764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C43-4A1D-AAF5-CE61-3B5ED855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GPU setting experiments are executed in NVIDIA A100 GPU.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A5B6C-EC55-7061-BEBE-72FF3658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15" y="2885094"/>
            <a:ext cx="5894238" cy="30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6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3F1A3-25A7-D43F-A2D2-A1398D14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2" y="1488011"/>
            <a:ext cx="11990991" cy="2153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occupy</a:t>
            </a:r>
            <a:r>
              <a:rPr lang="zh-CN" altLang="en-US" dirty="0"/>
              <a:t> </a:t>
            </a:r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cache.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number(i.e.</a:t>
            </a:r>
            <a:r>
              <a:rPr lang="zh-CN" altLang="en-US" dirty="0"/>
              <a:t> </a:t>
            </a:r>
            <a:r>
              <a:rPr lang="en-US" altLang="zh-CN" dirty="0"/>
              <a:t>16KB)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optimal.</a:t>
            </a:r>
            <a:r>
              <a:rPr lang="zh-CN" altLang="en-US" dirty="0"/>
              <a:t> 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=&gt;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64 * 64 matrix can fit entirely in L1.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After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footprint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&gt;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4K,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throughput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increase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rate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slow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down,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because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data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swap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out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cache.</a:t>
            </a:r>
            <a:endParaRPr lang="en-US" b="0" i="0" u="none" strike="noStrike" dirty="0">
              <a:solidFill>
                <a:srgbClr val="202124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93BF9F-D3AF-B2AC-B8B5-65FD1CEF2413}"/>
              </a:ext>
            </a:extLst>
          </p:cNvPr>
          <p:cNvSpPr txBox="1">
            <a:spLocks/>
          </p:cNvSpPr>
          <p:nvPr/>
        </p:nvSpPr>
        <p:spPr>
          <a:xfrm>
            <a:off x="838200" y="90236"/>
            <a:ext cx="3825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CE753-30A2-AD53-4BEF-3B537786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4" y="4293333"/>
            <a:ext cx="11990991" cy="2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46703B-0905-4AA3-E25C-3923F9E8F398}"/>
              </a:ext>
            </a:extLst>
          </p:cNvPr>
          <p:cNvSpPr txBox="1"/>
          <p:nvPr/>
        </p:nvSpPr>
        <p:spPr>
          <a:xfrm>
            <a:off x="944584" y="5109967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L1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L2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256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S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327338" y="4224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19" y="1603631"/>
            <a:ext cx="523857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1.62x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/>
              <a:t>data chunk will be computed block by block. The memory access inside the block is a small neighborhood which is with high memory locality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23BF4-2C6A-3208-7204-7BE8CBB7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71" y="1595681"/>
            <a:ext cx="6904329" cy="41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16A459F-A87B-ECFD-F0AC-1250D1037193}"/>
              </a:ext>
            </a:extLst>
          </p:cNvPr>
          <p:cNvSpPr txBox="1">
            <a:spLocks/>
          </p:cNvSpPr>
          <p:nvPr/>
        </p:nvSpPr>
        <p:spPr>
          <a:xfrm>
            <a:off x="327338" y="422471"/>
            <a:ext cx="366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Results</a:t>
            </a:r>
            <a:endParaRPr lang="en-S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F9C347-BAE1-038C-9FC7-2B1C2AC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785" y="2746880"/>
            <a:ext cx="5469215" cy="183331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Our cache-aware Strassen algorithm can </a:t>
            </a:r>
            <a:r>
              <a:rPr lang="en-US" altLang="zh-CN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achieve</a:t>
            </a:r>
            <a:r>
              <a:rPr lang="en-US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23% performance improvement over NumPy matrix multiplication</a:t>
            </a: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82631-685A-D9F2-F200-9C15D524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7" y="1908901"/>
            <a:ext cx="6363307" cy="3649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C03DC-5EDD-28FD-4FF1-B9E942FFA4A7}"/>
              </a:ext>
            </a:extLst>
          </p:cNvPr>
          <p:cNvSpPr txBox="1"/>
          <p:nvPr/>
        </p:nvSpPr>
        <p:spPr>
          <a:xfrm>
            <a:off x="327338" y="5793328"/>
            <a:ext cx="663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Speed up for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all</a:t>
            </a:r>
            <a:r>
              <a:rPr lang="en-US" b="0" i="0" dirty="0">
                <a:effectLst/>
                <a:latin typeface="Arial" panose="020B0604020202020204" pitchFamily="34" charset="0"/>
              </a:rPr>
              <a:t> methods. s represents Strassen,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represents tiling, v represents vectorize, p represents parallel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6192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E8D0-30B7-962F-F71C-7DF11B33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1698" cy="1325563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770BF-13DC-EA62-9297-72CC81E4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904" y="1690688"/>
            <a:ext cx="36929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0045A-8823-BC6D-6F13-CB54D1C6A5F0}"/>
              </a:ext>
            </a:extLst>
          </p:cNvPr>
          <p:cNvSpPr txBox="1"/>
          <p:nvPr/>
        </p:nvSpPr>
        <p:spPr>
          <a:xfrm>
            <a:off x="2032720" y="6042026"/>
            <a:ext cx="253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</a:t>
            </a:r>
            <a:r>
              <a:rPr lang="en-SA" dirty="0"/>
              <a:t>pu</a:t>
            </a:r>
            <a:r>
              <a:rPr lang="zh-CN" altLang="en-US" dirty="0"/>
              <a:t> </a:t>
            </a:r>
            <a:r>
              <a:rPr lang="en-SA" dirty="0"/>
              <a:t>memory</a:t>
            </a:r>
            <a:r>
              <a:rPr lang="zh-CN" altLang="en-US" dirty="0"/>
              <a:t> </a:t>
            </a:r>
            <a:r>
              <a:rPr lang="en-SA" dirty="0"/>
              <a:t>hierarchy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6E1BD-11A7-F44B-5EFD-69BC650905B3}"/>
              </a:ext>
            </a:extLst>
          </p:cNvPr>
          <p:cNvSpPr txBox="1"/>
          <p:nvPr/>
        </p:nvSpPr>
        <p:spPr>
          <a:xfrm>
            <a:off x="5630336" y="2095575"/>
            <a:ext cx="60974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thread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block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share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shared</a:t>
            </a:r>
            <a:r>
              <a:rPr lang="zh-CN" altLang="en-US" sz="2400" dirty="0"/>
              <a:t> </a:t>
            </a:r>
            <a:r>
              <a:rPr lang="en-US" altLang="zh-CN" sz="2400" dirty="0"/>
              <a:t>memory.</a:t>
            </a:r>
          </a:p>
          <a:p>
            <a:r>
              <a:rPr lang="en-US" altLang="zh-CN" sz="2400" dirty="0"/>
              <a:t>Difference</a:t>
            </a:r>
            <a:r>
              <a:rPr lang="zh-CN" altLang="en-US" sz="2400" dirty="0"/>
              <a:t> </a:t>
            </a:r>
            <a:r>
              <a:rPr lang="en-US" altLang="zh-CN" sz="2400" dirty="0"/>
              <a:t>is,</a:t>
            </a:r>
            <a:r>
              <a:rPr lang="zh-CN" altLang="en-US" sz="2400" dirty="0"/>
              <a:t> </a:t>
            </a:r>
            <a:r>
              <a:rPr lang="en-US" altLang="zh-CN" sz="2400" dirty="0"/>
              <a:t>Instead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black</a:t>
            </a:r>
            <a:r>
              <a:rPr lang="zh-CN" altLang="en-US" sz="2400" dirty="0"/>
              <a:t> </a:t>
            </a:r>
            <a:r>
              <a:rPr lang="en-US" altLang="zh-CN" sz="2400" dirty="0"/>
              <a:t>box</a:t>
            </a:r>
            <a:r>
              <a:rPr lang="zh-CN" altLang="en-US" sz="2400" dirty="0"/>
              <a:t> </a:t>
            </a:r>
            <a:r>
              <a:rPr lang="en-US" altLang="zh-CN" sz="2400" dirty="0"/>
              <a:t>L1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CPU,</a:t>
            </a:r>
            <a:r>
              <a:rPr lang="zh-CN" altLang="en-US" sz="2400" dirty="0"/>
              <a:t> </a:t>
            </a:r>
            <a:r>
              <a:rPr lang="en-US" altLang="zh-CN" sz="2400" dirty="0"/>
              <a:t>now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manually</a:t>
            </a:r>
            <a:r>
              <a:rPr lang="zh-CN" altLang="en-US" sz="2400" dirty="0"/>
              <a:t> </a:t>
            </a:r>
            <a:r>
              <a:rPr lang="en-US" altLang="zh-CN" sz="2400" dirty="0"/>
              <a:t>control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tiling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movement.</a:t>
            </a:r>
            <a:endParaRPr lang="en-US" sz="2400" dirty="0"/>
          </a:p>
          <a:p>
            <a:endParaRPr lang="en-US" sz="2400" dirty="0"/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We need to parallelize the reading of </a:t>
            </a: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tiling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data into shared memory.</a:t>
            </a: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311725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B855-A5AC-EB22-3776-59369517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13"/>
            <a:ext cx="3368039" cy="1325563"/>
          </a:xfrm>
        </p:spPr>
        <p:txBody>
          <a:bodyPr/>
          <a:lstStyle/>
          <a:p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41A1-5190-DC1A-3159-8FE0C347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39" y="1562500"/>
            <a:ext cx="10515600" cy="52955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Left: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threadIdx.x</a:t>
            </a:r>
            <a:r>
              <a:rPr lang="en-US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>
                <a:effectLst/>
              </a:rPr>
              <a:t>Linear addressing with a stride of one 32-bit word (no bank conflict)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altLang="zh-CN" sz="2000" dirty="0"/>
              <a:t>Middle: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threadIdx.x</a:t>
            </a:r>
            <a:r>
              <a:rPr lang="en-US" sz="2000" dirty="0"/>
              <a:t>*2]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Linear addressing with a stride of two 32-bit words (two-way bank conflict)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r>
              <a:rPr lang="en-US" sz="2000" dirty="0"/>
              <a:t>Right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threadIdx.x</a:t>
            </a:r>
            <a:r>
              <a:rPr lang="en-US" sz="2000" dirty="0"/>
              <a:t>*</a:t>
            </a:r>
            <a:r>
              <a:rPr lang="en-US" altLang="zh-CN" sz="2000" dirty="0"/>
              <a:t>3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Linear addressing with a stride of three 32-bit words (no bank conflict)</a:t>
            </a:r>
          </a:p>
          <a:p>
            <a:endParaRPr lang="en-SA" sz="2000" dirty="0"/>
          </a:p>
        </p:txBody>
      </p:sp>
      <p:pic>
        <p:nvPicPr>
          <p:cNvPr id="2050" name="Picture 2" descr="Strided Shared Memory Accesses in 32 bit bank size mode.">
            <a:extLst>
              <a:ext uri="{FF2B5EF4-FFF2-40B4-BE49-F238E27FC236}">
                <a16:creationId xmlns:a16="http://schemas.microsoft.com/office/drawing/2014/main" id="{B6972030-B241-2654-0CCF-DB25DE8E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" y="1428463"/>
            <a:ext cx="3562205" cy="52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75291-589B-EF9F-C992-A562C85B4DFA}"/>
              </a:ext>
            </a:extLst>
          </p:cNvPr>
          <p:cNvSpPr txBox="1"/>
          <p:nvPr/>
        </p:nvSpPr>
        <p:spPr>
          <a:xfrm>
            <a:off x="4520045" y="573628"/>
            <a:ext cx="736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NVIDIA"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  <a:latin typeface="NVIDIA"/>
              </a:rPr>
              <a:t>hared memory has 32 banks</a:t>
            </a:r>
          </a:p>
          <a:p>
            <a:r>
              <a:rPr lang="en-US" altLang="zh-CN" dirty="0">
                <a:solidFill>
                  <a:srgbClr val="1A1A1A"/>
                </a:solidFill>
                <a:latin typeface="NVIDIA"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  <a:latin typeface="NVIDIA"/>
              </a:rPr>
              <a:t>uccessive 32-bit words map to successive banks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374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31960-FCB8-5FC0-C315-7E4C3FB5F364}"/>
              </a:ext>
            </a:extLst>
          </p:cNvPr>
          <p:cNvSpPr txBox="1"/>
          <p:nvPr/>
        </p:nvSpPr>
        <p:spPr>
          <a:xfrm>
            <a:off x="808290" y="511707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如果Tm是</a:t>
            </a:r>
            <a:r>
              <a:rPr lang="en-US" altLang="zh-CN" dirty="0"/>
              <a:t>4</a:t>
            </a:r>
            <a:r>
              <a:rPr lang="zh-CN" altLang="en-US" dirty="0"/>
              <a:t>的倍数， 他就会</a:t>
            </a:r>
            <a:r>
              <a:rPr lang="en-US" altLang="zh-CN" dirty="0"/>
              <a:t>conflict</a:t>
            </a:r>
            <a:r>
              <a:rPr lang="zh-CN" altLang="en-US" dirty="0"/>
              <a:t>。 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75309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F7C4B-00F6-B570-FC39-5B548261D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609" y="3114652"/>
            <a:ext cx="6886797" cy="241968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0D4F3A-E24D-5197-5EC6-AA5EF4A6A9BD}"/>
              </a:ext>
            </a:extLst>
          </p:cNvPr>
          <p:cNvSpPr txBox="1">
            <a:spLocks/>
          </p:cNvSpPr>
          <p:nvPr/>
        </p:nvSpPr>
        <p:spPr>
          <a:xfrm>
            <a:off x="838200" y="390218"/>
            <a:ext cx="4731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2DB1E-5137-180A-9C24-2564F8FABDAF}"/>
              </a:ext>
            </a:extLst>
          </p:cNvPr>
          <p:cNvSpPr txBox="1"/>
          <p:nvPr/>
        </p:nvSpPr>
        <p:spPr>
          <a:xfrm>
            <a:off x="2941209" y="5683657"/>
            <a:ext cx="253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endParaRPr lang="en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E9B8D-CEEE-8313-FE0D-1AA5747FE0BE}"/>
              </a:ext>
            </a:extLst>
          </p:cNvPr>
          <p:cNvSpPr txBox="1"/>
          <p:nvPr/>
        </p:nvSpPr>
        <p:spPr>
          <a:xfrm>
            <a:off x="838200" y="2083738"/>
            <a:ext cx="666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A bank conflict occurs when, inside a warp:</a:t>
            </a:r>
          </a:p>
          <a:p>
            <a:r>
              <a:rPr lang="en-SA" dirty="0"/>
              <a:t>2 or more threads access within different 4B words in the same bank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C1997-9E1B-8A00-59F5-F4A268231552}"/>
              </a:ext>
            </a:extLst>
          </p:cNvPr>
          <p:cNvSpPr txBox="1"/>
          <p:nvPr/>
        </p:nvSpPr>
        <p:spPr>
          <a:xfrm>
            <a:off x="7412875" y="3185356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Solutions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：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Store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in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191B1F"/>
                </a:solidFill>
                <a:effectLst/>
                <a:latin typeface="-apple-system"/>
              </a:rPr>
              <a:t>Shared Memory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along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column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Split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original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block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into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or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blocks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93814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F81-DB7C-7AE8-67EA-CF4C573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1638B-AD0B-F24F-F802-D5C12161D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1690688"/>
            <a:ext cx="6023497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C5823-ECC9-A925-6270-FC1C4A6B69CC}"/>
              </a:ext>
            </a:extLst>
          </p:cNvPr>
          <p:cNvSpPr txBox="1"/>
          <p:nvPr/>
        </p:nvSpPr>
        <p:spPr>
          <a:xfrm>
            <a:off x="2870200" y="56457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Speed up for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en-SA" dirty="0"/>
              <a:t>.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SA" dirty="0"/>
              <a:t>represents </a:t>
            </a:r>
            <a:r>
              <a:rPr lang="en-US" altLang="zh-CN" dirty="0"/>
              <a:t>tiling</a:t>
            </a:r>
            <a:r>
              <a:rPr lang="en-SA" dirty="0"/>
              <a:t>, </a:t>
            </a:r>
            <a:r>
              <a:rPr lang="en-US" altLang="zh-CN" dirty="0" err="1"/>
              <a:t>smem+p</a:t>
            </a:r>
            <a:r>
              <a:rPr lang="zh-CN" altLang="en-US" dirty="0"/>
              <a:t> </a:t>
            </a:r>
            <a:r>
              <a:rPr lang="en-SA" dirty="0"/>
              <a:t>represents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en-SA" dirty="0"/>
              <a:t>, 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SA" dirty="0"/>
              <a:t>represents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conflict, v</a:t>
            </a:r>
            <a:r>
              <a:rPr lang="zh-CN" altLang="en-US" dirty="0"/>
              <a:t> </a:t>
            </a:r>
            <a:r>
              <a:rPr lang="en-SA" dirty="0"/>
              <a:t>represents vectorize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85BFD-E017-F077-F858-2E29D0377888}"/>
              </a:ext>
            </a:extLst>
          </p:cNvPr>
          <p:cNvSpPr txBox="1"/>
          <p:nvPr/>
        </p:nvSpPr>
        <p:spPr>
          <a:xfrm>
            <a:off x="2516678" y="173680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dirty="0"/>
              <a:t>Speed up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3B695-433E-5F00-564D-1E4A6B52962F}"/>
              </a:ext>
            </a:extLst>
          </p:cNvPr>
          <p:cNvSpPr txBox="1"/>
          <p:nvPr/>
        </p:nvSpPr>
        <p:spPr>
          <a:xfrm>
            <a:off x="5256416" y="523029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method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681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445-4FCE-94F4-E83A-29E19EFD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94987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What is the problem?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8074-A7F8-6177-5B99-8AF64F36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Neural Networks involves substantial money and time, with a significant portion of these resources dedicated to matrix multiplication. </a:t>
            </a:r>
          </a:p>
          <a:p>
            <a:r>
              <a:rPr lang="en-US" dirty="0"/>
              <a:t>Accelerating matrix multiplication computation is essential for deep neural network training and inference.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148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FB9-3509-0451-115A-88465F4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478578" cy="1325563"/>
          </a:xfrm>
        </p:spPr>
        <p:txBody>
          <a:bodyPr/>
          <a:lstStyle/>
          <a:p>
            <a:r>
              <a:rPr lang="en-US" altLang="zh-CN" dirty="0"/>
              <a:t>Progress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F1D5-78C5-4736-6F03-072E50D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64" y="1423972"/>
            <a:ext cx="11681481" cy="471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altLang="zh-CN" dirty="0"/>
              <a:t>I</a:t>
            </a:r>
            <a:r>
              <a:rPr lang="en-US" dirty="0"/>
              <a:t>mplement a benchmark to measure the effect of memory access footprint. align the inner loop with the size of the L1 cache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and align the outer loop with</a:t>
            </a:r>
            <a:r>
              <a:rPr lang="zh-CN" altLang="en-US" dirty="0"/>
              <a:t> </a:t>
            </a:r>
            <a:r>
              <a:rPr lang="en-US" dirty="0"/>
              <a:t>the size of the L2 cache</a:t>
            </a:r>
            <a:r>
              <a:rPr lang="zh-CN" altLang="en-US" dirty="0"/>
              <a:t> √</a:t>
            </a:r>
            <a:endParaRPr lang="ja-JP" altLang="en-US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mplement MM using the Strassen algorithm to reduce the theoretical FLOPs.</a:t>
            </a:r>
            <a:r>
              <a:rPr lang="zh-CN" altLang="en-US" dirty="0"/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On the foundation of the Strassen algorithm, we use Strassen to calculate 64x64  matrix block multiplication.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A100</a:t>
            </a:r>
            <a:r>
              <a:rPr lang="zh-CN" altLang="en-US" dirty="0"/>
              <a:t> </a:t>
            </a:r>
            <a:r>
              <a:rPr lang="en-US" altLang="zh-CN" dirty="0"/>
              <a:t>GPU,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benchmark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tiling,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vectorize.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conflict.</a:t>
            </a:r>
            <a:r>
              <a:rPr lang="zh-CN" altLang="en-US" dirty="0"/>
              <a:t> 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3255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BF58-5C69-35C7-D075-893F685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106107" cy="817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114D-F1A5-FCFE-AEF4-D07D67058DBE}"/>
              </a:ext>
            </a:extLst>
          </p:cNvPr>
          <p:cNvSpPr txBox="1"/>
          <p:nvPr/>
        </p:nvSpPr>
        <p:spPr>
          <a:xfrm>
            <a:off x="932379" y="1482857"/>
            <a:ext cx="229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naive algorithm</a:t>
            </a:r>
            <a:endParaRPr lang="en-S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996C9-CB32-AEEB-EEE2-7F2E28A0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6" y="3294252"/>
            <a:ext cx="3525188" cy="2404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839DEE-CE14-824C-33B5-BCA489CEE742}"/>
              </a:ext>
            </a:extLst>
          </p:cNvPr>
          <p:cNvSpPr txBox="1"/>
          <p:nvPr/>
        </p:nvSpPr>
        <p:spPr>
          <a:xfrm>
            <a:off x="932379" y="2732127"/>
            <a:ext cx="279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Strassen algorithm</a:t>
            </a:r>
            <a:endParaRPr lang="en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5A535-A24A-4668-D138-CD1AE4B4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19" y="3354804"/>
            <a:ext cx="6849438" cy="803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99EBF3-802F-C328-E7A1-46E3E6E3E2C0}"/>
              </a:ext>
            </a:extLst>
          </p:cNvPr>
          <p:cNvSpPr txBox="1"/>
          <p:nvPr/>
        </p:nvSpPr>
        <p:spPr>
          <a:xfrm>
            <a:off x="5017372" y="472881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multiplications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 of 8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But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have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18</a:t>
            </a:r>
            <a:r>
              <a:rPr lang="en-S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matrix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additions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15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987-B04D-CF67-B1AF-EE32B9D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04071" cy="1325563"/>
          </a:xfrm>
        </p:spPr>
        <p:txBody>
          <a:bodyPr/>
          <a:lstStyle/>
          <a:p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FD8E-37FB-2EAB-3975-E222EA01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1039169" cy="14425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dirty="0"/>
              <a:t>shows Strassen algorithm can benefit in their Convolutional MM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dirty="0"/>
              <a:t>for the Normal MM, they don‘t consider cache</a:t>
            </a:r>
            <a:r>
              <a:rPr lang="en-US" altLang="zh-CN" dirty="0"/>
              <a:t>-aware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814E-D2D5-B8F1-D2DE-86A32BDD55DC}"/>
              </a:ext>
            </a:extLst>
          </p:cNvPr>
          <p:cNvSpPr txBox="1"/>
          <p:nvPr/>
        </p:nvSpPr>
        <p:spPr>
          <a:xfrm>
            <a:off x="540774" y="5430163"/>
            <a:ext cx="11110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Jason,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Bingjun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Xiao. "Minimizing computation in convolutional neural networks."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artificial 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International Publishing, 2014.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9D73-74F8-34C3-092C-5E2C05EC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58711" cy="1325563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Motivation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43BF8-069C-7C77-93A0-35FE18C8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858"/>
            <a:ext cx="10515600" cy="14257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Strassen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faster than the standard matrix multiplication algorithm for large matrices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B0F31-4889-1DFB-AB60-F1F70C54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" b="14091"/>
          <a:stretch/>
        </p:blipFill>
        <p:spPr>
          <a:xfrm>
            <a:off x="3732116" y="3095678"/>
            <a:ext cx="5858616" cy="446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3C1F3-DFD8-C552-327E-498F36123DB5}"/>
              </a:ext>
            </a:extLst>
          </p:cNvPr>
          <p:cNvSpPr txBox="1"/>
          <p:nvPr/>
        </p:nvSpPr>
        <p:spPr>
          <a:xfrm>
            <a:off x="964253" y="3095678"/>
            <a:ext cx="276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C93B-CD91-357D-1DE1-B86C388F44E5}"/>
              </a:ext>
            </a:extLst>
          </p:cNvPr>
          <p:cNvSpPr txBox="1"/>
          <p:nvPr/>
        </p:nvSpPr>
        <p:spPr>
          <a:xfrm>
            <a:off x="964253" y="3840931"/>
            <a:ext cx="93283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Problem: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altLang="zh-CN" sz="2800" dirty="0"/>
              <a:t>E</a:t>
            </a:r>
            <a:r>
              <a:rPr lang="en-US" sz="2800" dirty="0"/>
              <a:t>xtra </a:t>
            </a:r>
            <a:r>
              <a:rPr lang="en-US" altLang="zh-CN" sz="2800" dirty="0"/>
              <a:t>space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save</a:t>
            </a:r>
            <a:r>
              <a:rPr lang="zh-CN" altLang="en-US" sz="2800" dirty="0"/>
              <a:t> </a:t>
            </a:r>
            <a:r>
              <a:rPr lang="en-US" sz="2800" dirty="0"/>
              <a:t>temporary</a:t>
            </a:r>
            <a:r>
              <a:rPr lang="zh-CN" altLang="en-US" sz="2800" dirty="0"/>
              <a:t> </a:t>
            </a:r>
            <a:r>
              <a:rPr lang="en-US" altLang="zh-CN" sz="2800" dirty="0"/>
              <a:t>matrix</a:t>
            </a:r>
          </a:p>
          <a:p>
            <a:pPr marL="342900" indent="-342900">
              <a:buAutoNum type="arabicPeriod"/>
            </a:pPr>
            <a:endParaRPr lang="en-US" sz="2800" b="0" i="0" u="none" strike="noStrike" dirty="0">
              <a:solidFill>
                <a:srgbClr val="3E3E3E"/>
              </a:solidFill>
              <a:effectLst/>
              <a:latin typeface="Helvetica" pitchFamily="2" charset="0"/>
            </a:endParaRPr>
          </a:p>
          <a:p>
            <a:endParaRPr lang="en-SA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AA8A2-272A-62AC-5B6F-B6938DAA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84" y="3840931"/>
            <a:ext cx="3525188" cy="2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5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6962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722967"/>
            <a:ext cx="11040533" cy="285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3.47x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Reorder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Strassen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6.95x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dirty="0"/>
              <a:t>Tiling + Strassen</a:t>
            </a:r>
            <a:r>
              <a:rPr lang="zh-CN" altLang="en-US" dirty="0"/>
              <a:t> </a:t>
            </a:r>
            <a:r>
              <a:rPr lang="en-US" dirty="0"/>
              <a:t>+vectorize 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110x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119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ED6-4D6E-B3EE-F782-289ABF5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6962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positive startling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7783-A4D2-B36F-C252-A794E77C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67958"/>
            <a:ext cx="11252200" cy="257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GEMM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tiling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5.63x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21.2x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25x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vectorize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32x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80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93A-97EE-756C-264D-85D369D3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58" y="240434"/>
            <a:ext cx="3592484" cy="1325563"/>
          </a:xfrm>
        </p:spPr>
        <p:txBody>
          <a:bodyPr/>
          <a:lstStyle/>
          <a:p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packing</a:t>
            </a: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D0179-CAC8-303F-C37F-CFF399D4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5111" y="1474557"/>
            <a:ext cx="595816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AC87A-D6AD-8F83-6571-7F4C740ED07B}"/>
              </a:ext>
            </a:extLst>
          </p:cNvPr>
          <p:cNvSpPr txBox="1"/>
          <p:nvPr/>
        </p:nvSpPr>
        <p:spPr>
          <a:xfrm>
            <a:off x="2030093" y="5971235"/>
            <a:ext cx="8369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A100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GPU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Tensorcore,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need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transform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to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[N/16][N/16][16][16]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0D0D"/>
                </a:solidFill>
                <a:latin typeface="Söhne"/>
              </a:rPr>
              <a:t>Because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tensor core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can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process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2-D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16x16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083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7C32-7AD5-6B8F-A1DA-7618FCF0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15844" cy="13255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iling + Strassen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vectorize</a:t>
            </a:r>
            <a:endParaRPr lang="en-S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0CBD6C-B925-AACC-4B2A-6A38A48D88D7}"/>
              </a:ext>
            </a:extLst>
          </p:cNvPr>
          <p:cNvSpPr/>
          <p:nvPr/>
        </p:nvSpPr>
        <p:spPr>
          <a:xfrm>
            <a:off x="2708384" y="3909613"/>
            <a:ext cx="2154725" cy="1776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965F7-89DF-D8DE-A340-69A726786D55}"/>
              </a:ext>
            </a:extLst>
          </p:cNvPr>
          <p:cNvSpPr/>
          <p:nvPr/>
        </p:nvSpPr>
        <p:spPr>
          <a:xfrm>
            <a:off x="607981" y="2117030"/>
            <a:ext cx="2100404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B9557-46B3-0CD2-8333-E846750A5510}"/>
              </a:ext>
            </a:extLst>
          </p:cNvPr>
          <p:cNvSpPr/>
          <p:nvPr/>
        </p:nvSpPr>
        <p:spPr>
          <a:xfrm>
            <a:off x="2708385" y="2117030"/>
            <a:ext cx="2154725" cy="1792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9AD63-80AB-6E54-7AA5-64AEE206E3E2}"/>
              </a:ext>
            </a:extLst>
          </p:cNvPr>
          <p:cNvSpPr/>
          <p:nvPr/>
        </p:nvSpPr>
        <p:spPr>
          <a:xfrm>
            <a:off x="607981" y="3909615"/>
            <a:ext cx="2100404" cy="1779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32548-1BC7-1BC2-78FB-57CFDD528B12}"/>
              </a:ext>
            </a:extLst>
          </p:cNvPr>
          <p:cNvSpPr/>
          <p:nvPr/>
        </p:nvSpPr>
        <p:spPr>
          <a:xfrm>
            <a:off x="607981" y="2117028"/>
            <a:ext cx="1051078" cy="8548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a11</a:t>
            </a:r>
            <a:endParaRPr lang="en-S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8E838-8D58-E319-45D4-93FC3D2F3B28}"/>
              </a:ext>
            </a:extLst>
          </p:cNvPr>
          <p:cNvSpPr/>
          <p:nvPr/>
        </p:nvSpPr>
        <p:spPr>
          <a:xfrm>
            <a:off x="607981" y="2971849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en-S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53015-0562-D6F3-FEDE-0D2522C5EAB8}"/>
              </a:ext>
            </a:extLst>
          </p:cNvPr>
          <p:cNvSpPr/>
          <p:nvPr/>
        </p:nvSpPr>
        <p:spPr>
          <a:xfrm>
            <a:off x="1656431" y="2969585"/>
            <a:ext cx="1051078" cy="937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en-S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0FD1B-5573-52E3-0651-967C3CA5ECB8}"/>
              </a:ext>
            </a:extLst>
          </p:cNvPr>
          <p:cNvSpPr/>
          <p:nvPr/>
        </p:nvSpPr>
        <p:spPr>
          <a:xfrm>
            <a:off x="1655555" y="2114763"/>
            <a:ext cx="1051078" cy="8536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a12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0181D8-563D-5BF4-25F0-5921C9B2119E}"/>
              </a:ext>
            </a:extLst>
          </p:cNvPr>
          <p:cNvSpPr txBox="1"/>
          <p:nvPr/>
        </p:nvSpPr>
        <p:spPr>
          <a:xfrm>
            <a:off x="5132886" y="1919037"/>
            <a:ext cx="70591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b="0" i="0" dirty="0">
                <a:solidFill>
                  <a:srgbClr val="0D0D0D"/>
                </a:solidFill>
                <a:effectLst/>
                <a:latin typeface="Söhne"/>
              </a:rPr>
              <a:t>We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000" b="0" i="0" dirty="0">
                <a:solidFill>
                  <a:srgbClr val="0D0D0D"/>
                </a:solidFill>
                <a:effectLst/>
                <a:latin typeface="Söhne"/>
              </a:rPr>
              <a:t>tiling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000" b="0" i="0" dirty="0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000" b="0" i="0" dirty="0">
                <a:solidFill>
                  <a:srgbClr val="0D0D0D"/>
                </a:solidFill>
                <a:effectLst/>
                <a:latin typeface="Söhne"/>
              </a:rPr>
              <a:t>matrix,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000" b="0" i="0" dirty="0">
                <a:solidFill>
                  <a:srgbClr val="0D0D0D"/>
                </a:solidFill>
                <a:effectLst/>
                <a:latin typeface="Söhne"/>
              </a:rPr>
              <a:t>calculate</a:t>
            </a:r>
            <a:r>
              <a:rPr lang="zh-CN" alt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with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Strassen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algorithm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Then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reduce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each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to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get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whole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results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advantage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is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we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don’t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need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extra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space,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the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inner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loop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can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be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computed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in-place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Vectorize: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000" b="0" i="0" dirty="0">
                <a:solidFill>
                  <a:srgbClr val="3C3C3C"/>
                </a:solidFill>
                <a:effectLst/>
                <a:latin typeface="PT Sans" panose="020B0503020203020204" pitchFamily="34" charset="77"/>
              </a:rPr>
              <a:t>pass the continuous memory to vector processor</a:t>
            </a:r>
            <a:endParaRPr lang="en-US" altLang="zh-CN" sz="20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EE466-D641-5F73-0D29-E038521BE02B}"/>
              </a:ext>
            </a:extLst>
          </p:cNvPr>
          <p:cNvSpPr txBox="1"/>
          <p:nvPr/>
        </p:nvSpPr>
        <p:spPr>
          <a:xfrm>
            <a:off x="5132886" y="4797985"/>
            <a:ext cx="4359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Setting: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Single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thread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block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SA" dirty="0">
                <a:solidFill>
                  <a:srgbClr val="0D0D0D"/>
                </a:solidFill>
                <a:latin typeface="Söhne"/>
              </a:rPr>
              <a:t>64</a:t>
            </a:r>
          </a:p>
          <a:p>
            <a:r>
              <a:rPr lang="en-US" altLang="zh-CN" dirty="0">
                <a:solidFill>
                  <a:srgbClr val="0D0D0D"/>
                </a:solidFill>
                <a:latin typeface="Söhne"/>
              </a:rPr>
              <a:t>Matrix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size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=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1024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0247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1151</Words>
  <Application>Microsoft Macintosh PowerPoint</Application>
  <PresentationFormat>Widescreen</PresentationFormat>
  <Paragraphs>130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NVIDIA</vt:lpstr>
      <vt:lpstr>Söhne</vt:lpstr>
      <vt:lpstr>Arial</vt:lpstr>
      <vt:lpstr>Calibri</vt:lpstr>
      <vt:lpstr>Calibri Light</vt:lpstr>
      <vt:lpstr>Helvetica</vt:lpstr>
      <vt:lpstr>Open Sans</vt:lpstr>
      <vt:lpstr>PT Sans</vt:lpstr>
      <vt:lpstr>Roboto</vt:lpstr>
      <vt:lpstr>Office Theme</vt:lpstr>
      <vt:lpstr>Hardware-aware Matrix Multiplication Acceleration</vt:lpstr>
      <vt:lpstr>What is the problem?</vt:lpstr>
      <vt:lpstr>Motivation</vt:lpstr>
      <vt:lpstr>Previous works</vt:lpstr>
      <vt:lpstr>Motivation</vt:lpstr>
      <vt:lpstr>A positive startling statement</vt:lpstr>
      <vt:lpstr>A positive startling statement</vt:lpstr>
      <vt:lpstr>Array packing</vt:lpstr>
      <vt:lpstr>Tiling + Strassen + vectorize</vt:lpstr>
      <vt:lpstr>Evaluation Setting</vt:lpstr>
      <vt:lpstr>Evaluation Setting</vt:lpstr>
      <vt:lpstr>PowerPoint Presentation</vt:lpstr>
      <vt:lpstr>PowerPoint Presentation</vt:lpstr>
      <vt:lpstr>PowerPoint Presentation</vt:lpstr>
      <vt:lpstr>GPU optimization</vt:lpstr>
      <vt:lpstr>Bank conflict</vt:lpstr>
      <vt:lpstr>PowerPoint Presentation</vt:lpstr>
      <vt:lpstr>PowerPoint Presentation</vt:lpstr>
      <vt:lpstr>GPU results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炬乙 林</dc:creator>
  <cp:lastModifiedBy>炬乙 林</cp:lastModifiedBy>
  <cp:revision>26</cp:revision>
  <dcterms:created xsi:type="dcterms:W3CDTF">2024-03-25T14:05:04Z</dcterms:created>
  <dcterms:modified xsi:type="dcterms:W3CDTF">2024-05-08T10:34:28Z</dcterms:modified>
</cp:coreProperties>
</file>