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2" r:id="rId9"/>
    <p:sldId id="261" r:id="rId10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2"/>
    <p:restoredTop sz="94702"/>
  </p:normalViewPr>
  <p:slideViewPr>
    <p:cSldViewPr snapToGrid="0">
      <p:cViewPr varScale="1">
        <p:scale>
          <a:sx n="149" d="100"/>
          <a:sy n="149" d="100"/>
        </p:scale>
        <p:origin x="19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05775-E9A5-2241-BA7A-4CEF596E1488}" type="datetimeFigureOut">
              <a:rPr lang="en-SA" smtClean="0"/>
              <a:t>26/03/2024 R</a:t>
            </a:fld>
            <a:endParaRPr lang="en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68385-7F52-A14F-857D-3D44F4BA41F0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082861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aking the square root gives us 2^6, so we know a 64 * 64 matrix can fit entirely in L1.</a:t>
            </a:r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68385-7F52-A14F-857D-3D44F4BA41F0}" type="slidenum">
              <a:rPr lang="en-SA" smtClean="0"/>
              <a:t>6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296058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68385-7F52-A14F-857D-3D44F4BA41F0}" type="slidenum">
              <a:rPr lang="en-SA" smtClean="0"/>
              <a:t>7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284425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C2307-1161-C1DD-3C82-9AB6ADDAD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064BD-A685-00B7-EE4D-D40226BCC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31CDD-9F37-9024-167D-CA1456C9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6B9B-EBFC-E245-A972-81CB04DCF662}" type="datetimeFigureOut">
              <a:rPr lang="en-SA" smtClean="0"/>
              <a:t>25/03/2024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C4E5E-4A20-00BD-E2E9-61F55FF07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71CA7-22F6-22E4-6D49-5B6C1EDFF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E9B-8DDE-5048-8CBA-F684007DFB9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2063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79628-2A47-7241-6EE1-B0F7BCD1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1AE7BB-B184-15FC-103B-7B877F181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F8062-0E84-501D-6FCC-44E69229D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6B9B-EBFC-E245-A972-81CB04DCF662}" type="datetimeFigureOut">
              <a:rPr lang="en-SA" smtClean="0"/>
              <a:t>25/03/2024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CF071-06E5-4B31-B86F-80597E696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FAB1D-22D5-CB97-FB4A-12D83095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E9B-8DDE-5048-8CBA-F684007DFB9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12531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213A61-9ABC-3542-5C12-73FA358EE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408ED-EF53-F9F1-1653-C634389A2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F8112-C608-7DA7-6DC4-409BF4E1F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6B9B-EBFC-E245-A972-81CB04DCF662}" type="datetimeFigureOut">
              <a:rPr lang="en-SA" smtClean="0"/>
              <a:t>25/03/2024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5B506-6267-00FB-DF66-3FE7BEED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BE69A-FED7-722D-8BDE-4EF81C7C4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E9B-8DDE-5048-8CBA-F684007DFB9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9264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55B08-6728-CFAB-F032-86B80DC9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68724-5449-6A56-D64A-89DD2A0B9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380BC-335F-2FCC-07AE-234A17689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6B9B-EBFC-E245-A972-81CB04DCF662}" type="datetimeFigureOut">
              <a:rPr lang="en-SA" smtClean="0"/>
              <a:t>25/03/2024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F061A-22CC-42EF-B089-596595F5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3DE28-90C0-BEB5-3EB7-BA4DDB5E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E9B-8DDE-5048-8CBA-F684007DFB9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16704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E643-1C72-A918-5054-94E1B4A08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93592-A052-02A0-6965-6EFBE091A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0F54D-BBC4-7ED6-1F82-D46DF481B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6B9B-EBFC-E245-A972-81CB04DCF662}" type="datetimeFigureOut">
              <a:rPr lang="en-SA" smtClean="0"/>
              <a:t>25/03/2024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C4EFC-F20E-051C-5602-33F52E6BE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A3862-56AA-8847-9A3D-362A5D721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E9B-8DDE-5048-8CBA-F684007DFB9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96279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7569A-FA0D-9EBC-C2FF-752AEFCA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74433-98CE-1A71-6E29-3861D6C05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B65E5-93F2-B3CC-5229-299C67519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0EAB2-617C-85CD-469F-6DFA235CB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6B9B-EBFC-E245-A972-81CB04DCF662}" type="datetimeFigureOut">
              <a:rPr lang="en-SA" smtClean="0"/>
              <a:t>25/03/2024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AD383-3823-3A96-8220-3BA59745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3578D-CE36-ABC4-3E45-233848D0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E9B-8DDE-5048-8CBA-F684007DFB9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43313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4F992-2745-A341-2F44-B9D326F7A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CA55D-34EB-9922-F51B-C4D4F2597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05FBB-CCF3-B331-78EF-1008E0960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1882D-285D-AB7A-375F-AC9A7C62B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1C81AC-78A9-6E25-5F0D-FC830EEBC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0C1694-4AC1-0CD3-FFA1-3FC6E6BDF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6B9B-EBFC-E245-A972-81CB04DCF662}" type="datetimeFigureOut">
              <a:rPr lang="en-SA" smtClean="0"/>
              <a:t>25/03/2024 R</a:t>
            </a:fld>
            <a:endParaRPr lang="en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0758C6-9F4C-AE18-E604-800EECB2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DCFF0-D68C-8573-21DB-94D2B33B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E9B-8DDE-5048-8CBA-F684007DFB9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516713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52ED4-CC34-B766-6436-BBFEA3BE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2EF992-2518-DFF0-8DD2-D2AF66D3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6B9B-EBFC-E245-A972-81CB04DCF662}" type="datetimeFigureOut">
              <a:rPr lang="en-SA" smtClean="0"/>
              <a:t>25/03/2024 R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B52235-9E94-1F79-CF47-0414F94BE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B9703E-BCB9-BD97-113C-1C34CCC3E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E9B-8DDE-5048-8CBA-F684007DFB9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72169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1FF5A5-7CC0-13A6-A269-ABB315D5A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6B9B-EBFC-E245-A972-81CB04DCF662}" type="datetimeFigureOut">
              <a:rPr lang="en-SA" smtClean="0"/>
              <a:t>25/03/2024 R</a:t>
            </a:fld>
            <a:endParaRPr lang="en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42BD51-4E0A-FC75-AE4C-1CD40429A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E5960-B225-2ACD-2588-67FFAB99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E9B-8DDE-5048-8CBA-F684007DFB9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59278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CCC0E-D6B3-FE9C-6BA7-8FBD21F0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3C31E-8F85-CD2A-65C1-332D7F8B7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CF29B8-A454-E94F-1BA9-C92B05A9F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358C0-2906-F0DD-3096-DF7D54104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6B9B-EBFC-E245-A972-81CB04DCF662}" type="datetimeFigureOut">
              <a:rPr lang="en-SA" smtClean="0"/>
              <a:t>25/03/2024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C5E9C-B3E4-6572-D082-D7F80EAC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B89C7-7D22-289E-ACB0-66626524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E9B-8DDE-5048-8CBA-F684007DFB9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61616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1F38B-57E5-32F1-5080-5D8CD27EA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8430FE-B54A-1C5A-D0E9-0ADEF7E37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0C2C3-5D62-5E2A-E299-133071800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B1083-2BBE-619A-88CE-871EEDC5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6B9B-EBFC-E245-A972-81CB04DCF662}" type="datetimeFigureOut">
              <a:rPr lang="en-SA" smtClean="0"/>
              <a:t>25/03/2024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24B22-E4C4-67F2-B89A-288EB0FD8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6AC7C-E9CD-2F41-FAFA-A6025260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E9B-8DDE-5048-8CBA-F684007DFB9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68996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54CAEE-084D-215D-1BA7-EBBD01FFE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C730E-6AB9-91F4-71B0-F056D47D0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61F7C-74B4-5A0F-9B2C-CA217B98A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B6B9B-EBFC-E245-A972-81CB04DCF662}" type="datetimeFigureOut">
              <a:rPr lang="en-SA" smtClean="0"/>
              <a:t>25/03/2024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703BC-DC27-8527-86E4-F84EB0301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56F8E-EAFB-6E0E-FAB8-FF47969D9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8AE9B-8DDE-5048-8CBA-F684007DFB9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24900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680A2-E0F1-5F59-8CFF-EBB7A600D8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Hardware-aware Matrix Multiplication Acceleration</a:t>
            </a:r>
            <a:endParaRPr lang="en-S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9E3DE-E4F1-EAD5-9D35-98DA1F97F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Mid</a:t>
            </a:r>
            <a:r>
              <a:rPr lang="zh-CN" altLang="en-US" dirty="0"/>
              <a:t> </a:t>
            </a:r>
            <a:r>
              <a:rPr lang="en-US" altLang="zh-CN" dirty="0"/>
              <a:t>term</a:t>
            </a:r>
            <a:r>
              <a:rPr lang="zh-CN" altLang="en-US" dirty="0"/>
              <a:t> </a:t>
            </a:r>
            <a:r>
              <a:rPr lang="en-US" altLang="zh-CN" dirty="0"/>
              <a:t>presentation</a:t>
            </a:r>
          </a:p>
          <a:p>
            <a:r>
              <a:rPr lang="en-US" altLang="zh-CN" dirty="0"/>
              <a:t>27/03/2024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09291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9445-4FCE-94F4-E83A-29E19EFD5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What is the problem?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F8074-A7F8-6177-5B99-8AF64F365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Neural Networks involves substantial money and time, with a significant portion of these resources dedicated to matrix multiplication. </a:t>
            </a:r>
          </a:p>
          <a:p>
            <a:r>
              <a:rPr lang="en-US" dirty="0"/>
              <a:t>Accelerating matrix multiplication computation time is essential for deep neural network training and inference.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5148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A9D73-74F8-34C3-092C-5E2C05ECD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Motivation</a:t>
            </a:r>
            <a:endParaRPr lang="en-S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43BF8-069C-7C77-93A0-35FE18C86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Strassen</a:t>
            </a:r>
            <a:r>
              <a:rPr lang="zh-CN" altLang="en-US" dirty="0"/>
              <a:t>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is faster than the standard matrix multiplication algorithm for large matrices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S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FB0F31-4889-1DFB-AB60-F1F70C54FA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35" b="14091"/>
          <a:stretch/>
        </p:blipFill>
        <p:spPr>
          <a:xfrm>
            <a:off x="2866640" y="3312445"/>
            <a:ext cx="5858616" cy="44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55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67ED6-4D6E-B3EE-F782-289ABF5DF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 positive startling statement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67783-A4D2-B36F-C252-A794E77C8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L2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11906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62F97-92C6-5340-31FA-03D3AA1BE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3CC43-4A1D-AAF5-CE61-3B5ED8555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experiment results mentioned below, are executed on 2021’s 16’ MacBook equipped with Apple M1 Pro Chip. The cache line size should be 128 bytes.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011298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E3F1A3-25A7-D43F-A2D2-A1398D148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940" y="1209735"/>
            <a:ext cx="7974558" cy="96663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l1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4K</a:t>
            </a:r>
            <a:r>
              <a:rPr lang="zh-CN" altLang="en-US" dirty="0"/>
              <a:t> </a:t>
            </a:r>
            <a:r>
              <a:rPr lang="en-US" altLang="zh-CN" dirty="0"/>
              <a:t>(float</a:t>
            </a:r>
            <a:r>
              <a:rPr lang="zh-CN" altLang="en-US" dirty="0"/>
              <a:t> </a:t>
            </a:r>
            <a:r>
              <a:rPr lang="en-US" altLang="zh-CN" dirty="0"/>
              <a:t>number)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optimal.</a:t>
            </a:r>
            <a:r>
              <a:rPr lang="zh-CN" altLang="en-US" dirty="0"/>
              <a:t> </a:t>
            </a:r>
            <a:endParaRPr lang="en-US" altLang="zh-CN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=&gt;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64 * 64 matrix can fit entirely in L1.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793BF9F-D3AF-B2AC-B8B5-65FD1CEF2413}"/>
              </a:ext>
            </a:extLst>
          </p:cNvPr>
          <p:cNvSpPr txBox="1">
            <a:spLocks/>
          </p:cNvSpPr>
          <p:nvPr/>
        </p:nvSpPr>
        <p:spPr>
          <a:xfrm>
            <a:off x="838200" y="902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000000"/>
                </a:solidFill>
                <a:latin typeface="Roboto" panose="02000000000000000000" pitchFamily="2" charset="0"/>
              </a:rPr>
              <a:t>Results</a:t>
            </a:r>
            <a:endParaRPr lang="en-SA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23CE753-30A2-AD53-4BEF-3B5377864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99" y="3585466"/>
            <a:ext cx="11607806" cy="19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37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F46703B-0905-4AA3-E25C-3923F9E8F398}"/>
              </a:ext>
            </a:extLst>
          </p:cNvPr>
          <p:cNvSpPr txBox="1"/>
          <p:nvPr/>
        </p:nvSpPr>
        <p:spPr>
          <a:xfrm>
            <a:off x="5613070" y="3010715"/>
            <a:ext cx="43598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Setting:</a:t>
            </a:r>
          </a:p>
          <a:p>
            <a:pPr marL="0" indent="0">
              <a:buNone/>
            </a:pPr>
            <a:endParaRPr lang="en-US" altLang="zh-CN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Single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thread</a:t>
            </a:r>
          </a:p>
          <a:p>
            <a:r>
              <a:rPr lang="en-US" altLang="zh-CN" dirty="0">
                <a:solidFill>
                  <a:srgbClr val="0D0D0D"/>
                </a:solidFill>
                <a:latin typeface="Söhne"/>
              </a:rPr>
              <a:t>L1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block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size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=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SA" dirty="0">
                <a:solidFill>
                  <a:srgbClr val="0D0D0D"/>
                </a:solidFill>
                <a:latin typeface="Söhne"/>
              </a:rPr>
              <a:t>64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D0D0D"/>
                </a:solidFill>
                <a:latin typeface="Söhne"/>
              </a:rPr>
              <a:t>L2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block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size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=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256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D0D0D"/>
                </a:solidFill>
                <a:latin typeface="Söhne"/>
              </a:rPr>
              <a:t>Matrix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size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=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1024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x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1024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endParaRPr lang="en-SA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5019AE4-9BD8-F4D8-CF15-AF4BFD1F0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688514"/>
              </p:ext>
            </p:extLst>
          </p:nvPr>
        </p:nvGraphicFramePr>
        <p:xfrm>
          <a:off x="5550225" y="1129031"/>
          <a:ext cx="6277422" cy="1422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2474">
                  <a:extLst>
                    <a:ext uri="{9D8B030D-6E8A-4147-A177-3AD203B41FA5}">
                      <a16:colId xmlns:a16="http://schemas.microsoft.com/office/drawing/2014/main" val="755193678"/>
                    </a:ext>
                  </a:extLst>
                </a:gridCol>
                <a:gridCol w="2092474">
                  <a:extLst>
                    <a:ext uri="{9D8B030D-6E8A-4147-A177-3AD203B41FA5}">
                      <a16:colId xmlns:a16="http://schemas.microsoft.com/office/drawing/2014/main" val="2573169732"/>
                    </a:ext>
                  </a:extLst>
                </a:gridCol>
                <a:gridCol w="2092474">
                  <a:extLst>
                    <a:ext uri="{9D8B030D-6E8A-4147-A177-3AD203B41FA5}">
                      <a16:colId xmlns:a16="http://schemas.microsoft.com/office/drawing/2014/main" val="270827999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method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run time(s)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speed up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811416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vanilla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200" u="none" strike="noStrike">
                          <a:effectLst/>
                        </a:rPr>
                        <a:t>1.32</a:t>
                      </a:r>
                      <a:endParaRPr lang="en-S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200" u="none" strike="noStrike">
                          <a:effectLst/>
                        </a:rPr>
                        <a:t>1.00</a:t>
                      </a:r>
                      <a:endParaRPr lang="en-S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64015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array packing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200" u="none" strike="noStrike">
                          <a:effectLst/>
                        </a:rPr>
                        <a:t>1.28</a:t>
                      </a:r>
                      <a:endParaRPr lang="en-S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200" u="none" strike="noStrike">
                          <a:effectLst/>
                        </a:rPr>
                        <a:t>1.03</a:t>
                      </a:r>
                      <a:endParaRPr lang="en-S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09117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tiling l1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200" u="none" strike="noStrike">
                          <a:effectLst/>
                        </a:rPr>
                        <a:t>0.99</a:t>
                      </a:r>
                      <a:endParaRPr lang="en-S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200" u="none" strike="noStrike" dirty="0">
                          <a:effectLst/>
                        </a:rPr>
                        <a:t>1.33</a:t>
                      </a:r>
                      <a:endParaRPr lang="en-S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335108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tiling l1+l2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200" u="none" strike="noStrike">
                          <a:effectLst/>
                        </a:rPr>
                        <a:t>0.61</a:t>
                      </a:r>
                      <a:endParaRPr lang="en-S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200" u="none" strike="noStrike">
                          <a:effectLst/>
                        </a:rPr>
                        <a:t>2.16</a:t>
                      </a:r>
                      <a:endParaRPr lang="en-S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90094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tiling l1+l2 + vectorize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200" u="none" strike="noStrike">
                          <a:effectLst/>
                        </a:rPr>
                        <a:t>0.04</a:t>
                      </a:r>
                      <a:endParaRPr lang="en-S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200" u="none" strike="noStrike">
                          <a:effectLst/>
                        </a:rPr>
                        <a:t>33.00</a:t>
                      </a:r>
                      <a:endParaRPr lang="en-S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07138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tiling l1+l2 + vectorize + parallel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200" u="none" strike="noStrike">
                          <a:effectLst/>
                        </a:rPr>
                        <a:t>0.04</a:t>
                      </a:r>
                      <a:endParaRPr lang="en-S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200" u="none" strike="noStrike" dirty="0">
                          <a:effectLst/>
                        </a:rPr>
                        <a:t>33.00</a:t>
                      </a:r>
                      <a:endParaRPr lang="en-S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9601312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016A459F-A87B-ECFD-F0AC-1250D1037193}"/>
              </a:ext>
            </a:extLst>
          </p:cNvPr>
          <p:cNvSpPr txBox="1">
            <a:spLocks/>
          </p:cNvSpPr>
          <p:nvPr/>
        </p:nvSpPr>
        <p:spPr>
          <a:xfrm>
            <a:off x="838200" y="4662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000000"/>
                </a:solidFill>
                <a:latin typeface="Roboto" panose="02000000000000000000" pitchFamily="2" charset="0"/>
              </a:rPr>
              <a:t>Results</a:t>
            </a:r>
            <a:endParaRPr lang="en-SA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0F9C347-BAE1-038C-9FC7-2B1C2ACFE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585" y="1680347"/>
            <a:ext cx="5238572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L2</a:t>
            </a:r>
            <a:r>
              <a:rPr lang="zh-CN" altLang="en-US" dirty="0"/>
              <a:t> </a:t>
            </a:r>
            <a:r>
              <a:rPr lang="en-US" altLang="zh-CN" dirty="0"/>
              <a:t>tiling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further</a:t>
            </a:r>
            <a:r>
              <a:rPr lang="zh-CN" altLang="en-US" dirty="0"/>
              <a:t> </a:t>
            </a:r>
            <a:r>
              <a:rPr lang="en-US" altLang="zh-CN" dirty="0"/>
              <a:t>speed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1.62x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4082840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20CE3-0F9F-8115-BE41-2D95E2214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830" y="1731622"/>
            <a:ext cx="10515600" cy="4351338"/>
          </a:xfrm>
        </p:spPr>
        <p:txBody>
          <a:bodyPr/>
          <a:lstStyle/>
          <a:p>
            <a:r>
              <a:rPr lang="en-US" altLang="zh-CN" dirty="0" err="1"/>
              <a:t>Theroically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 </a:t>
            </a:r>
            <a:r>
              <a:rPr lang="en-US" altLang="zh-CN" dirty="0"/>
              <a:t>1024^2.8/(1024^3)=</a:t>
            </a:r>
            <a:r>
              <a:rPr lang="zh-CN" altLang="en-US" dirty="0"/>
              <a:t>  </a:t>
            </a:r>
            <a:r>
              <a:rPr lang="en-SA" dirty="0"/>
              <a:t>25.00%</a:t>
            </a:r>
            <a:r>
              <a:rPr lang="zh-CN" altLang="en-US" dirty="0"/>
              <a:t> </a:t>
            </a:r>
            <a:r>
              <a:rPr lang="en-US" altLang="zh-CN" dirty="0"/>
              <a:t>time.</a:t>
            </a:r>
            <a:r>
              <a:rPr lang="zh-CN" altLang="en-US" dirty="0"/>
              <a:t> </a:t>
            </a:r>
            <a:r>
              <a:rPr lang="en-US" altLang="zh-CN" dirty="0"/>
              <a:t>4x</a:t>
            </a:r>
            <a:r>
              <a:rPr lang="zh-CN" altLang="en-US" dirty="0"/>
              <a:t> </a:t>
            </a:r>
            <a:r>
              <a:rPr lang="en-US" altLang="zh-CN" dirty="0"/>
              <a:t>speed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</a:p>
          <a:p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naïve</a:t>
            </a:r>
            <a:r>
              <a:rPr lang="zh-CN" altLang="en-US" dirty="0"/>
              <a:t> </a:t>
            </a:r>
            <a:r>
              <a:rPr lang="en-US" altLang="zh-CN" dirty="0"/>
              <a:t>Strassen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reach</a:t>
            </a:r>
            <a:r>
              <a:rPr lang="zh-CN" altLang="en-US" dirty="0"/>
              <a:t> </a:t>
            </a:r>
            <a:r>
              <a:rPr lang="en-US" altLang="zh-CN" dirty="0"/>
              <a:t>3.47x</a:t>
            </a:r>
            <a:r>
              <a:rPr lang="zh-CN" altLang="en-US" dirty="0"/>
              <a:t> </a:t>
            </a:r>
            <a:r>
              <a:rPr lang="en-US" altLang="zh-CN" dirty="0"/>
              <a:t>speed.</a:t>
            </a:r>
          </a:p>
          <a:p>
            <a:endParaRPr lang="en-US" altLang="zh-C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AE6426-E875-F3B5-5246-7E86AC883371}"/>
              </a:ext>
            </a:extLst>
          </p:cNvPr>
          <p:cNvSpPr txBox="1">
            <a:spLocks/>
          </p:cNvSpPr>
          <p:nvPr/>
        </p:nvSpPr>
        <p:spPr>
          <a:xfrm>
            <a:off x="838200" y="4662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000000"/>
                </a:solidFill>
                <a:latin typeface="Roboto" panose="02000000000000000000" pitchFamily="2" charset="0"/>
              </a:rPr>
              <a:t>Results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713344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47FB9-3509-0451-115A-88465F44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Progress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1F1D5-78C5-4736-6F03-072E50D8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64" y="1423972"/>
            <a:ext cx="11715572" cy="54340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 </a:t>
            </a:r>
            <a:r>
              <a:rPr lang="en-US" altLang="zh-CN" dirty="0"/>
              <a:t>I</a:t>
            </a:r>
            <a:r>
              <a:rPr lang="en-US" dirty="0"/>
              <a:t>mplement a benchmark to measure the effect of memory access footprint. align the inner loop with the size of the L1 cache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dirty="0"/>
              <a:t>and align the outer loop with</a:t>
            </a:r>
            <a:r>
              <a:rPr lang="zh-CN" altLang="en-US" dirty="0"/>
              <a:t> </a:t>
            </a:r>
            <a:r>
              <a:rPr lang="en-US" dirty="0"/>
              <a:t>the size of the L2 cache</a:t>
            </a:r>
            <a:r>
              <a:rPr lang="zh-CN" altLang="en-US" dirty="0"/>
              <a:t> √</a:t>
            </a:r>
            <a:endParaRPr lang="ja-JP" altLang="en-US"/>
          </a:p>
          <a:p>
            <a:pPr marL="0" indent="0">
              <a:buNone/>
            </a:pPr>
            <a:r>
              <a:rPr lang="en-US" altLang="ja-JP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en-US" dirty="0"/>
              <a:t>mplement MM using the Strassen algorithm to reduce the theoretical FLOPs.</a:t>
            </a:r>
            <a:r>
              <a:rPr lang="zh-CN" altLang="en-US" dirty="0"/>
              <a:t>√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On the foundation of the Strassen algorithm, we use Strassen to calculate 64x64  matrix block multiplication.</a:t>
            </a:r>
            <a:r>
              <a:rPr lang="zh-CN" altLang="en-US" dirty="0"/>
              <a:t> 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en-US" altLang="zh-CN" dirty="0"/>
              <a:t>Explore the Winograd algorithm</a:t>
            </a:r>
            <a:r>
              <a:rPr lang="zh-CN" altLang="en-US" dirty="0"/>
              <a:t> </a:t>
            </a:r>
            <a:r>
              <a:rPr lang="en-US" altLang="zh-CN" dirty="0"/>
              <a:t>3.27- 4.10</a:t>
            </a:r>
          </a:p>
          <a:p>
            <a:pPr marL="0" indent="0">
              <a:buNone/>
            </a:pPr>
            <a:r>
              <a:rPr lang="en-US" altLang="zh-CN" dirty="0"/>
              <a:t>5.</a:t>
            </a:r>
            <a:r>
              <a:rPr lang="zh-CN" altLang="en-US" dirty="0"/>
              <a:t> </a:t>
            </a:r>
            <a:r>
              <a:rPr lang="en-US" altLang="zh-CN" dirty="0"/>
              <a:t>Apply our MM to practical NNs and evaluate its performance.</a:t>
            </a:r>
            <a:r>
              <a:rPr lang="zh-CN" altLang="en-US" dirty="0"/>
              <a:t> </a:t>
            </a:r>
            <a:r>
              <a:rPr lang="en-US" altLang="zh-CN" dirty="0"/>
              <a:t>4.10-4.22 </a:t>
            </a:r>
          </a:p>
          <a:p>
            <a:pPr marL="0" indent="0">
              <a:buNone/>
            </a:pPr>
            <a:r>
              <a:rPr lang="en-US" altLang="zh-CN" dirty="0"/>
              <a:t>6.</a:t>
            </a:r>
            <a:r>
              <a:rPr lang="zh-CN" altLang="en-US" dirty="0"/>
              <a:t> </a:t>
            </a:r>
            <a:r>
              <a:rPr lang="en-US" altLang="zh-CN" dirty="0"/>
              <a:t>Implement our method on GPU with TVM.</a:t>
            </a:r>
            <a:r>
              <a:rPr lang="zh-CN" altLang="en-US" dirty="0"/>
              <a:t> </a:t>
            </a:r>
            <a:r>
              <a:rPr lang="en-US" altLang="zh-CN" dirty="0"/>
              <a:t>4.22 - 5.6</a:t>
            </a:r>
            <a:endParaRPr lang="en-US" dirty="0"/>
          </a:p>
          <a:p>
            <a:pPr marL="0" indent="0">
              <a:buNone/>
            </a:pP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1522444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359</Words>
  <Application>Microsoft Macintosh PowerPoint</Application>
  <PresentationFormat>Widescreen</PresentationFormat>
  <Paragraphs>59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Söhne</vt:lpstr>
      <vt:lpstr>Arial</vt:lpstr>
      <vt:lpstr>Calibri</vt:lpstr>
      <vt:lpstr>Calibri Light</vt:lpstr>
      <vt:lpstr>Roboto</vt:lpstr>
      <vt:lpstr>Office Theme</vt:lpstr>
      <vt:lpstr>Hardware-aware Matrix Multiplication Acceleration</vt:lpstr>
      <vt:lpstr>What is the problem?</vt:lpstr>
      <vt:lpstr>Motivation</vt:lpstr>
      <vt:lpstr>A positive startling statement</vt:lpstr>
      <vt:lpstr>Evaluation</vt:lpstr>
      <vt:lpstr>PowerPoint Presentation</vt:lpstr>
      <vt:lpstr>PowerPoint Presentation</vt:lpstr>
      <vt:lpstr>PowerPoint Presentation</vt:lpstr>
      <vt:lpstr>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</dc:title>
  <dc:creator>炬乙 林</dc:creator>
  <cp:lastModifiedBy>炬乙 林</cp:lastModifiedBy>
  <cp:revision>6</cp:revision>
  <dcterms:created xsi:type="dcterms:W3CDTF">2024-03-25T14:05:04Z</dcterms:created>
  <dcterms:modified xsi:type="dcterms:W3CDTF">2024-03-26T18:06:39Z</dcterms:modified>
</cp:coreProperties>
</file>