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61" r:id="rId5"/>
    <p:sldId id="278" r:id="rId6"/>
    <p:sldId id="269" r:id="rId7"/>
    <p:sldId id="259" r:id="rId8"/>
    <p:sldId id="279" r:id="rId9"/>
    <p:sldId id="263" r:id="rId10"/>
    <p:sldId id="264" r:id="rId11"/>
    <p:sldId id="265" r:id="rId12"/>
    <p:sldId id="266" r:id="rId13"/>
    <p:sldId id="267" r:id="rId14"/>
    <p:sldId id="272" r:id="rId15"/>
    <p:sldId id="273" r:id="rId16"/>
    <p:sldId id="280" r:id="rId17"/>
    <p:sldId id="270" r:id="rId18"/>
    <p:sldId id="274" r:id="rId19"/>
    <p:sldId id="281" r:id="rId20"/>
    <p:sldId id="271" r:id="rId21"/>
    <p:sldId id="296" r:id="rId22"/>
    <p:sldId id="275" r:id="rId23"/>
    <p:sldId id="295" r:id="rId24"/>
    <p:sldId id="276" r:id="rId25"/>
    <p:sldId id="291" r:id="rId26"/>
    <p:sldId id="292" r:id="rId27"/>
    <p:sldId id="297" r:id="rId28"/>
    <p:sldId id="282" r:id="rId29"/>
    <p:sldId id="285" r:id="rId30"/>
    <p:sldId id="294" r:id="rId31"/>
    <p:sldId id="277" r:id="rId32"/>
    <p:sldId id="293" r:id="rId33"/>
    <p:sldId id="299" r:id="rId34"/>
    <p:sldId id="298" r:id="rId35"/>
    <p:sldId id="284" r:id="rId36"/>
    <p:sldId id="286" r:id="rId37"/>
    <p:sldId id="283" r:id="rId38"/>
    <p:sldId id="288" r:id="rId39"/>
    <p:sldId id="290" r:id="rId40"/>
    <p:sldId id="300" r:id="rId41"/>
    <p:sldId id="289" r:id="rId42"/>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56"/>
    <p:restoredTop sz="92274"/>
  </p:normalViewPr>
  <p:slideViewPr>
    <p:cSldViewPr snapToGrid="0">
      <p:cViewPr varScale="1">
        <p:scale>
          <a:sx n="147" d="100"/>
          <a:sy n="147" d="100"/>
        </p:scale>
        <p:origin x="5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7591F-E050-C44E-A3D8-79B085E510DB}" type="datetimeFigureOut">
              <a:rPr lang="en-SA" smtClean="0"/>
              <a:t>24/03/2024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3FBF-B721-4A48-93F8-EC1885D2D624}" type="slidenum">
              <a:rPr lang="en-SA" smtClean="0"/>
              <a:t>‹#›</a:t>
            </a:fld>
            <a:endParaRPr lang="en-SA"/>
          </a:p>
        </p:txBody>
      </p:sp>
    </p:spTree>
    <p:extLst>
      <p:ext uri="{BB962C8B-B14F-4D97-AF65-F5344CB8AC3E}">
        <p14:creationId xmlns:p14="http://schemas.microsoft.com/office/powerpoint/2010/main" val="740244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1</a:t>
            </a:fld>
            <a:endParaRPr lang="en-SA"/>
          </a:p>
        </p:txBody>
      </p:sp>
    </p:spTree>
    <p:extLst>
      <p:ext uri="{BB962C8B-B14F-4D97-AF65-F5344CB8AC3E}">
        <p14:creationId xmlns:p14="http://schemas.microsoft.com/office/powerpoint/2010/main" val="60208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They</a:t>
            </a:r>
            <a:r>
              <a:rPr lang="zh-CN" altLang="en-US" dirty="0"/>
              <a:t> </a:t>
            </a:r>
            <a:r>
              <a:rPr lang="en-US" altLang="zh-CN" dirty="0"/>
              <a:t>find</a:t>
            </a:r>
            <a:r>
              <a:rPr lang="zh-CN" altLang="en-US" dirty="0"/>
              <a:t> </a:t>
            </a:r>
            <a:r>
              <a:rPr lang="en-US" altLang="zh-CN" dirty="0"/>
              <a:t>faster</a:t>
            </a:r>
            <a:r>
              <a:rPr lang="zh-CN" altLang="en-US" dirty="0"/>
              <a:t> </a:t>
            </a:r>
            <a:r>
              <a:rPr lang="en-US" altLang="zh-CN" dirty="0"/>
              <a:t>training</a:t>
            </a:r>
            <a:r>
              <a:rPr lang="zh-CN" altLang="en-US" dirty="0"/>
              <a:t> </a:t>
            </a:r>
            <a:r>
              <a:rPr lang="en-US" altLang="zh-CN" dirty="0"/>
              <a:t>may</a:t>
            </a:r>
            <a:r>
              <a:rPr lang="zh-CN" altLang="en-US" dirty="0"/>
              <a:t> </a:t>
            </a:r>
            <a:r>
              <a:rPr lang="en-US" altLang="zh-CN" dirty="0"/>
              <a:t>not</a:t>
            </a:r>
            <a:r>
              <a:rPr lang="zh-CN" altLang="en-US" dirty="0"/>
              <a:t> </a:t>
            </a:r>
            <a:r>
              <a:rPr lang="en-US" altLang="zh-CN" dirty="0"/>
              <a:t>be</a:t>
            </a:r>
            <a:r>
              <a:rPr lang="zh-CN" altLang="en-US" dirty="0"/>
              <a:t> </a:t>
            </a:r>
            <a:r>
              <a:rPr lang="en-US" altLang="zh-CN" dirty="0"/>
              <a:t>energy</a:t>
            </a:r>
            <a:r>
              <a:rPr lang="zh-CN" altLang="en-US" dirty="0"/>
              <a:t> </a:t>
            </a:r>
            <a:r>
              <a:rPr lang="en-US" altLang="zh-CN" dirty="0"/>
              <a:t>efficient.</a:t>
            </a:r>
            <a:r>
              <a:rPr lang="zh-CN" altLang="en-US" dirty="0"/>
              <a:t> </a:t>
            </a:r>
            <a:r>
              <a:rPr lang="en-US" altLang="zh-CN" dirty="0"/>
              <a:t>Because</a:t>
            </a:r>
            <a:r>
              <a:rPr lang="zh-CN" altLang="en-US" dirty="0"/>
              <a:t> </a:t>
            </a:r>
            <a:r>
              <a:rPr lang="en-US" altLang="zh-CN" dirty="0"/>
              <a:t>it</a:t>
            </a:r>
            <a:r>
              <a:rPr lang="zh-CN" altLang="en-US" dirty="0"/>
              <a:t> </a:t>
            </a:r>
            <a:r>
              <a:rPr lang="en-US" altLang="zh-CN" dirty="0"/>
              <a:t>has</a:t>
            </a:r>
            <a:r>
              <a:rPr lang="zh-CN" altLang="en-US" dirty="0"/>
              <a:t> </a:t>
            </a:r>
            <a:r>
              <a:rPr lang="en-US" altLang="zh-CN" dirty="0"/>
              <a:t>large</a:t>
            </a:r>
            <a:r>
              <a:rPr lang="zh-CN" altLang="en-US" dirty="0"/>
              <a:t> </a:t>
            </a:r>
            <a:r>
              <a:rPr lang="en-US" altLang="zh-CN" dirty="0"/>
              <a:t>power.</a:t>
            </a:r>
            <a:r>
              <a:rPr lang="zh-CN" altLang="en-US" dirty="0"/>
              <a:t>  应该用不等于号， 不用 ！</a:t>
            </a:r>
            <a:r>
              <a:rPr lang="en-US" altLang="zh-CN" dirty="0"/>
              <a:t>=</a:t>
            </a:r>
            <a:r>
              <a:rPr lang="zh-CN" altLang="en-US" dirty="0"/>
              <a:t>不然别的专业可能看不懂。</a:t>
            </a:r>
            <a:endParaRPr lang="en-US" altLang="zh-CN" dirty="0"/>
          </a:p>
        </p:txBody>
      </p:sp>
      <p:sp>
        <p:nvSpPr>
          <p:cNvPr id="4" name="Slide Number Placeholder 3"/>
          <p:cNvSpPr>
            <a:spLocks noGrp="1"/>
          </p:cNvSpPr>
          <p:nvPr>
            <p:ph type="sldNum" sz="quarter" idx="5"/>
          </p:nvPr>
        </p:nvSpPr>
        <p:spPr/>
        <p:txBody>
          <a:bodyPr/>
          <a:lstStyle/>
          <a:p>
            <a:fld id="{06A23FBF-B721-4A48-93F8-EC1885D2D624}" type="slidenum">
              <a:rPr lang="en-SA" smtClean="0"/>
              <a:t>13</a:t>
            </a:fld>
            <a:endParaRPr lang="en-SA"/>
          </a:p>
        </p:txBody>
      </p:sp>
    </p:spTree>
    <p:extLst>
      <p:ext uri="{BB962C8B-B14F-4D97-AF65-F5344CB8AC3E}">
        <p14:creationId xmlns:p14="http://schemas.microsoft.com/office/powerpoint/2010/main" val="2814605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Therefore,</a:t>
            </a:r>
            <a:r>
              <a:rPr lang="zh-CN" altLang="en-US" dirty="0"/>
              <a:t> </a:t>
            </a:r>
            <a:r>
              <a:rPr lang="en-US" altLang="zh-CN" dirty="0"/>
              <a:t>they</a:t>
            </a:r>
            <a:r>
              <a:rPr lang="zh-CN" altLang="en-US" dirty="0"/>
              <a:t> </a:t>
            </a:r>
            <a:r>
              <a:rPr lang="en-US" altLang="zh-CN" dirty="0"/>
              <a:t>formulate</a:t>
            </a:r>
            <a:r>
              <a:rPr lang="zh-CN" altLang="en-US" dirty="0"/>
              <a:t> </a:t>
            </a:r>
            <a:r>
              <a:rPr lang="en-US" altLang="zh-CN" dirty="0"/>
              <a:t>the</a:t>
            </a:r>
            <a:r>
              <a:rPr lang="zh-CN" altLang="en-US" dirty="0"/>
              <a:t> </a:t>
            </a:r>
            <a:r>
              <a:rPr lang="en-US" altLang="zh-CN" dirty="0"/>
              <a:t>tradeoff</a:t>
            </a:r>
            <a:r>
              <a:rPr lang="zh-CN" altLang="en-US" dirty="0"/>
              <a:t> </a:t>
            </a:r>
            <a:r>
              <a:rPr lang="en-US" altLang="zh-CN" dirty="0"/>
              <a:t>problem</a:t>
            </a:r>
            <a:r>
              <a:rPr lang="zh-CN" altLang="en-US" dirty="0"/>
              <a:t> </a:t>
            </a:r>
            <a:r>
              <a:rPr lang="en-US" altLang="zh-CN" dirty="0"/>
              <a:t>and</a:t>
            </a:r>
            <a:r>
              <a:rPr lang="zh-CN" altLang="en-US" dirty="0"/>
              <a:t> </a:t>
            </a:r>
            <a:r>
              <a:rPr lang="en-US" altLang="zh-CN" dirty="0"/>
              <a:t>try</a:t>
            </a:r>
            <a:r>
              <a:rPr lang="zh-CN" altLang="en-US" dirty="0"/>
              <a:t> </a:t>
            </a:r>
            <a:r>
              <a:rPr lang="en-US" altLang="zh-CN" dirty="0"/>
              <a:t>to</a:t>
            </a:r>
            <a:r>
              <a:rPr lang="zh-CN" altLang="en-US" dirty="0"/>
              <a:t> </a:t>
            </a:r>
            <a:r>
              <a:rPr lang="en-US" altLang="zh-CN" dirty="0"/>
              <a:t>solve</a:t>
            </a:r>
            <a:r>
              <a:rPr lang="zh-CN" altLang="en-US" dirty="0"/>
              <a:t> </a:t>
            </a:r>
            <a:r>
              <a:rPr lang="en-US" altLang="zh-CN" dirty="0"/>
              <a:t>it.</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14</a:t>
            </a:fld>
            <a:endParaRPr lang="en-SA"/>
          </a:p>
        </p:txBody>
      </p:sp>
    </p:spTree>
    <p:extLst>
      <p:ext uri="{BB962C8B-B14F-4D97-AF65-F5344CB8AC3E}">
        <p14:creationId xmlns:p14="http://schemas.microsoft.com/office/powerpoint/2010/main" val="2221369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Brute</a:t>
            </a:r>
            <a:r>
              <a:rPr lang="zh-CN" altLang="en-US" dirty="0"/>
              <a:t> </a:t>
            </a:r>
            <a:r>
              <a:rPr lang="en-US" altLang="zh-CN" dirty="0"/>
              <a:t>force</a:t>
            </a:r>
            <a:r>
              <a:rPr lang="zh-CN" altLang="en-US" dirty="0"/>
              <a:t> </a:t>
            </a:r>
            <a:r>
              <a:rPr lang="en-US" altLang="zh-CN" dirty="0"/>
              <a:t>to</a:t>
            </a:r>
            <a:r>
              <a:rPr lang="zh-CN" altLang="en-US" dirty="0"/>
              <a:t> </a:t>
            </a:r>
            <a:r>
              <a:rPr lang="en-US" altLang="zh-CN" dirty="0"/>
              <a:t>find</a:t>
            </a:r>
            <a:r>
              <a:rPr lang="zh-CN" altLang="en-US" dirty="0"/>
              <a:t> </a:t>
            </a:r>
            <a:r>
              <a:rPr lang="en-US" altLang="zh-CN" dirty="0"/>
              <a:t>the</a:t>
            </a:r>
            <a:r>
              <a:rPr lang="zh-CN" altLang="en-US" dirty="0"/>
              <a:t> </a:t>
            </a:r>
            <a:r>
              <a:rPr lang="en-US" altLang="zh-CN" dirty="0"/>
              <a:t>best</a:t>
            </a:r>
            <a:r>
              <a:rPr lang="zh-CN" altLang="en-US" dirty="0"/>
              <a:t> </a:t>
            </a:r>
            <a:r>
              <a:rPr lang="en-US" altLang="zh-CN" dirty="0"/>
              <a:t>combination</a:t>
            </a:r>
            <a:r>
              <a:rPr lang="zh-CN" altLang="en-US" dirty="0"/>
              <a:t> </a:t>
            </a:r>
            <a:r>
              <a:rPr lang="en-US" altLang="zh-CN" dirty="0"/>
              <a:t>takes</a:t>
            </a:r>
            <a:r>
              <a:rPr lang="zh-CN" altLang="en-US" dirty="0"/>
              <a:t> </a:t>
            </a:r>
            <a:r>
              <a:rPr lang="en-US" altLang="zh-CN" dirty="0"/>
              <a:t>days</a:t>
            </a:r>
            <a:r>
              <a:rPr lang="zh-CN" altLang="en-US" dirty="0"/>
              <a:t> </a:t>
            </a:r>
            <a:r>
              <a:rPr lang="en-US" altLang="zh-CN" dirty="0"/>
              <a:t>or</a:t>
            </a:r>
            <a:r>
              <a:rPr lang="zh-CN" altLang="en-US" dirty="0"/>
              <a:t> </a:t>
            </a:r>
            <a:r>
              <a:rPr lang="en-US" altLang="zh-CN" dirty="0"/>
              <a:t>weeks.</a:t>
            </a:r>
            <a:r>
              <a:rPr lang="zh-CN" altLang="en-US" dirty="0"/>
              <a:t> </a:t>
            </a:r>
            <a:r>
              <a:rPr lang="en-US" altLang="zh-CN" dirty="0"/>
              <a:t>They</a:t>
            </a:r>
            <a:r>
              <a:rPr lang="zh-CN" altLang="en-US" dirty="0"/>
              <a:t> </a:t>
            </a:r>
            <a:r>
              <a:rPr lang="en-US" altLang="zh-CN" dirty="0"/>
              <a:t>need</a:t>
            </a:r>
            <a:r>
              <a:rPr lang="zh-CN" altLang="en-US" dirty="0"/>
              <a:t> </a:t>
            </a:r>
            <a:r>
              <a:rPr lang="en-US" altLang="zh-CN" dirty="0"/>
              <a:t>to</a:t>
            </a:r>
            <a:r>
              <a:rPr lang="zh-CN" altLang="en-US" dirty="0"/>
              <a:t> </a:t>
            </a:r>
            <a:r>
              <a:rPr lang="en-US" altLang="zh-CN" dirty="0"/>
              <a:t>find</a:t>
            </a:r>
            <a:r>
              <a:rPr lang="zh-CN" altLang="en-US" dirty="0"/>
              <a:t> </a:t>
            </a:r>
            <a:r>
              <a:rPr lang="en-US" altLang="zh-CN" dirty="0"/>
              <a:t>a</a:t>
            </a:r>
            <a:r>
              <a:rPr lang="zh-CN" altLang="en-US" dirty="0"/>
              <a:t> </a:t>
            </a:r>
            <a:r>
              <a:rPr lang="en-US" altLang="zh-CN" dirty="0"/>
              <a:t>more</a:t>
            </a:r>
            <a:r>
              <a:rPr lang="zh-CN" altLang="en-US" dirty="0"/>
              <a:t> </a:t>
            </a:r>
            <a:r>
              <a:rPr lang="en-US" altLang="zh-CN" dirty="0"/>
              <a:t>efficient</a:t>
            </a:r>
            <a:r>
              <a:rPr lang="zh-CN" altLang="en-US" dirty="0"/>
              <a:t> </a:t>
            </a:r>
            <a:r>
              <a:rPr lang="en-US" altLang="zh-CN" dirty="0"/>
              <a:t>way</a:t>
            </a:r>
            <a:r>
              <a:rPr lang="zh-CN" altLang="en-US" dirty="0"/>
              <a:t> </a:t>
            </a:r>
            <a:r>
              <a:rPr lang="en-US" altLang="zh-CN" dirty="0"/>
              <a:t>to</a:t>
            </a:r>
            <a:r>
              <a:rPr lang="zh-CN" altLang="en-US" dirty="0"/>
              <a:t> </a:t>
            </a:r>
            <a:r>
              <a:rPr lang="en-US" altLang="zh-CN" dirty="0"/>
              <a:t>explore</a:t>
            </a:r>
            <a:r>
              <a:rPr lang="zh-CN" altLang="en-US" dirty="0"/>
              <a:t> </a:t>
            </a:r>
            <a:r>
              <a:rPr lang="en-US" altLang="zh-CN" dirty="0"/>
              <a:t>best</a:t>
            </a:r>
            <a:r>
              <a:rPr lang="zh-CN" altLang="en-US" dirty="0"/>
              <a:t> </a:t>
            </a:r>
            <a:r>
              <a:rPr lang="en-US" altLang="zh-CN" dirty="0"/>
              <a:t>combinations</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15</a:t>
            </a:fld>
            <a:endParaRPr lang="en-SA"/>
          </a:p>
        </p:txBody>
      </p:sp>
    </p:spTree>
    <p:extLst>
      <p:ext uri="{BB962C8B-B14F-4D97-AF65-F5344CB8AC3E}">
        <p14:creationId xmlns:p14="http://schemas.microsoft.com/office/powerpoint/2010/main" val="3804772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They</a:t>
            </a:r>
            <a:r>
              <a:rPr lang="zh-CN" altLang="en-US" dirty="0"/>
              <a:t> </a:t>
            </a:r>
            <a:r>
              <a:rPr lang="en-US" altLang="zh-CN" dirty="0"/>
              <a:t>proposes</a:t>
            </a:r>
            <a:r>
              <a:rPr lang="zh-CN" altLang="en-US" dirty="0"/>
              <a:t> </a:t>
            </a:r>
            <a:r>
              <a:rPr lang="en-US" altLang="zh-CN" dirty="0" err="1"/>
              <a:t>zeus</a:t>
            </a:r>
            <a:r>
              <a:rPr lang="en-US" altLang="zh-CN" dirty="0"/>
              <a:t>,</a:t>
            </a:r>
            <a:r>
              <a:rPr lang="zh-CN" altLang="en-US" dirty="0"/>
              <a:t> </a:t>
            </a:r>
            <a:r>
              <a:rPr lang="en-US" altLang="zh-CN" dirty="0"/>
              <a:t>it</a:t>
            </a:r>
            <a:r>
              <a:rPr lang="zh-CN" altLang="en-US" dirty="0"/>
              <a:t> </a:t>
            </a:r>
            <a:r>
              <a:rPr lang="en-US" altLang="zh-CN" dirty="0"/>
              <a:t>can</a:t>
            </a:r>
            <a:r>
              <a:rPr lang="zh-CN" altLang="en-US" dirty="0"/>
              <a:t> </a:t>
            </a:r>
            <a:r>
              <a:rPr lang="en-US" altLang="zh-CN" dirty="0"/>
              <a:t>optimize</a:t>
            </a:r>
            <a:r>
              <a:rPr lang="zh-CN" altLang="en-US" dirty="0"/>
              <a:t> </a:t>
            </a:r>
            <a:r>
              <a:rPr lang="en-US" altLang="zh-CN" dirty="0"/>
              <a:t>the</a:t>
            </a:r>
            <a:r>
              <a:rPr lang="zh-CN" altLang="en-US" dirty="0"/>
              <a:t> </a:t>
            </a:r>
            <a:r>
              <a:rPr lang="en-US" altLang="zh-CN" dirty="0"/>
              <a:t>energy</a:t>
            </a:r>
            <a:r>
              <a:rPr lang="zh-CN" altLang="en-US" dirty="0"/>
              <a:t> </a:t>
            </a:r>
            <a:r>
              <a:rPr lang="en-US" altLang="zh-CN" dirty="0"/>
              <a:t>cost.</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17</a:t>
            </a:fld>
            <a:endParaRPr lang="en-SA"/>
          </a:p>
        </p:txBody>
      </p:sp>
    </p:spTree>
    <p:extLst>
      <p:ext uri="{BB962C8B-B14F-4D97-AF65-F5344CB8AC3E}">
        <p14:creationId xmlns:p14="http://schemas.microsoft.com/office/powerpoint/2010/main" val="209310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just-in-time (JIT) online profiler, which efficiently profiles the energy characteristics of the training job online.</a:t>
            </a:r>
            <a:r>
              <a:rPr lang="zh-CN" altLang="en-US" dirty="0"/>
              <a:t> </a:t>
            </a:r>
            <a:r>
              <a:rPr lang="en-US" altLang="zh-CN" dirty="0"/>
              <a:t>Multi-Armed Bandit (MAB)</a:t>
            </a:r>
            <a:r>
              <a:rPr lang="zh-CN" altLang="en-US" dirty="0"/>
              <a:t> </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18</a:t>
            </a:fld>
            <a:endParaRPr lang="en-SA"/>
          </a:p>
        </p:txBody>
      </p:sp>
    </p:spTree>
    <p:extLst>
      <p:ext uri="{BB962C8B-B14F-4D97-AF65-F5344CB8AC3E}">
        <p14:creationId xmlns:p14="http://schemas.microsoft.com/office/powerpoint/2010/main" val="3071815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Firstly</a:t>
            </a:r>
            <a:r>
              <a:rPr lang="zh-CN" altLang="en-US" dirty="0"/>
              <a:t> </a:t>
            </a:r>
            <a:r>
              <a:rPr lang="en-US" altLang="zh-CN" dirty="0"/>
              <a:t>decide</a:t>
            </a:r>
            <a:r>
              <a:rPr lang="zh-CN" altLang="en-US" dirty="0"/>
              <a:t> </a:t>
            </a:r>
            <a:r>
              <a:rPr lang="en-US" altLang="zh-CN" dirty="0"/>
              <a:t>which</a:t>
            </a:r>
            <a:r>
              <a:rPr lang="zh-CN" altLang="en-US" dirty="0"/>
              <a:t> </a:t>
            </a:r>
            <a:r>
              <a:rPr lang="en-US" altLang="zh-CN" dirty="0"/>
              <a:t>batch</a:t>
            </a:r>
            <a:r>
              <a:rPr lang="zh-CN" altLang="en-US" dirty="0"/>
              <a:t> </a:t>
            </a:r>
            <a:r>
              <a:rPr lang="en-US" altLang="zh-CN" dirty="0"/>
              <a:t>size</a:t>
            </a:r>
            <a:r>
              <a:rPr lang="zh-CN" altLang="en-US" dirty="0"/>
              <a:t> </a:t>
            </a:r>
            <a:r>
              <a:rPr lang="en-US" altLang="zh-CN" dirty="0"/>
              <a:t>to</a:t>
            </a:r>
            <a:r>
              <a:rPr lang="zh-CN" altLang="en-US" dirty="0"/>
              <a:t> </a:t>
            </a:r>
            <a:r>
              <a:rPr lang="en-US" altLang="zh-CN" dirty="0"/>
              <a:t>used</a:t>
            </a:r>
            <a:r>
              <a:rPr lang="zh-CN" altLang="en-US" dirty="0"/>
              <a:t> </a:t>
            </a:r>
            <a:r>
              <a:rPr lang="en-US" altLang="zh-CN" dirty="0"/>
              <a:t>based</a:t>
            </a:r>
            <a:r>
              <a:rPr lang="zh-CN" altLang="en-US" dirty="0"/>
              <a:t> </a:t>
            </a:r>
            <a:r>
              <a:rPr lang="en-US" altLang="zh-CN" dirty="0"/>
              <a:t>on</a:t>
            </a:r>
            <a:r>
              <a:rPr lang="zh-CN" altLang="en-US" dirty="0"/>
              <a:t> </a:t>
            </a:r>
            <a:r>
              <a:rPr lang="en-US" altLang="zh-CN" dirty="0"/>
              <a:t>equation</a:t>
            </a:r>
            <a:r>
              <a:rPr lang="zh-CN" altLang="en-US" dirty="0"/>
              <a:t> </a:t>
            </a:r>
            <a:r>
              <a:rPr lang="en-US" altLang="zh-CN" dirty="0"/>
              <a:t>6,</a:t>
            </a:r>
            <a:r>
              <a:rPr lang="zh-CN" altLang="en-US" dirty="0"/>
              <a:t> </a:t>
            </a:r>
            <a:r>
              <a:rPr lang="en-US" altLang="zh-CN" dirty="0"/>
              <a:t>Zeus will pick the optimal power limit based on Equation7.</a:t>
            </a:r>
            <a:r>
              <a:rPr lang="zh-CN" altLang="en-US" dirty="0"/>
              <a:t> </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21</a:t>
            </a:fld>
            <a:endParaRPr lang="en-SA"/>
          </a:p>
        </p:txBody>
      </p:sp>
    </p:spTree>
    <p:extLst>
      <p:ext uri="{BB962C8B-B14F-4D97-AF65-F5344CB8AC3E}">
        <p14:creationId xmlns:p14="http://schemas.microsoft.com/office/powerpoint/2010/main" val="1268232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a:t>
            </a:r>
            <a:r>
              <a:rPr lang="zh-CN" altLang="en-US" dirty="0"/>
              <a:t> </a:t>
            </a:r>
            <a:r>
              <a:rPr lang="en-US" altLang="zh-CN" dirty="0"/>
              <a:t>beginning</a:t>
            </a:r>
            <a:r>
              <a:rPr lang="zh-CN" altLang="en-US" dirty="0"/>
              <a:t>， </a:t>
            </a:r>
            <a:r>
              <a:rPr lang="en-US" altLang="zh-CN" dirty="0"/>
              <a:t>go</a:t>
            </a:r>
            <a:r>
              <a:rPr lang="zh-CN" altLang="en-US" dirty="0"/>
              <a:t> </a:t>
            </a:r>
            <a:r>
              <a:rPr lang="en-US" altLang="zh-CN" dirty="0"/>
              <a:t>through</a:t>
            </a:r>
            <a:r>
              <a:rPr lang="zh-CN" altLang="en-US" dirty="0"/>
              <a:t> </a:t>
            </a:r>
            <a:r>
              <a:rPr lang="en-US" altLang="zh-CN" dirty="0"/>
              <a:t>each</a:t>
            </a:r>
            <a:r>
              <a:rPr lang="zh-CN" altLang="en-US" dirty="0"/>
              <a:t> </a:t>
            </a:r>
            <a:r>
              <a:rPr lang="en-US" altLang="zh-CN" dirty="0"/>
              <a:t>power</a:t>
            </a:r>
            <a:r>
              <a:rPr lang="zh-CN" altLang="en-US" dirty="0"/>
              <a:t> </a:t>
            </a:r>
            <a:r>
              <a:rPr lang="en-US" altLang="zh-CN" dirty="0"/>
              <a:t>limit</a:t>
            </a:r>
            <a:r>
              <a:rPr lang="zh-CN" altLang="en-US" dirty="0"/>
              <a:t> </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22</a:t>
            </a:fld>
            <a:endParaRPr lang="en-SA"/>
          </a:p>
        </p:txBody>
      </p:sp>
    </p:spTree>
    <p:extLst>
      <p:ext uri="{BB962C8B-B14F-4D97-AF65-F5344CB8AC3E}">
        <p14:creationId xmlns:p14="http://schemas.microsoft.com/office/powerpoint/2010/main" val="874458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job with batch size decision b is submitted, our just</a:t>
            </a:r>
            <a:r>
              <a:rPr lang="zh-CN" altLang="en-US" dirty="0"/>
              <a:t> </a:t>
            </a:r>
            <a:r>
              <a:rPr lang="en-US" dirty="0"/>
              <a:t>in-time (JIT) profiler is triggered and checks if this batch size had been profiled before.</a:t>
            </a:r>
            <a:r>
              <a:rPr lang="zh-CN" altLang="en-US" dirty="0"/>
              <a:t> </a:t>
            </a:r>
            <a:r>
              <a:rPr lang="en-US" dirty="0"/>
              <a:t>dynamically changing the GPU power limit for each slice.</a:t>
            </a:r>
            <a:r>
              <a:rPr lang="zh-CN" altLang="en-US" dirty="0"/>
              <a:t>   </a:t>
            </a:r>
            <a:r>
              <a:rPr lang="en-US" altLang="zh-CN" dirty="0"/>
              <a:t>Find</a:t>
            </a:r>
            <a:r>
              <a:rPr lang="zh-CN" altLang="en-US" dirty="0"/>
              <a:t> </a:t>
            </a:r>
            <a:r>
              <a:rPr lang="en-US" altLang="zh-CN" dirty="0"/>
              <a:t>the</a:t>
            </a:r>
            <a:r>
              <a:rPr lang="zh-CN" altLang="en-US" dirty="0"/>
              <a:t> </a:t>
            </a:r>
            <a:r>
              <a:rPr lang="en-US" altLang="zh-CN" dirty="0"/>
              <a:t>optimal</a:t>
            </a:r>
            <a:r>
              <a:rPr lang="zh-CN" altLang="en-US" dirty="0"/>
              <a:t> </a:t>
            </a:r>
            <a:r>
              <a:rPr lang="en-US" altLang="zh-CN" dirty="0"/>
              <a:t>power</a:t>
            </a:r>
            <a:r>
              <a:rPr lang="zh-CN" altLang="en-US" dirty="0"/>
              <a:t> </a:t>
            </a:r>
            <a:r>
              <a:rPr lang="en-US" altLang="zh-CN" dirty="0"/>
              <a:t>limit</a:t>
            </a:r>
            <a:r>
              <a:rPr lang="zh-CN" altLang="en-US" dirty="0"/>
              <a:t> </a:t>
            </a:r>
            <a:r>
              <a:rPr lang="en-US" altLang="zh-CN" dirty="0"/>
              <a:t>of</a:t>
            </a:r>
            <a:r>
              <a:rPr lang="zh-CN" altLang="en-US" dirty="0"/>
              <a:t> </a:t>
            </a:r>
            <a:r>
              <a:rPr lang="en-US" altLang="zh-CN" dirty="0"/>
              <a:t>the</a:t>
            </a:r>
            <a:r>
              <a:rPr lang="zh-CN" altLang="en-US" dirty="0"/>
              <a:t> </a:t>
            </a:r>
            <a:r>
              <a:rPr lang="en-US" altLang="zh-CN" dirty="0"/>
              <a:t>batch</a:t>
            </a:r>
            <a:r>
              <a:rPr lang="zh-CN" altLang="en-US" dirty="0"/>
              <a:t> </a:t>
            </a:r>
            <a:r>
              <a:rPr lang="en-US" altLang="zh-CN" dirty="0"/>
              <a:t>size.</a:t>
            </a:r>
            <a:r>
              <a:rPr lang="zh-CN" altLang="en-US" dirty="0"/>
              <a:t> </a:t>
            </a:r>
            <a:r>
              <a:rPr lang="en-US" altLang="zh-CN" dirty="0"/>
              <a:t>The rest of the epochs are executed with the optimal power limit.</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23</a:t>
            </a:fld>
            <a:endParaRPr lang="en-SA"/>
          </a:p>
        </p:txBody>
      </p:sp>
    </p:spTree>
    <p:extLst>
      <p:ext uri="{BB962C8B-B14F-4D97-AF65-F5344CB8AC3E}">
        <p14:creationId xmlns:p14="http://schemas.microsoft.com/office/powerpoint/2010/main" val="2231362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Grid</a:t>
            </a:r>
            <a:r>
              <a:rPr lang="zh-CN" altLang="en-US" dirty="0"/>
              <a:t> </a:t>
            </a:r>
            <a:r>
              <a:rPr lang="en-US" altLang="zh-CN" dirty="0"/>
              <a:t>search</a:t>
            </a:r>
            <a:r>
              <a:rPr lang="zh-CN" altLang="en-US" dirty="0"/>
              <a:t> </a:t>
            </a:r>
            <a:r>
              <a:rPr lang="en-US" altLang="zh-CN" dirty="0"/>
              <a:t>has</a:t>
            </a:r>
            <a:r>
              <a:rPr lang="zh-CN" altLang="en-US" dirty="0"/>
              <a:t> </a:t>
            </a:r>
            <a:r>
              <a:rPr lang="en-US" altLang="zh-CN" dirty="0"/>
              <a:t>too</a:t>
            </a:r>
            <a:r>
              <a:rPr lang="zh-CN" altLang="en-US" dirty="0"/>
              <a:t> </a:t>
            </a:r>
            <a:r>
              <a:rPr lang="en-US" altLang="zh-CN" dirty="0"/>
              <a:t>high exploration cost.</a:t>
            </a:r>
            <a:r>
              <a:rPr lang="zh-CN" altLang="en-US" dirty="0"/>
              <a:t> </a:t>
            </a:r>
            <a:r>
              <a:rPr lang="en-US" altLang="zh-CN" dirty="0"/>
              <a:t>They</a:t>
            </a:r>
            <a:r>
              <a:rPr lang="zh-CN" altLang="en-US" dirty="0"/>
              <a:t> </a:t>
            </a:r>
            <a:r>
              <a:rPr lang="en-US" altLang="zh-CN" dirty="0"/>
              <a:t>formulate</a:t>
            </a:r>
            <a:r>
              <a:rPr lang="zh-CN" altLang="en-US" dirty="0"/>
              <a:t> </a:t>
            </a:r>
            <a:r>
              <a:rPr lang="en-US" altLang="zh-CN" dirty="0"/>
              <a:t>the</a:t>
            </a:r>
            <a:r>
              <a:rPr lang="zh-CN" altLang="en-US" dirty="0"/>
              <a:t> </a:t>
            </a:r>
            <a:r>
              <a:rPr lang="en-US" altLang="zh-CN" dirty="0"/>
              <a:t>problem</a:t>
            </a:r>
            <a:r>
              <a:rPr lang="zh-CN" altLang="en-US" dirty="0"/>
              <a:t> </a:t>
            </a:r>
            <a:r>
              <a:rPr lang="en-US" altLang="zh-CN" dirty="0"/>
              <a:t>is</a:t>
            </a:r>
            <a:r>
              <a:rPr lang="zh-CN" altLang="en-US" dirty="0"/>
              <a:t> </a:t>
            </a:r>
            <a:r>
              <a:rPr lang="en-US" altLang="zh-CN" dirty="0"/>
              <a:t>multi</a:t>
            </a:r>
            <a:r>
              <a:rPr lang="zh-CN" altLang="en-US" dirty="0"/>
              <a:t> </a:t>
            </a:r>
            <a:r>
              <a:rPr lang="en-US" altLang="zh-CN" dirty="0"/>
              <a:t>armed</a:t>
            </a:r>
            <a:r>
              <a:rPr lang="zh-CN" altLang="en-US" dirty="0"/>
              <a:t> </a:t>
            </a:r>
            <a:r>
              <a:rPr lang="en-US" altLang="zh-CN" dirty="0"/>
              <a:t>bandit.</a:t>
            </a:r>
            <a:r>
              <a:rPr lang="zh-CN" altLang="en-US" dirty="0"/>
              <a:t> </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24</a:t>
            </a:fld>
            <a:endParaRPr lang="en-SA"/>
          </a:p>
        </p:txBody>
      </p:sp>
    </p:spTree>
    <p:extLst>
      <p:ext uri="{BB962C8B-B14F-4D97-AF65-F5344CB8AC3E}">
        <p14:creationId xmlns:p14="http://schemas.microsoft.com/office/powerpoint/2010/main" val="1969342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They</a:t>
            </a:r>
            <a:r>
              <a:rPr lang="zh-CN" altLang="en-US" dirty="0"/>
              <a:t> </a:t>
            </a:r>
            <a:r>
              <a:rPr lang="en-US" dirty="0"/>
              <a:t>adopt the Thompson Sampling</a:t>
            </a:r>
            <a:r>
              <a:rPr lang="en-US" altLang="zh-CN" dirty="0"/>
              <a:t>.</a:t>
            </a:r>
            <a:r>
              <a:rPr lang="zh-CN" altLang="en-US" dirty="0"/>
              <a:t> </a:t>
            </a:r>
            <a:r>
              <a:rPr lang="en-US" altLang="zh-CN" dirty="0"/>
              <a:t>For</a:t>
            </a:r>
            <a:r>
              <a:rPr lang="zh-CN" altLang="en-US" dirty="0"/>
              <a:t> </a:t>
            </a:r>
            <a:r>
              <a:rPr lang="en-US" altLang="zh-CN" dirty="0"/>
              <a:t>each</a:t>
            </a:r>
            <a:r>
              <a:rPr lang="zh-CN" altLang="en-US" dirty="0"/>
              <a:t> </a:t>
            </a:r>
            <a:r>
              <a:rPr lang="en-US" altLang="zh-CN" dirty="0"/>
              <a:t>batch</a:t>
            </a:r>
            <a:r>
              <a:rPr lang="zh-CN" altLang="en-US" dirty="0"/>
              <a:t> </a:t>
            </a:r>
            <a:r>
              <a:rPr lang="en-US" altLang="zh-CN" dirty="0"/>
              <a:t>size,</a:t>
            </a:r>
            <a:r>
              <a:rPr lang="zh-CN" altLang="en-US" dirty="0"/>
              <a:t> </a:t>
            </a:r>
            <a:r>
              <a:rPr lang="en-US" altLang="zh-CN" dirty="0"/>
              <a:t>sample</a:t>
            </a:r>
            <a:r>
              <a:rPr lang="zh-CN" altLang="en-US" dirty="0"/>
              <a:t> </a:t>
            </a:r>
            <a:r>
              <a:rPr lang="en-US" altLang="zh-CN" dirty="0"/>
              <a:t>from</a:t>
            </a:r>
            <a:r>
              <a:rPr lang="zh-CN" altLang="en-US" dirty="0"/>
              <a:t> </a:t>
            </a:r>
            <a:r>
              <a:rPr lang="en-US" altLang="zh-CN" dirty="0"/>
              <a:t>the</a:t>
            </a:r>
            <a:r>
              <a:rPr lang="zh-CN" altLang="en-US" dirty="0"/>
              <a:t> </a:t>
            </a:r>
            <a:r>
              <a:rPr lang="en-US" altLang="zh-CN" dirty="0"/>
              <a:t>belief</a:t>
            </a:r>
            <a:r>
              <a:rPr lang="zh-CN" altLang="en-US" dirty="0"/>
              <a:t> </a:t>
            </a:r>
            <a:r>
              <a:rPr lang="en-US" altLang="zh-CN" dirty="0"/>
              <a:t>distribution,</a:t>
            </a:r>
            <a:r>
              <a:rPr lang="zh-CN" altLang="en-US" dirty="0"/>
              <a:t> </a:t>
            </a:r>
            <a:r>
              <a:rPr lang="en-US" altLang="zh-CN" dirty="0"/>
              <a:t>select</a:t>
            </a:r>
            <a:r>
              <a:rPr lang="zh-CN" altLang="en-US" dirty="0"/>
              <a:t> </a:t>
            </a:r>
            <a:r>
              <a:rPr lang="en-US" altLang="zh-CN" dirty="0"/>
              <a:t>the</a:t>
            </a:r>
            <a:r>
              <a:rPr lang="zh-CN" altLang="en-US" dirty="0"/>
              <a:t> </a:t>
            </a:r>
            <a:r>
              <a:rPr lang="en-US" altLang="zh-CN" dirty="0"/>
              <a:t>arm</a:t>
            </a:r>
            <a:r>
              <a:rPr lang="zh-CN" altLang="en-US" dirty="0"/>
              <a:t> </a:t>
            </a:r>
            <a:r>
              <a:rPr lang="en-US" altLang="zh-CN" dirty="0"/>
              <a:t>with</a:t>
            </a:r>
            <a:r>
              <a:rPr lang="zh-CN" altLang="en-US" dirty="0"/>
              <a:t> </a:t>
            </a:r>
            <a:r>
              <a:rPr lang="en-US" altLang="zh-CN" dirty="0"/>
              <a:t>smallest</a:t>
            </a:r>
            <a:r>
              <a:rPr lang="zh-CN" altLang="en-US" dirty="0"/>
              <a:t> </a:t>
            </a:r>
            <a:r>
              <a:rPr lang="en-US" altLang="zh-CN" dirty="0"/>
              <a:t>mean</a:t>
            </a:r>
            <a:r>
              <a:rPr lang="zh-CN" altLang="en-US" dirty="0"/>
              <a:t> </a:t>
            </a:r>
            <a:r>
              <a:rPr lang="en-US" altLang="zh-CN" dirty="0"/>
              <a:t>cost</a:t>
            </a:r>
            <a:r>
              <a:rPr lang="zh-CN" altLang="en-US" dirty="0"/>
              <a:t> </a:t>
            </a:r>
            <a:r>
              <a:rPr lang="en-US" altLang="zh-CN" dirty="0"/>
              <a:t>sample.</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25</a:t>
            </a:fld>
            <a:endParaRPr lang="en-SA"/>
          </a:p>
        </p:txBody>
      </p:sp>
    </p:spTree>
    <p:extLst>
      <p:ext uri="{BB962C8B-B14F-4D97-AF65-F5344CB8AC3E}">
        <p14:creationId xmlns:p14="http://schemas.microsoft.com/office/powerpoint/2010/main" val="755715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From</a:t>
            </a:r>
            <a:r>
              <a:rPr lang="zh-CN" altLang="en-US" dirty="0"/>
              <a:t> </a:t>
            </a:r>
            <a:r>
              <a:rPr lang="en-US" altLang="zh-CN" dirty="0"/>
              <a:t>Michigan</a:t>
            </a:r>
            <a:r>
              <a:rPr lang="zh-CN" altLang="en-US" dirty="0"/>
              <a:t> </a:t>
            </a:r>
            <a:r>
              <a:rPr lang="en-US" altLang="zh-CN" dirty="0"/>
              <a:t>university,</a:t>
            </a:r>
            <a:r>
              <a:rPr lang="zh-CN" altLang="en-US" dirty="0"/>
              <a:t> </a:t>
            </a:r>
            <a:r>
              <a:rPr lang="en-US" altLang="zh-CN" dirty="0" err="1"/>
              <a:t>nsdi</a:t>
            </a:r>
            <a:r>
              <a:rPr lang="zh-CN" altLang="en-US" dirty="0"/>
              <a:t> </a:t>
            </a:r>
            <a:r>
              <a:rPr lang="en-US" altLang="zh-CN" dirty="0"/>
              <a:t>2023,</a:t>
            </a:r>
            <a:r>
              <a:rPr lang="zh-CN" altLang="en-US" dirty="0"/>
              <a:t> </a:t>
            </a:r>
            <a:r>
              <a:rPr lang="en-US" altLang="zh-CN" dirty="0"/>
              <a:t>has</a:t>
            </a:r>
            <a:r>
              <a:rPr lang="zh-CN" altLang="en-US" dirty="0"/>
              <a:t> </a:t>
            </a:r>
            <a:r>
              <a:rPr lang="en-US" altLang="zh-CN" dirty="0"/>
              <a:t>30</a:t>
            </a:r>
            <a:r>
              <a:rPr lang="zh-CN" altLang="en-US" dirty="0"/>
              <a:t> </a:t>
            </a:r>
            <a:r>
              <a:rPr lang="en-US" altLang="zh-CN" dirty="0"/>
              <a:t>citations</a:t>
            </a:r>
            <a:r>
              <a:rPr lang="zh-CN" altLang="en-US" dirty="0"/>
              <a:t> </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3</a:t>
            </a:fld>
            <a:endParaRPr lang="en-SA"/>
          </a:p>
        </p:txBody>
      </p:sp>
    </p:spTree>
    <p:extLst>
      <p:ext uri="{BB962C8B-B14F-4D97-AF65-F5344CB8AC3E}">
        <p14:creationId xmlns:p14="http://schemas.microsoft.com/office/powerpoint/2010/main" val="1998888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Firstly</a:t>
            </a:r>
            <a:r>
              <a:rPr lang="zh-CN" altLang="en-US" dirty="0"/>
              <a:t> </a:t>
            </a:r>
            <a:r>
              <a:rPr lang="en-US" altLang="zh-CN" dirty="0"/>
              <a:t>,</a:t>
            </a:r>
            <a:r>
              <a:rPr lang="zh-CN" altLang="en-US" dirty="0"/>
              <a:t> </a:t>
            </a:r>
            <a:r>
              <a:rPr lang="en-US" altLang="zh-CN" dirty="0"/>
              <a:t>they</a:t>
            </a:r>
            <a:r>
              <a:rPr lang="zh-CN" altLang="en-US" dirty="0"/>
              <a:t> </a:t>
            </a:r>
            <a:r>
              <a:rPr lang="en-US" altLang="zh-CN" dirty="0"/>
              <a:t>will</a:t>
            </a:r>
            <a:r>
              <a:rPr lang="zh-CN" altLang="en-US" dirty="0"/>
              <a:t> </a:t>
            </a:r>
            <a:r>
              <a:rPr lang="en-US" altLang="zh-CN" dirty="0"/>
              <a:t>try</a:t>
            </a:r>
            <a:r>
              <a:rPr lang="zh-CN" altLang="en-US" dirty="0"/>
              <a:t> </a:t>
            </a:r>
            <a:r>
              <a:rPr lang="en-US" altLang="zh-CN" dirty="0"/>
              <a:t>small</a:t>
            </a:r>
            <a:r>
              <a:rPr lang="zh-CN" altLang="en-US" dirty="0"/>
              <a:t> </a:t>
            </a:r>
            <a:r>
              <a:rPr lang="en-US" altLang="zh-CN" dirty="0"/>
              <a:t>batch</a:t>
            </a:r>
            <a:r>
              <a:rPr lang="zh-CN" altLang="en-US" dirty="0"/>
              <a:t> </a:t>
            </a:r>
            <a:r>
              <a:rPr lang="en-US" altLang="zh-CN" dirty="0"/>
              <a:t>size</a:t>
            </a:r>
            <a:r>
              <a:rPr lang="zh-CN" altLang="en-US" dirty="0"/>
              <a:t> </a:t>
            </a:r>
            <a:r>
              <a:rPr lang="en-US" altLang="zh-CN" dirty="0"/>
              <a:t>and</a:t>
            </a:r>
            <a:r>
              <a:rPr lang="zh-CN" altLang="en-US" dirty="0"/>
              <a:t> </a:t>
            </a:r>
            <a:r>
              <a:rPr lang="en-US" b="0" i="0" u="none" strike="noStrike" dirty="0">
                <a:solidFill>
                  <a:srgbClr val="444444"/>
                </a:solidFill>
                <a:effectLst/>
                <a:latin typeface="Helvetica" pitchFamily="2" charset="0"/>
              </a:rPr>
              <a:t> eliminate </a:t>
            </a:r>
            <a:r>
              <a:rPr lang="en-US" altLang="zh-CN" b="0" i="0" u="none" strike="noStrike" dirty="0">
                <a:solidFill>
                  <a:srgbClr val="444444"/>
                </a:solidFill>
                <a:effectLst/>
                <a:latin typeface="Helvetica" pitchFamily="2" charset="0"/>
              </a:rPr>
              <a:t>these</a:t>
            </a:r>
            <a:r>
              <a:rPr lang="zh-CN" altLang="en-US" b="0" i="0" u="none" strike="noStrike" dirty="0">
                <a:solidFill>
                  <a:srgbClr val="444444"/>
                </a:solidFill>
                <a:effectLst/>
                <a:latin typeface="Helvetica" pitchFamily="2" charset="0"/>
              </a:rPr>
              <a:t> </a:t>
            </a:r>
            <a:r>
              <a:rPr lang="en-US" b="0" i="0" u="none" strike="noStrike" dirty="0">
                <a:solidFill>
                  <a:srgbClr val="444444"/>
                </a:solidFill>
                <a:effectLst/>
                <a:latin typeface="Helvetica" pitchFamily="2" charset="0"/>
              </a:rPr>
              <a:t>choice</a:t>
            </a:r>
            <a:r>
              <a:rPr lang="en-US" altLang="zh-CN" b="0" i="0" u="none" strike="noStrike" dirty="0">
                <a:solidFill>
                  <a:srgbClr val="444444"/>
                </a:solidFill>
                <a:effectLst/>
                <a:latin typeface="Helvetica" pitchFamily="2" charset="0"/>
              </a:rPr>
              <a:t>.</a:t>
            </a:r>
            <a:r>
              <a:rPr lang="zh-CN" altLang="en-US" b="0" i="0" u="none" strike="noStrike" dirty="0">
                <a:solidFill>
                  <a:srgbClr val="444444"/>
                </a:solidFill>
                <a:effectLst/>
                <a:latin typeface="Helvetica" pitchFamily="2" charset="0"/>
              </a:rPr>
              <a:t>  </a:t>
            </a:r>
            <a:r>
              <a:rPr lang="en-US" altLang="zh-CN" b="0" i="0" u="none" strike="noStrike" dirty="0">
                <a:solidFill>
                  <a:srgbClr val="444444"/>
                </a:solidFill>
                <a:effectLst/>
                <a:latin typeface="Helvetica" pitchFamily="2" charset="0"/>
              </a:rPr>
              <a:t>And</a:t>
            </a:r>
            <a:r>
              <a:rPr lang="zh-CN" altLang="en-US" b="0" i="0" u="none" strike="noStrike" dirty="0">
                <a:solidFill>
                  <a:srgbClr val="444444"/>
                </a:solidFill>
                <a:effectLst/>
                <a:latin typeface="Helvetica" pitchFamily="2" charset="0"/>
              </a:rPr>
              <a:t> </a:t>
            </a:r>
            <a:r>
              <a:rPr lang="en-US" altLang="zh-CN" b="0" i="0" u="none" strike="noStrike" dirty="0">
                <a:solidFill>
                  <a:srgbClr val="444444"/>
                </a:solidFill>
                <a:effectLst/>
                <a:latin typeface="Helvetica" pitchFamily="2" charset="0"/>
              </a:rPr>
              <a:t>then</a:t>
            </a:r>
            <a:r>
              <a:rPr lang="zh-CN" altLang="en-US" b="0" i="0" u="none" strike="noStrike" dirty="0">
                <a:solidFill>
                  <a:srgbClr val="444444"/>
                </a:solidFill>
                <a:effectLst/>
                <a:latin typeface="Helvetica" pitchFamily="2" charset="0"/>
              </a:rPr>
              <a:t> </a:t>
            </a:r>
            <a:r>
              <a:rPr lang="en-US" altLang="zh-CN" b="0" i="0" u="none" strike="noStrike" dirty="0">
                <a:solidFill>
                  <a:srgbClr val="444444"/>
                </a:solidFill>
                <a:effectLst/>
                <a:latin typeface="Helvetica" pitchFamily="2" charset="0"/>
              </a:rPr>
              <a:t>they</a:t>
            </a:r>
            <a:r>
              <a:rPr lang="zh-CN" altLang="en-US" b="0" i="0" u="none" strike="noStrike" dirty="0">
                <a:solidFill>
                  <a:srgbClr val="444444"/>
                </a:solidFill>
                <a:effectLst/>
                <a:latin typeface="Helvetica" pitchFamily="2" charset="0"/>
              </a:rPr>
              <a:t> </a:t>
            </a:r>
            <a:r>
              <a:rPr lang="en-US" altLang="zh-CN" b="0" i="0" u="none" strike="noStrike" dirty="0">
                <a:solidFill>
                  <a:srgbClr val="444444"/>
                </a:solidFill>
                <a:effectLst/>
                <a:latin typeface="Helvetica" pitchFamily="2" charset="0"/>
              </a:rPr>
              <a:t>try</a:t>
            </a:r>
            <a:r>
              <a:rPr lang="zh-CN" altLang="en-US" b="0" i="0" u="none" strike="noStrike" dirty="0">
                <a:solidFill>
                  <a:srgbClr val="444444"/>
                </a:solidFill>
                <a:effectLst/>
                <a:latin typeface="Helvetica" pitchFamily="2" charset="0"/>
              </a:rPr>
              <a:t> </a:t>
            </a:r>
            <a:r>
              <a:rPr lang="en-US" altLang="zh-CN" b="0" i="0" u="none" strike="noStrike" dirty="0">
                <a:solidFill>
                  <a:srgbClr val="444444"/>
                </a:solidFill>
                <a:effectLst/>
                <a:latin typeface="Helvetica" pitchFamily="2" charset="0"/>
              </a:rPr>
              <a:t>large</a:t>
            </a:r>
            <a:r>
              <a:rPr lang="zh-CN" altLang="en-US" b="0" i="0" u="none" strike="noStrike" dirty="0">
                <a:solidFill>
                  <a:srgbClr val="444444"/>
                </a:solidFill>
                <a:effectLst/>
                <a:latin typeface="Helvetica" pitchFamily="2" charset="0"/>
              </a:rPr>
              <a:t> </a:t>
            </a:r>
            <a:r>
              <a:rPr lang="en-US" altLang="zh-CN" b="0" i="0" u="none" strike="noStrike" dirty="0">
                <a:solidFill>
                  <a:srgbClr val="444444"/>
                </a:solidFill>
                <a:effectLst/>
                <a:latin typeface="Helvetica" pitchFamily="2" charset="0"/>
              </a:rPr>
              <a:t>batch</a:t>
            </a:r>
            <a:r>
              <a:rPr lang="zh-CN" altLang="en-US" b="0" i="0" u="none" strike="noStrike" dirty="0">
                <a:solidFill>
                  <a:srgbClr val="444444"/>
                </a:solidFill>
                <a:effectLst/>
                <a:latin typeface="Helvetica" pitchFamily="2" charset="0"/>
              </a:rPr>
              <a:t> </a:t>
            </a:r>
            <a:r>
              <a:rPr lang="en-US" altLang="zh-CN" b="0" i="0" u="none" strike="noStrike" dirty="0">
                <a:solidFill>
                  <a:srgbClr val="444444"/>
                </a:solidFill>
                <a:effectLst/>
                <a:latin typeface="Helvetica" pitchFamily="2" charset="0"/>
              </a:rPr>
              <a:t>size</a:t>
            </a:r>
            <a:r>
              <a:rPr lang="zh-CN" altLang="en-US" b="0" i="0" u="none" strike="noStrike" dirty="0">
                <a:solidFill>
                  <a:srgbClr val="444444"/>
                </a:solidFill>
                <a:effectLst/>
                <a:latin typeface="Helvetica" pitchFamily="2" charset="0"/>
              </a:rPr>
              <a:t> </a:t>
            </a:r>
            <a:r>
              <a:rPr lang="en-US" altLang="zh-CN" b="0" i="0" u="none" strike="noStrike" dirty="0">
                <a:solidFill>
                  <a:srgbClr val="444444"/>
                </a:solidFill>
                <a:effectLst/>
                <a:latin typeface="Helvetica" pitchFamily="2" charset="0"/>
              </a:rPr>
              <a:t>and</a:t>
            </a:r>
            <a:r>
              <a:rPr lang="zh-CN" altLang="en-US" b="0" i="0" u="none" strike="noStrike" dirty="0">
                <a:solidFill>
                  <a:srgbClr val="444444"/>
                </a:solidFill>
                <a:effectLst/>
                <a:latin typeface="Helvetica" pitchFamily="2" charset="0"/>
              </a:rPr>
              <a:t> </a:t>
            </a:r>
            <a:r>
              <a:rPr lang="en-US" altLang="zh-CN" b="0" i="0" u="none" strike="noStrike" dirty="0">
                <a:solidFill>
                  <a:srgbClr val="444444"/>
                </a:solidFill>
                <a:effectLst/>
                <a:latin typeface="Helvetica" pitchFamily="2" charset="0"/>
              </a:rPr>
              <a:t>eliminate</a:t>
            </a:r>
            <a:r>
              <a:rPr lang="zh-CN" altLang="en-US" b="0" i="0" u="none" strike="noStrike" dirty="0">
                <a:solidFill>
                  <a:srgbClr val="444444"/>
                </a:solidFill>
                <a:effectLst/>
                <a:latin typeface="Helvetica" pitchFamily="2" charset="0"/>
              </a:rPr>
              <a:t> </a:t>
            </a:r>
            <a:r>
              <a:rPr lang="en-US" altLang="zh-CN" b="0" i="0" u="none" strike="noStrike" dirty="0">
                <a:solidFill>
                  <a:srgbClr val="444444"/>
                </a:solidFill>
                <a:effectLst/>
                <a:latin typeface="Helvetica" pitchFamily="2" charset="0"/>
              </a:rPr>
              <a:t>these</a:t>
            </a:r>
            <a:r>
              <a:rPr lang="zh-CN" altLang="en-US" b="0" i="0" u="none" strike="noStrike" dirty="0">
                <a:solidFill>
                  <a:srgbClr val="444444"/>
                </a:solidFill>
                <a:effectLst/>
                <a:latin typeface="Helvetica" pitchFamily="2" charset="0"/>
              </a:rPr>
              <a:t> </a:t>
            </a:r>
            <a:r>
              <a:rPr lang="en-US" altLang="zh-CN" b="0" i="0" u="none" strike="noStrike" dirty="0">
                <a:solidFill>
                  <a:srgbClr val="444444"/>
                </a:solidFill>
                <a:effectLst/>
                <a:latin typeface="Helvetica" pitchFamily="2" charset="0"/>
              </a:rPr>
              <a:t>choice.</a:t>
            </a:r>
            <a:r>
              <a:rPr lang="zh-CN" altLang="en-US" b="0" i="0" u="none" strike="noStrike" dirty="0">
                <a:solidFill>
                  <a:srgbClr val="444444"/>
                </a:solidFill>
                <a:effectLst/>
                <a:latin typeface="Helvetica" pitchFamily="2" charset="0"/>
              </a:rPr>
              <a:t> </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26</a:t>
            </a:fld>
            <a:endParaRPr lang="en-SA"/>
          </a:p>
        </p:txBody>
      </p:sp>
    </p:spTree>
    <p:extLst>
      <p:ext uri="{BB962C8B-B14F-4D97-AF65-F5344CB8AC3E}">
        <p14:creationId xmlns:p14="http://schemas.microsoft.com/office/powerpoint/2010/main" val="97494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a:t>
            </a:r>
            <a:r>
              <a:rPr lang="zh-CN" altLang="en-US" dirty="0"/>
              <a:t> </a:t>
            </a:r>
            <a:r>
              <a:rPr lang="en-US" altLang="zh-CN" dirty="0"/>
              <a:t>is</a:t>
            </a:r>
            <a:r>
              <a:rPr lang="zh-CN" altLang="en-US" dirty="0"/>
              <a:t> </a:t>
            </a:r>
            <a:r>
              <a:rPr lang="en-US" altLang="zh-CN" dirty="0"/>
              <a:t>their</a:t>
            </a:r>
            <a:r>
              <a:rPr lang="zh-CN" altLang="en-US" dirty="0"/>
              <a:t> </a:t>
            </a:r>
            <a:r>
              <a:rPr lang="en-US" altLang="zh-CN" dirty="0"/>
              <a:t>algorithm</a:t>
            </a:r>
            <a:r>
              <a:rPr lang="zh-CN" altLang="en-US" dirty="0"/>
              <a:t> </a:t>
            </a:r>
            <a:r>
              <a:rPr lang="en-US" altLang="zh-CN" dirty="0"/>
              <a:t>I</a:t>
            </a:r>
            <a:r>
              <a:rPr lang="zh-CN" altLang="en-US" dirty="0"/>
              <a:t> </a:t>
            </a:r>
            <a:r>
              <a:rPr lang="en-US" altLang="zh-CN" dirty="0"/>
              <a:t>have</a:t>
            </a:r>
            <a:r>
              <a:rPr lang="zh-CN" altLang="en-US" dirty="0"/>
              <a:t> </a:t>
            </a:r>
            <a:r>
              <a:rPr lang="en-US" altLang="zh-CN" dirty="0"/>
              <a:t>mentioned.</a:t>
            </a:r>
            <a:r>
              <a:rPr lang="zh-CN" altLang="en-US" dirty="0"/>
              <a:t> </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27</a:t>
            </a:fld>
            <a:endParaRPr lang="en-SA"/>
          </a:p>
        </p:txBody>
      </p:sp>
    </p:spTree>
    <p:extLst>
      <p:ext uri="{BB962C8B-B14F-4D97-AF65-F5344CB8AC3E}">
        <p14:creationId xmlns:p14="http://schemas.microsoft.com/office/powerpoint/2010/main" val="968491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Their</a:t>
            </a:r>
            <a:r>
              <a:rPr lang="zh-CN" altLang="en-US" dirty="0"/>
              <a:t> </a:t>
            </a:r>
            <a:r>
              <a:rPr lang="en-US" altLang="zh-CN" dirty="0"/>
              <a:t>method</a:t>
            </a:r>
            <a:r>
              <a:rPr lang="zh-CN" altLang="en-US" dirty="0"/>
              <a:t> </a:t>
            </a:r>
            <a:r>
              <a:rPr lang="en-US" altLang="zh-CN" dirty="0"/>
              <a:t>has</a:t>
            </a:r>
            <a:r>
              <a:rPr lang="zh-CN" altLang="en-US" dirty="0"/>
              <a:t> </a:t>
            </a:r>
            <a:r>
              <a:rPr lang="en-US" altLang="zh-CN" dirty="0"/>
              <a:t>great</a:t>
            </a:r>
            <a:r>
              <a:rPr lang="zh-CN" altLang="en-US" dirty="0"/>
              <a:t> </a:t>
            </a:r>
            <a:r>
              <a:rPr lang="en-US" altLang="zh-CN" dirty="0"/>
              <a:t>converge</a:t>
            </a:r>
            <a:r>
              <a:rPr lang="zh-CN" altLang="en-US" dirty="0"/>
              <a:t> </a:t>
            </a:r>
            <a:r>
              <a:rPr lang="en-US" altLang="zh-CN" dirty="0"/>
              <a:t>speed</a:t>
            </a:r>
            <a:r>
              <a:rPr lang="zh-CN" altLang="en-US" dirty="0"/>
              <a:t> </a:t>
            </a:r>
            <a:r>
              <a:rPr lang="en-US" altLang="zh-CN" dirty="0"/>
              <a:t>and</a:t>
            </a:r>
            <a:r>
              <a:rPr lang="zh-CN" altLang="en-US" dirty="0"/>
              <a:t> </a:t>
            </a:r>
            <a:r>
              <a:rPr lang="en-US" altLang="zh-CN" dirty="0"/>
              <a:t>result.</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31</a:t>
            </a:fld>
            <a:endParaRPr lang="en-SA"/>
          </a:p>
        </p:txBody>
      </p:sp>
    </p:spTree>
    <p:extLst>
      <p:ext uri="{BB962C8B-B14F-4D97-AF65-F5344CB8AC3E}">
        <p14:creationId xmlns:p14="http://schemas.microsoft.com/office/powerpoint/2010/main" val="4004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When</a:t>
            </a:r>
            <a:r>
              <a:rPr lang="zh-CN" altLang="en-US" dirty="0"/>
              <a:t> </a:t>
            </a:r>
            <a:r>
              <a:rPr lang="en-US" altLang="zh-CN" dirty="0"/>
              <a:t>data</a:t>
            </a:r>
            <a:r>
              <a:rPr lang="zh-CN" altLang="en-US" dirty="0"/>
              <a:t> </a:t>
            </a:r>
            <a:r>
              <a:rPr lang="en-US" altLang="zh-CN" dirty="0"/>
              <a:t>distribution</a:t>
            </a:r>
            <a:r>
              <a:rPr lang="zh-CN" altLang="en-US" dirty="0"/>
              <a:t> </a:t>
            </a:r>
            <a:r>
              <a:rPr lang="en-US" altLang="zh-CN" dirty="0"/>
              <a:t>changed</a:t>
            </a:r>
            <a:r>
              <a:rPr lang="zh-CN" altLang="en-US" dirty="0"/>
              <a:t> </a:t>
            </a:r>
            <a:r>
              <a:rPr lang="en-US" altLang="zh-CN" dirty="0"/>
              <a:t>,</a:t>
            </a:r>
            <a:r>
              <a:rPr lang="zh-CN" altLang="en-US" dirty="0"/>
              <a:t> </a:t>
            </a:r>
            <a:r>
              <a:rPr lang="en-US" altLang="zh-CN" dirty="0"/>
              <a:t>the</a:t>
            </a:r>
            <a:r>
              <a:rPr lang="zh-CN" altLang="en-US" dirty="0"/>
              <a:t> </a:t>
            </a:r>
            <a:r>
              <a:rPr lang="en-US" altLang="zh-CN" dirty="0"/>
              <a:t>batch</a:t>
            </a:r>
            <a:r>
              <a:rPr lang="zh-CN" altLang="en-US" dirty="0"/>
              <a:t> </a:t>
            </a:r>
            <a:r>
              <a:rPr lang="en-US" altLang="zh-CN" dirty="0"/>
              <a:t>size</a:t>
            </a:r>
            <a:r>
              <a:rPr lang="zh-CN" altLang="en-US" dirty="0"/>
              <a:t> </a:t>
            </a:r>
            <a:r>
              <a:rPr lang="en-US" altLang="zh-CN" dirty="0"/>
              <a:t>can</a:t>
            </a:r>
            <a:r>
              <a:rPr lang="zh-CN" altLang="en-US" dirty="0"/>
              <a:t> </a:t>
            </a:r>
            <a:r>
              <a:rPr lang="en-US" altLang="zh-CN" dirty="0"/>
              <a:t>adapt</a:t>
            </a:r>
            <a:r>
              <a:rPr lang="zh-CN" altLang="en-US" dirty="0"/>
              <a:t> </a:t>
            </a:r>
            <a:r>
              <a:rPr lang="en-US" altLang="zh-CN" dirty="0"/>
              <a:t>the</a:t>
            </a:r>
            <a:r>
              <a:rPr lang="zh-CN" altLang="en-US" dirty="0"/>
              <a:t> </a:t>
            </a:r>
            <a:r>
              <a:rPr lang="en-US" altLang="zh-CN" dirty="0"/>
              <a:t>change.</a:t>
            </a:r>
            <a:r>
              <a:rPr lang="zh-CN" altLang="en-US" dirty="0"/>
              <a:t> </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32</a:t>
            </a:fld>
            <a:endParaRPr lang="en-SA"/>
          </a:p>
        </p:txBody>
      </p:sp>
    </p:spTree>
    <p:extLst>
      <p:ext uri="{BB962C8B-B14F-4D97-AF65-F5344CB8AC3E}">
        <p14:creationId xmlns:p14="http://schemas.microsoft.com/office/powerpoint/2010/main" val="379494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Beta</a:t>
            </a:r>
            <a:r>
              <a:rPr lang="zh-CN" altLang="en-US" dirty="0"/>
              <a:t> </a:t>
            </a:r>
            <a:r>
              <a:rPr lang="en-SA" altLang="zh-CN" dirty="0"/>
              <a:t>is</a:t>
            </a:r>
            <a:r>
              <a:rPr lang="zh-CN" altLang="en-US" dirty="0"/>
              <a:t> </a:t>
            </a:r>
            <a:r>
              <a:rPr lang="en-US" altLang="zh-CN" dirty="0"/>
              <a:t>high</a:t>
            </a:r>
            <a:r>
              <a:rPr lang="zh-CN" altLang="en-US" dirty="0"/>
              <a:t> </a:t>
            </a:r>
            <a:r>
              <a:rPr lang="en-US" altLang="zh-CN" dirty="0"/>
              <a:t>,</a:t>
            </a:r>
            <a:r>
              <a:rPr lang="zh-CN" altLang="en-US" dirty="0"/>
              <a:t> </a:t>
            </a:r>
            <a:r>
              <a:rPr lang="en-US" altLang="zh-CN" dirty="0"/>
              <a:t>it</a:t>
            </a:r>
            <a:r>
              <a:rPr lang="zh-CN" altLang="en-US" dirty="0"/>
              <a:t> </a:t>
            </a:r>
            <a:r>
              <a:rPr lang="en-US" altLang="zh-CN" dirty="0"/>
              <a:t>encourage</a:t>
            </a:r>
            <a:r>
              <a:rPr lang="zh-CN" altLang="en-US" dirty="0"/>
              <a:t> </a:t>
            </a:r>
            <a:r>
              <a:rPr lang="en-US" altLang="zh-CN" dirty="0"/>
              <a:t>exploration.</a:t>
            </a:r>
            <a:r>
              <a:rPr lang="zh-CN" altLang="en-US" dirty="0"/>
              <a:t> </a:t>
            </a:r>
            <a:r>
              <a:rPr lang="en-US" altLang="zh-CN" dirty="0"/>
              <a:t>Beta</a:t>
            </a:r>
            <a:r>
              <a:rPr lang="zh-CN" altLang="en-US" dirty="0"/>
              <a:t> </a:t>
            </a:r>
            <a:r>
              <a:rPr lang="en-US" altLang="zh-CN" dirty="0"/>
              <a:t>is</a:t>
            </a:r>
            <a:r>
              <a:rPr lang="zh-CN" altLang="en-US" dirty="0"/>
              <a:t> </a:t>
            </a:r>
            <a:r>
              <a:rPr lang="en-US" altLang="zh-CN" dirty="0"/>
              <a:t>low,</a:t>
            </a:r>
            <a:r>
              <a:rPr lang="zh-CN" altLang="en-US" dirty="0"/>
              <a:t> </a:t>
            </a:r>
            <a:r>
              <a:rPr lang="en-US" altLang="zh-CN" dirty="0"/>
              <a:t>it</a:t>
            </a:r>
            <a:r>
              <a:rPr lang="zh-CN" altLang="en-US" dirty="0"/>
              <a:t> </a:t>
            </a:r>
            <a:r>
              <a:rPr lang="en-US" altLang="zh-CN" dirty="0"/>
              <a:t>stop</a:t>
            </a:r>
            <a:r>
              <a:rPr lang="zh-CN" altLang="en-US" dirty="0"/>
              <a:t> </a:t>
            </a:r>
            <a:r>
              <a:rPr lang="en-US" altLang="zh-CN" dirty="0"/>
              <a:t>too</a:t>
            </a:r>
            <a:r>
              <a:rPr lang="zh-CN" altLang="en-US" dirty="0"/>
              <a:t> </a:t>
            </a:r>
            <a:r>
              <a:rPr lang="en-US" altLang="zh-CN" dirty="0"/>
              <a:t>early.</a:t>
            </a:r>
          </a:p>
        </p:txBody>
      </p:sp>
      <p:sp>
        <p:nvSpPr>
          <p:cNvPr id="4" name="Slide Number Placeholder 3"/>
          <p:cNvSpPr>
            <a:spLocks noGrp="1"/>
          </p:cNvSpPr>
          <p:nvPr>
            <p:ph type="sldNum" sz="quarter" idx="5"/>
          </p:nvPr>
        </p:nvSpPr>
        <p:spPr/>
        <p:txBody>
          <a:bodyPr/>
          <a:lstStyle/>
          <a:p>
            <a:fld id="{06A23FBF-B721-4A48-93F8-EC1885D2D624}" type="slidenum">
              <a:rPr lang="en-SA" smtClean="0"/>
              <a:t>33</a:t>
            </a:fld>
            <a:endParaRPr lang="en-SA"/>
          </a:p>
        </p:txBody>
      </p:sp>
    </p:spTree>
    <p:extLst>
      <p:ext uri="{BB962C8B-B14F-4D97-AF65-F5344CB8AC3E}">
        <p14:creationId xmlns:p14="http://schemas.microsoft.com/office/powerpoint/2010/main" val="1338838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34</a:t>
            </a:fld>
            <a:endParaRPr lang="en-SA"/>
          </a:p>
        </p:txBody>
      </p:sp>
    </p:spTree>
    <p:extLst>
      <p:ext uri="{BB962C8B-B14F-4D97-AF65-F5344CB8AC3E}">
        <p14:creationId xmlns:p14="http://schemas.microsoft.com/office/powerpoint/2010/main" val="3432287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cluster training, the batch size selection is a different story with the setting in the paper. And it don't consider different parallel training which are commonly used in real training </a:t>
            </a:r>
            <a:r>
              <a:rPr lang="en-US" dirty="0" err="1"/>
              <a:t>scanrio</a:t>
            </a:r>
            <a:r>
              <a:rPr lang="en-US" dirty="0"/>
              <a:t>. The envpipe paper(ATC'23) notices this problem and gives a inspiring solution.</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37</a:t>
            </a:fld>
            <a:endParaRPr lang="en-SA"/>
          </a:p>
        </p:txBody>
      </p:sp>
    </p:spTree>
    <p:extLst>
      <p:ext uri="{BB962C8B-B14F-4D97-AF65-F5344CB8AC3E}">
        <p14:creationId xmlns:p14="http://schemas.microsoft.com/office/powerpoint/2010/main" val="2074816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Previous work sacrificed training throughput, so this paper aims to conserve energy while not significantly reducing training efficiency.</a:t>
            </a:r>
          </a:p>
          <a:p>
            <a:pPr algn="l"/>
            <a:r>
              <a:rPr lang="en-US" b="0" i="0" dirty="0">
                <a:solidFill>
                  <a:srgbClr val="0D0D0D"/>
                </a:solidFill>
                <a:effectLst/>
                <a:latin typeface="Söhne"/>
              </a:rPr>
              <a:t>Looking at the existing pipeline training mode, there are many bubbles. Taking one of these blocks, performance degradation does not affect the overall. Fully utilizing this structure (Figure 2), energy consumption can be reduced without lowering overall training efficiency. However, for dependent structures (unusable bubbles), reducing the frequency of SM (Streaming Multiprocessor) to reduce energy consumption means affecting overall training efficiency.</a:t>
            </a:r>
          </a:p>
          <a:p>
            <a:pPr algn="l"/>
            <a:r>
              <a:rPr lang="en-US" b="0" i="0" dirty="0">
                <a:solidFill>
                  <a:srgbClr val="0D0D0D"/>
                </a:solidFill>
                <a:effectLst/>
                <a:latin typeface="Söhne"/>
              </a:rPr>
              <a:t>Therefore, the goal of this paper is to increase the number of usable bubbles as much as possible and utilize them to save energy.</a:t>
            </a:r>
          </a:p>
          <a:p>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38</a:t>
            </a:fld>
            <a:endParaRPr lang="en-SA"/>
          </a:p>
        </p:txBody>
      </p:sp>
    </p:spTree>
    <p:extLst>
      <p:ext uri="{BB962C8B-B14F-4D97-AF65-F5344CB8AC3E}">
        <p14:creationId xmlns:p14="http://schemas.microsoft.com/office/powerpoint/2010/main" val="9769990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It is divided into three modules: Profiler for obtaining basic information about model execution; Scheduler for adjusting the parallel execution process of the pipeline; Planner for adjusting the frequency of SM.</a:t>
            </a:r>
            <a:r>
              <a:rPr lang="zh-CN" altLang="en-US" b="0" i="0" dirty="0">
                <a:solidFill>
                  <a:srgbClr val="0D0D0D"/>
                </a:solidFill>
                <a:effectLst/>
                <a:latin typeface="Söhne"/>
              </a:rPr>
              <a:t>  </a:t>
            </a:r>
            <a:r>
              <a:rPr lang="en-US" altLang="zh-CN" b="0" i="0" dirty="0">
                <a:solidFill>
                  <a:srgbClr val="0D0D0D"/>
                </a:solidFill>
                <a:effectLst/>
                <a:latin typeface="Söhne"/>
              </a:rPr>
              <a:t>Scheduler</a:t>
            </a:r>
            <a:r>
              <a:rPr lang="zh-CN" altLang="en-US" b="0" i="0" dirty="0">
                <a:solidFill>
                  <a:srgbClr val="0D0D0D"/>
                </a:solidFill>
                <a:effectLst/>
                <a:latin typeface="Söhne"/>
              </a:rPr>
              <a:t>  </a:t>
            </a:r>
            <a:r>
              <a:rPr lang="en-US" b="0" i="0" dirty="0">
                <a:solidFill>
                  <a:srgbClr val="0D0D0D"/>
                </a:solidFill>
                <a:effectLst/>
                <a:latin typeface="Söhne"/>
              </a:rPr>
              <a:t>trying to advance the forward propagation of 1F1B as much as possible to increase the number of usable bubbles. This work proposes adaptive adjustments based on VRAM conditions.</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39</a:t>
            </a:fld>
            <a:endParaRPr lang="en-SA"/>
          </a:p>
        </p:txBody>
      </p:sp>
    </p:spTree>
    <p:extLst>
      <p:ext uri="{BB962C8B-B14F-4D97-AF65-F5344CB8AC3E}">
        <p14:creationId xmlns:p14="http://schemas.microsoft.com/office/powerpoint/2010/main" val="306498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However</a:t>
            </a:r>
            <a:r>
              <a:rPr lang="zh-CN" altLang="en-US" dirty="0"/>
              <a:t> </a:t>
            </a:r>
            <a:r>
              <a:rPr lang="en-US" altLang="zh-CN" dirty="0"/>
              <a:t>,</a:t>
            </a:r>
            <a:r>
              <a:rPr lang="zh-CN" altLang="en-US" dirty="0"/>
              <a:t> </a:t>
            </a:r>
            <a:r>
              <a:rPr lang="en-US" altLang="zh-CN" dirty="0"/>
              <a:t>previous</a:t>
            </a:r>
            <a:r>
              <a:rPr lang="zh-CN" altLang="en-US" dirty="0"/>
              <a:t> </a:t>
            </a:r>
            <a:r>
              <a:rPr lang="en-US" altLang="zh-CN" dirty="0"/>
              <a:t>performance</a:t>
            </a:r>
            <a:r>
              <a:rPr lang="zh-CN" altLang="en-US" dirty="0"/>
              <a:t> </a:t>
            </a:r>
            <a:r>
              <a:rPr lang="en-US" altLang="zh-CN" dirty="0"/>
              <a:t>optimizations</a:t>
            </a:r>
            <a:r>
              <a:rPr lang="zh-CN" altLang="en-US" dirty="0"/>
              <a:t> </a:t>
            </a:r>
            <a:r>
              <a:rPr lang="en-US" altLang="zh-CN" dirty="0"/>
              <a:t>ignore</a:t>
            </a:r>
            <a:r>
              <a:rPr lang="zh-CN" altLang="en-US" dirty="0"/>
              <a:t> </a:t>
            </a:r>
            <a:r>
              <a:rPr lang="en-US" altLang="zh-CN" dirty="0"/>
              <a:t>energy</a:t>
            </a:r>
            <a:r>
              <a:rPr lang="zh-CN" altLang="en-US" dirty="0"/>
              <a:t> </a:t>
            </a:r>
            <a:r>
              <a:rPr lang="en-US" altLang="zh-CN" dirty="0"/>
              <a:t>impact.</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6</a:t>
            </a:fld>
            <a:endParaRPr lang="en-SA"/>
          </a:p>
        </p:txBody>
      </p:sp>
    </p:spTree>
    <p:extLst>
      <p:ext uri="{BB962C8B-B14F-4D97-AF65-F5344CB8AC3E}">
        <p14:creationId xmlns:p14="http://schemas.microsoft.com/office/powerpoint/2010/main" val="455725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Firstly,</a:t>
            </a:r>
            <a:r>
              <a:rPr lang="zh-CN" altLang="en-US" dirty="0"/>
              <a:t> </a:t>
            </a:r>
            <a:r>
              <a:rPr lang="en-US" altLang="zh-CN" dirty="0"/>
              <a:t>companies</a:t>
            </a:r>
            <a:r>
              <a:rPr lang="zh-CN" altLang="en-US" dirty="0"/>
              <a:t> </a:t>
            </a:r>
            <a:r>
              <a:rPr lang="en-US" altLang="zh-CN" dirty="0"/>
              <a:t>have</a:t>
            </a:r>
            <a:r>
              <a:rPr lang="zh-CN" altLang="en-US" dirty="0"/>
              <a:t> </a:t>
            </a:r>
            <a:r>
              <a:rPr lang="en-US" altLang="zh-CN" dirty="0"/>
              <a:t>already</a:t>
            </a:r>
            <a:r>
              <a:rPr lang="zh-CN" altLang="en-US" dirty="0"/>
              <a:t> </a:t>
            </a:r>
            <a:r>
              <a:rPr lang="en-US" altLang="zh-CN" dirty="0"/>
              <a:t>built</a:t>
            </a:r>
            <a:r>
              <a:rPr lang="zh-CN" altLang="en-US" dirty="0"/>
              <a:t> </a:t>
            </a:r>
            <a:r>
              <a:rPr lang="en-US" altLang="zh-CN" dirty="0"/>
              <a:t>their</a:t>
            </a:r>
            <a:r>
              <a:rPr lang="zh-CN" altLang="en-US" dirty="0"/>
              <a:t> </a:t>
            </a:r>
            <a:r>
              <a:rPr lang="en-US" altLang="zh-CN" dirty="0"/>
              <a:t>own</a:t>
            </a:r>
            <a:r>
              <a:rPr lang="zh-CN" altLang="en-US" dirty="0"/>
              <a:t> </a:t>
            </a:r>
            <a:r>
              <a:rPr lang="en-US" altLang="zh-CN" dirty="0"/>
              <a:t>DNN</a:t>
            </a:r>
            <a:r>
              <a:rPr lang="zh-CN" altLang="en-US" dirty="0"/>
              <a:t> </a:t>
            </a:r>
            <a:r>
              <a:rPr lang="en-US" altLang="zh-CN" dirty="0"/>
              <a:t>models</a:t>
            </a:r>
            <a:r>
              <a:rPr lang="zh-CN" altLang="en-US" dirty="0"/>
              <a:t> </a:t>
            </a:r>
            <a:r>
              <a:rPr lang="en-US" altLang="zh-CN" dirty="0"/>
              <a:t>for</a:t>
            </a:r>
            <a:r>
              <a:rPr lang="zh-CN" altLang="en-US" dirty="0"/>
              <a:t> </a:t>
            </a:r>
            <a:r>
              <a:rPr lang="en-US" altLang="zh-CN" dirty="0"/>
              <a:t>their</a:t>
            </a:r>
            <a:r>
              <a:rPr lang="zh-CN" altLang="en-US" dirty="0"/>
              <a:t> </a:t>
            </a:r>
            <a:r>
              <a:rPr lang="en-US" altLang="zh-CN" dirty="0"/>
              <a:t>specific</a:t>
            </a:r>
            <a:r>
              <a:rPr lang="zh-CN" altLang="en-US" dirty="0"/>
              <a:t> </a:t>
            </a:r>
            <a:r>
              <a:rPr lang="en-US" altLang="zh-CN" dirty="0"/>
              <a:t>applications.</a:t>
            </a:r>
            <a:r>
              <a:rPr lang="zh-CN" altLang="en-US" dirty="0"/>
              <a:t> </a:t>
            </a:r>
            <a:r>
              <a:rPr lang="en-US" altLang="zh-CN" dirty="0"/>
              <a:t>It</a:t>
            </a:r>
            <a:r>
              <a:rPr lang="zh-CN" altLang="en-US" dirty="0"/>
              <a:t> </a:t>
            </a:r>
            <a:r>
              <a:rPr lang="en-US" altLang="zh-CN" dirty="0"/>
              <a:t>is</a:t>
            </a:r>
            <a:r>
              <a:rPr lang="zh-CN" altLang="en-US" dirty="0"/>
              <a:t> </a:t>
            </a:r>
            <a:r>
              <a:rPr lang="en-US" altLang="zh-CN" dirty="0"/>
              <a:t>infeasible</a:t>
            </a:r>
            <a:r>
              <a:rPr lang="zh-CN" altLang="en-US" dirty="0"/>
              <a:t> </a:t>
            </a:r>
            <a:r>
              <a:rPr lang="en-US" altLang="zh-CN" dirty="0"/>
              <a:t>for</a:t>
            </a:r>
            <a:r>
              <a:rPr lang="zh-CN" altLang="en-US" dirty="0"/>
              <a:t> </a:t>
            </a:r>
            <a:r>
              <a:rPr lang="en-US" altLang="zh-CN" dirty="0"/>
              <a:t>them</a:t>
            </a:r>
            <a:r>
              <a:rPr lang="zh-CN" altLang="en-US" dirty="0"/>
              <a:t> </a:t>
            </a:r>
            <a:r>
              <a:rPr lang="en-US" altLang="zh-CN" dirty="0"/>
              <a:t>to</a:t>
            </a:r>
            <a:r>
              <a:rPr lang="zh-CN" altLang="en-US" dirty="0"/>
              <a:t> </a:t>
            </a:r>
            <a:r>
              <a:rPr lang="en-US" altLang="zh-CN" dirty="0"/>
              <a:t>use</a:t>
            </a:r>
            <a:r>
              <a:rPr lang="zh-CN" altLang="en-US" dirty="0"/>
              <a:t> </a:t>
            </a:r>
            <a:r>
              <a:rPr lang="en-US" altLang="zh-CN" dirty="0"/>
              <a:t>new</a:t>
            </a:r>
            <a:r>
              <a:rPr lang="zh-CN" altLang="en-US" dirty="0"/>
              <a:t> </a:t>
            </a:r>
            <a:r>
              <a:rPr lang="en-US" altLang="zh-CN" dirty="0"/>
              <a:t>DNN</a:t>
            </a:r>
            <a:r>
              <a:rPr lang="zh-CN" altLang="en-US" dirty="0"/>
              <a:t> </a:t>
            </a:r>
            <a:r>
              <a:rPr lang="en-US" altLang="zh-CN" dirty="0"/>
              <a:t>architectures.</a:t>
            </a:r>
            <a:r>
              <a:rPr lang="zh-CN" altLang="en-US" dirty="0"/>
              <a:t> </a:t>
            </a:r>
            <a:r>
              <a:rPr lang="en-US" altLang="zh-CN" dirty="0"/>
              <a:t>Secondly,</a:t>
            </a:r>
            <a:r>
              <a:rPr lang="zh-CN" altLang="en-US" dirty="0"/>
              <a:t> </a:t>
            </a:r>
            <a:r>
              <a:rPr lang="en-US" altLang="zh-CN" dirty="0"/>
              <a:t>They</a:t>
            </a:r>
            <a:r>
              <a:rPr lang="zh-CN" altLang="en-US" dirty="0"/>
              <a:t> </a:t>
            </a:r>
            <a:r>
              <a:rPr lang="en-US" altLang="zh-CN" dirty="0"/>
              <a:t>don’t</a:t>
            </a:r>
            <a:r>
              <a:rPr lang="zh-CN" altLang="en-US" dirty="0"/>
              <a:t> </a:t>
            </a:r>
            <a:r>
              <a:rPr lang="en-US" altLang="zh-CN" dirty="0"/>
              <a:t>have</a:t>
            </a:r>
            <a:r>
              <a:rPr lang="zh-CN" altLang="en-US" dirty="0"/>
              <a:t> </a:t>
            </a:r>
            <a:r>
              <a:rPr lang="en-US" altLang="zh-CN" dirty="0"/>
              <a:t>extra</a:t>
            </a:r>
            <a:r>
              <a:rPr lang="zh-CN" altLang="en-US" dirty="0"/>
              <a:t> </a:t>
            </a:r>
            <a:r>
              <a:rPr lang="en-US" altLang="zh-CN" dirty="0"/>
              <a:t>money</a:t>
            </a:r>
            <a:r>
              <a:rPr lang="zh-CN" altLang="en-US" dirty="0"/>
              <a:t> </a:t>
            </a:r>
            <a:r>
              <a:rPr lang="en-US" altLang="zh-CN" dirty="0"/>
              <a:t>to</a:t>
            </a:r>
            <a:r>
              <a:rPr lang="zh-CN" altLang="en-US" dirty="0"/>
              <a:t> </a:t>
            </a:r>
            <a:r>
              <a:rPr lang="en-US" altLang="zh-CN" dirty="0"/>
              <a:t>buy</a:t>
            </a:r>
            <a:r>
              <a:rPr lang="zh-CN" altLang="en-US" dirty="0"/>
              <a:t> </a:t>
            </a:r>
            <a:r>
              <a:rPr lang="en-US" altLang="zh-CN" dirty="0"/>
              <a:t>new</a:t>
            </a:r>
            <a:r>
              <a:rPr lang="zh-CN" altLang="en-US" dirty="0"/>
              <a:t> </a:t>
            </a:r>
            <a:r>
              <a:rPr lang="en-US" altLang="zh-CN" dirty="0"/>
              <a:t>hardware.</a:t>
            </a:r>
            <a:r>
              <a:rPr lang="zh-CN" altLang="en-US" dirty="0"/>
              <a:t>  </a:t>
            </a:r>
            <a:r>
              <a:rPr lang="en-US" altLang="zh-CN" dirty="0"/>
              <a:t>What’s</a:t>
            </a:r>
            <a:r>
              <a:rPr lang="zh-CN" altLang="en-US" dirty="0"/>
              <a:t> </a:t>
            </a:r>
            <a:r>
              <a:rPr lang="en-US" altLang="zh-CN" dirty="0"/>
              <a:t>more,</a:t>
            </a:r>
            <a:r>
              <a:rPr lang="zh-CN" altLang="en-US" dirty="0"/>
              <a:t> </a:t>
            </a:r>
            <a:r>
              <a:rPr lang="en-US" dirty="0"/>
              <a:t>R</a:t>
            </a:r>
            <a:r>
              <a:rPr lang="en-SA" dirty="0"/>
              <a:t>ely</a:t>
            </a:r>
            <a:r>
              <a:rPr lang="zh-CN" altLang="en-US" dirty="0"/>
              <a:t> </a:t>
            </a:r>
            <a:r>
              <a:rPr lang="en-US" altLang="zh-CN" dirty="0"/>
              <a:t>on</a:t>
            </a:r>
            <a:r>
              <a:rPr lang="zh-CN" altLang="en-US" dirty="0"/>
              <a:t> </a:t>
            </a:r>
            <a:r>
              <a:rPr lang="en-US" altLang="zh-CN" dirty="0"/>
              <a:t>offline</a:t>
            </a:r>
            <a:r>
              <a:rPr lang="zh-CN" altLang="en-US" dirty="0"/>
              <a:t> </a:t>
            </a:r>
            <a:r>
              <a:rPr lang="en-US" altLang="zh-CN" dirty="0"/>
              <a:t>profiling</a:t>
            </a:r>
            <a:r>
              <a:rPr lang="zh-CN" altLang="en-US" dirty="0"/>
              <a:t> </a:t>
            </a:r>
            <a:r>
              <a:rPr lang="en-US" altLang="zh-CN" dirty="0"/>
              <a:t>and</a:t>
            </a:r>
            <a:r>
              <a:rPr lang="zh-CN" altLang="en-US" dirty="0"/>
              <a:t> </a:t>
            </a:r>
            <a:r>
              <a:rPr lang="en-US" altLang="zh-CN" dirty="0"/>
              <a:t>power</a:t>
            </a:r>
            <a:r>
              <a:rPr lang="zh-CN" altLang="en-US" dirty="0"/>
              <a:t> </a:t>
            </a:r>
            <a:r>
              <a:rPr lang="en-US" altLang="zh-CN" dirty="0"/>
              <a:t>model</a:t>
            </a:r>
            <a:r>
              <a:rPr lang="zh-CN" altLang="en-US" dirty="0"/>
              <a:t> </a:t>
            </a:r>
            <a:r>
              <a:rPr lang="en-US" altLang="zh-CN" dirty="0"/>
              <a:t>fitting,</a:t>
            </a:r>
            <a:r>
              <a:rPr lang="zh-CN" altLang="en-US" dirty="0"/>
              <a:t> </a:t>
            </a:r>
            <a:r>
              <a:rPr lang="en-US" altLang="zh-CN" dirty="0"/>
              <a:t>cannot</a:t>
            </a:r>
            <a:r>
              <a:rPr lang="zh-CN" altLang="en-US" dirty="0"/>
              <a:t> </a:t>
            </a:r>
            <a:r>
              <a:rPr lang="en-US" altLang="zh-CN" dirty="0"/>
              <a:t>be</a:t>
            </a:r>
            <a:r>
              <a:rPr lang="zh-CN" altLang="en-US" dirty="0"/>
              <a:t> </a:t>
            </a:r>
            <a:r>
              <a:rPr lang="en-US" altLang="zh-CN" dirty="0"/>
              <a:t>generalized</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7</a:t>
            </a:fld>
            <a:endParaRPr lang="en-SA"/>
          </a:p>
        </p:txBody>
      </p:sp>
    </p:spTree>
    <p:extLst>
      <p:ext uri="{BB962C8B-B14F-4D97-AF65-F5344CB8AC3E}">
        <p14:creationId xmlns:p14="http://schemas.microsoft.com/office/powerpoint/2010/main" val="3206506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A" dirty="0"/>
              <a:t>There</a:t>
            </a:r>
            <a:r>
              <a:rPr lang="en-US" altLang="zh-CN" dirty="0"/>
              <a:t>fore,</a:t>
            </a:r>
            <a:r>
              <a:rPr lang="zh-CN" altLang="en-US" dirty="0"/>
              <a:t> </a:t>
            </a:r>
            <a:r>
              <a:rPr lang="en-US" altLang="zh-CN" dirty="0"/>
              <a:t>they</a:t>
            </a:r>
            <a:r>
              <a:rPr lang="zh-CN" altLang="en-US" dirty="0"/>
              <a:t> </a:t>
            </a:r>
            <a:r>
              <a:rPr lang="en-US" altLang="zh-CN" dirty="0"/>
              <a:t>want</a:t>
            </a:r>
            <a:r>
              <a:rPr lang="zh-CN" altLang="en-US" dirty="0"/>
              <a:t> </a:t>
            </a:r>
            <a:r>
              <a:rPr lang="en-US" altLang="zh-CN" dirty="0"/>
              <a:t>to</a:t>
            </a:r>
            <a:r>
              <a:rPr lang="zh-CN" altLang="en-US" dirty="0"/>
              <a:t> </a:t>
            </a:r>
            <a:r>
              <a:rPr lang="en-US" altLang="zh-CN" dirty="0"/>
              <a:t>propose</a:t>
            </a:r>
            <a:r>
              <a:rPr lang="zh-CN" altLang="en-US" dirty="0"/>
              <a:t> </a:t>
            </a:r>
            <a:r>
              <a:rPr lang="en-US" altLang="zh-CN" dirty="0"/>
              <a:t>a</a:t>
            </a:r>
            <a:r>
              <a:rPr lang="zh-CN" altLang="en-US" dirty="0"/>
              <a:t> </a:t>
            </a:r>
            <a:r>
              <a:rPr lang="en-US" altLang="zh-CN" dirty="0"/>
              <a:t>new</a:t>
            </a:r>
            <a:r>
              <a:rPr lang="zh-CN" altLang="en-US" dirty="0"/>
              <a:t> </a:t>
            </a:r>
            <a:r>
              <a:rPr lang="en-US" altLang="zh-CN" dirty="0"/>
              <a:t>method</a:t>
            </a:r>
            <a:r>
              <a:rPr lang="zh-CN" altLang="en-US" dirty="0"/>
              <a:t> </a:t>
            </a:r>
            <a:r>
              <a:rPr lang="en-US" altLang="zh-CN" dirty="0"/>
              <a:t>to</a:t>
            </a:r>
            <a:r>
              <a:rPr lang="zh-CN" altLang="en-US" dirty="0"/>
              <a:t> </a:t>
            </a:r>
            <a:r>
              <a:rPr lang="en-US" altLang="zh-CN" dirty="0"/>
              <a:t>reduce</a:t>
            </a:r>
            <a:r>
              <a:rPr lang="zh-CN" altLang="en-US" dirty="0"/>
              <a:t> </a:t>
            </a:r>
            <a:r>
              <a:rPr lang="en-US" altLang="zh-CN" dirty="0"/>
              <a:t>energy</a:t>
            </a:r>
            <a:r>
              <a:rPr lang="zh-CN" altLang="en-US" dirty="0"/>
              <a:t> </a:t>
            </a:r>
            <a:r>
              <a:rPr lang="en-US" altLang="zh-CN" dirty="0"/>
              <a:t>consumption</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8</a:t>
            </a:fld>
            <a:endParaRPr lang="en-SA"/>
          </a:p>
        </p:txBody>
      </p:sp>
    </p:spTree>
    <p:extLst>
      <p:ext uri="{BB962C8B-B14F-4D97-AF65-F5344CB8AC3E}">
        <p14:creationId xmlns:p14="http://schemas.microsoft.com/office/powerpoint/2010/main" val="739003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altLang="zh-CN" dirty="0"/>
              <a:t>hey</a:t>
            </a:r>
            <a:r>
              <a:rPr lang="en-US" dirty="0"/>
              <a:t> define the energy consumption of DNN training until it reaches its target accuracy as its energy-to-accuracy</a:t>
            </a:r>
            <a:r>
              <a:rPr lang="en-US" altLang="zh-CN" dirty="0"/>
              <a:t>.</a:t>
            </a:r>
            <a:r>
              <a:rPr lang="zh-CN" altLang="en-US" dirty="0"/>
              <a:t> </a:t>
            </a:r>
            <a:r>
              <a:rPr lang="en-US" altLang="zh-CN" dirty="0"/>
              <a:t>It</a:t>
            </a:r>
            <a:r>
              <a:rPr lang="zh-CN" altLang="en-US" dirty="0"/>
              <a:t> </a:t>
            </a:r>
            <a:r>
              <a:rPr lang="en-US" altLang="zh-CN" dirty="0"/>
              <a:t>is</a:t>
            </a:r>
            <a:r>
              <a:rPr lang="zh-CN" altLang="en-US" dirty="0"/>
              <a:t> </a:t>
            </a:r>
            <a:r>
              <a:rPr lang="en-US" altLang="zh-CN" dirty="0"/>
              <a:t>an</a:t>
            </a:r>
            <a:r>
              <a:rPr lang="zh-CN" altLang="en-US" dirty="0"/>
              <a:t> </a:t>
            </a:r>
            <a:r>
              <a:rPr lang="en-US" altLang="zh-CN" dirty="0"/>
              <a:t>important</a:t>
            </a:r>
            <a:r>
              <a:rPr lang="zh-CN" altLang="en-US" dirty="0"/>
              <a:t> </a:t>
            </a:r>
            <a:r>
              <a:rPr lang="en-US" altLang="zh-CN" dirty="0"/>
              <a:t>metrics</a:t>
            </a:r>
            <a:r>
              <a:rPr lang="zh-CN" altLang="en-US" dirty="0"/>
              <a:t> </a:t>
            </a:r>
            <a:r>
              <a:rPr lang="en-US" altLang="zh-CN" dirty="0"/>
              <a:t>in</a:t>
            </a:r>
            <a:r>
              <a:rPr lang="zh-CN" altLang="en-US" dirty="0"/>
              <a:t> </a:t>
            </a:r>
            <a:r>
              <a:rPr lang="en-US" altLang="zh-CN" dirty="0"/>
              <a:t>their</a:t>
            </a:r>
            <a:r>
              <a:rPr lang="zh-CN" altLang="en-US" dirty="0"/>
              <a:t> </a:t>
            </a:r>
            <a:r>
              <a:rPr lang="en-US" altLang="zh-CN" dirty="0"/>
              <a:t>experiment.</a:t>
            </a:r>
            <a:r>
              <a:rPr lang="zh-CN" altLang="en-US" dirty="0"/>
              <a:t> </a:t>
            </a:r>
            <a:r>
              <a:rPr lang="en-US" altLang="zh-CN" dirty="0"/>
              <a:t>Commonly</a:t>
            </a:r>
            <a:r>
              <a:rPr lang="zh-CN" altLang="en-US" dirty="0"/>
              <a:t> </a:t>
            </a:r>
            <a:r>
              <a:rPr lang="en-US" altLang="zh-CN" dirty="0"/>
              <a:t>people</a:t>
            </a:r>
            <a:r>
              <a:rPr lang="zh-CN" altLang="en-US" dirty="0"/>
              <a:t> </a:t>
            </a:r>
            <a:r>
              <a:rPr lang="en-US" altLang="zh-CN" dirty="0"/>
              <a:t>pay</a:t>
            </a:r>
            <a:r>
              <a:rPr lang="zh-CN" altLang="en-US" dirty="0"/>
              <a:t> </a:t>
            </a:r>
            <a:r>
              <a:rPr lang="en-US" altLang="zh-CN" dirty="0"/>
              <a:t>attention</a:t>
            </a:r>
            <a:r>
              <a:rPr lang="zh-CN" altLang="en-US" dirty="0"/>
              <a:t> </a:t>
            </a:r>
            <a:r>
              <a:rPr lang="en-US" altLang="zh-CN" dirty="0"/>
              <a:t>to</a:t>
            </a:r>
            <a:r>
              <a:rPr lang="zh-CN" altLang="en-US" dirty="0"/>
              <a:t> </a:t>
            </a:r>
            <a:r>
              <a:rPr lang="en-US" altLang="zh-CN" dirty="0"/>
              <a:t>TTA,</a:t>
            </a:r>
            <a:r>
              <a:rPr lang="zh-CN" altLang="en-US" dirty="0"/>
              <a:t> </a:t>
            </a:r>
            <a:r>
              <a:rPr lang="en-US" altLang="zh-CN" dirty="0"/>
              <a:t>time</a:t>
            </a:r>
            <a:r>
              <a:rPr lang="zh-CN" altLang="en-US" dirty="0"/>
              <a:t> </a:t>
            </a:r>
            <a:r>
              <a:rPr lang="en-US" altLang="zh-CN" dirty="0"/>
              <a:t>to</a:t>
            </a:r>
            <a:r>
              <a:rPr lang="zh-CN" altLang="en-US" dirty="0"/>
              <a:t> </a:t>
            </a:r>
            <a:r>
              <a:rPr lang="en-US" altLang="zh-CN" dirty="0"/>
              <a:t>accuracy.</a:t>
            </a:r>
          </a:p>
          <a:p>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9</a:t>
            </a:fld>
            <a:endParaRPr lang="en-SA"/>
          </a:p>
        </p:txBody>
      </p:sp>
    </p:spTree>
    <p:extLst>
      <p:ext uri="{BB962C8B-B14F-4D97-AF65-F5344CB8AC3E}">
        <p14:creationId xmlns:p14="http://schemas.microsoft.com/office/powerpoint/2010/main" val="25648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ETA</a:t>
            </a:r>
            <a:r>
              <a:rPr lang="zh-CN" altLang="en-US" dirty="0"/>
              <a:t> </a:t>
            </a:r>
            <a:r>
              <a:rPr lang="en-US" altLang="zh-CN" dirty="0"/>
              <a:t>can</a:t>
            </a:r>
            <a:r>
              <a:rPr lang="zh-CN" altLang="en-US" dirty="0"/>
              <a:t> </a:t>
            </a:r>
            <a:r>
              <a:rPr lang="en-US" altLang="zh-CN" dirty="0"/>
              <a:t>divide</a:t>
            </a:r>
            <a:r>
              <a:rPr lang="zh-CN" altLang="en-US" dirty="0"/>
              <a:t> </a:t>
            </a:r>
            <a:r>
              <a:rPr lang="en-US" altLang="zh-CN" dirty="0"/>
              <a:t>two</a:t>
            </a:r>
            <a:r>
              <a:rPr lang="zh-CN" altLang="en-US" dirty="0"/>
              <a:t> </a:t>
            </a:r>
            <a:r>
              <a:rPr lang="en-US" altLang="zh-CN" dirty="0"/>
              <a:t>main</a:t>
            </a:r>
            <a:r>
              <a:rPr lang="zh-CN" altLang="en-US" dirty="0"/>
              <a:t> </a:t>
            </a:r>
            <a:r>
              <a:rPr lang="en-US" altLang="zh-CN" dirty="0"/>
              <a:t>part,</a:t>
            </a:r>
            <a:r>
              <a:rPr lang="zh-CN" altLang="en-US" dirty="0"/>
              <a:t> </a:t>
            </a:r>
            <a:r>
              <a:rPr lang="en-US" altLang="zh-CN" dirty="0"/>
              <a:t>TTA</a:t>
            </a:r>
            <a:r>
              <a:rPr lang="zh-CN" altLang="en-US" dirty="0"/>
              <a:t> </a:t>
            </a:r>
            <a:r>
              <a:rPr lang="en-US" altLang="zh-CN" dirty="0"/>
              <a:t>and</a:t>
            </a:r>
            <a:r>
              <a:rPr lang="zh-CN" altLang="en-US" dirty="0"/>
              <a:t> </a:t>
            </a:r>
            <a:r>
              <a:rPr lang="en-US" altLang="zh-CN" dirty="0"/>
              <a:t>avg</a:t>
            </a:r>
            <a:r>
              <a:rPr lang="zh-CN" altLang="en-US" dirty="0"/>
              <a:t> </a:t>
            </a:r>
            <a:r>
              <a:rPr lang="en-US" altLang="zh-CN" dirty="0"/>
              <a:t>power.</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10</a:t>
            </a:fld>
            <a:endParaRPr lang="en-SA"/>
          </a:p>
        </p:txBody>
      </p:sp>
    </p:spTree>
    <p:extLst>
      <p:ext uri="{BB962C8B-B14F-4D97-AF65-F5344CB8AC3E}">
        <p14:creationId xmlns:p14="http://schemas.microsoft.com/office/powerpoint/2010/main" val="1655219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A" dirty="0"/>
              <a:t> </a:t>
            </a:r>
            <a:r>
              <a:rPr lang="en-US" altLang="zh-CN" dirty="0"/>
              <a:t>This</a:t>
            </a:r>
            <a:r>
              <a:rPr lang="zh-CN" altLang="en-US" dirty="0"/>
              <a:t> </a:t>
            </a:r>
            <a:r>
              <a:rPr lang="en-US" altLang="zh-CN" dirty="0"/>
              <a:t>idea</a:t>
            </a:r>
            <a:r>
              <a:rPr lang="zh-CN" altLang="en-US" dirty="0"/>
              <a:t> </a:t>
            </a:r>
            <a:r>
              <a:rPr lang="en-US" altLang="zh-CN" dirty="0"/>
              <a:t>is</a:t>
            </a:r>
            <a:r>
              <a:rPr lang="zh-CN" altLang="en-US" dirty="0"/>
              <a:t> </a:t>
            </a:r>
            <a:r>
              <a:rPr lang="en-US" altLang="zh-CN" dirty="0"/>
              <a:t>similar</a:t>
            </a:r>
            <a:r>
              <a:rPr lang="zh-CN" altLang="en-US" dirty="0"/>
              <a:t> </a:t>
            </a:r>
            <a:r>
              <a:rPr lang="en-US" altLang="zh-CN" dirty="0"/>
              <a:t>with</a:t>
            </a:r>
            <a:r>
              <a:rPr lang="zh-CN" altLang="en-US" dirty="0"/>
              <a:t> </a:t>
            </a:r>
            <a:r>
              <a:rPr lang="en-US" altLang="zh-CN" dirty="0"/>
              <a:t>Pollux,</a:t>
            </a:r>
            <a:r>
              <a:rPr lang="zh-CN" altLang="en-US" dirty="0"/>
              <a:t> </a:t>
            </a:r>
            <a:r>
              <a:rPr lang="en-US" altLang="zh-CN" dirty="0"/>
              <a:t>we</a:t>
            </a:r>
            <a:r>
              <a:rPr lang="zh-CN" altLang="en-US" dirty="0"/>
              <a:t> </a:t>
            </a:r>
            <a:r>
              <a:rPr lang="en-US" altLang="zh-CN" dirty="0"/>
              <a:t>discussed</a:t>
            </a:r>
            <a:r>
              <a:rPr lang="zh-CN" altLang="en-US" dirty="0"/>
              <a:t> </a:t>
            </a:r>
            <a:r>
              <a:rPr lang="en-US" altLang="zh-CN" dirty="0"/>
              <a:t>in</a:t>
            </a:r>
            <a:r>
              <a:rPr lang="zh-CN" altLang="en-US" dirty="0"/>
              <a:t> </a:t>
            </a:r>
            <a:r>
              <a:rPr lang="en-US" altLang="zh-CN" dirty="0"/>
              <a:t>the</a:t>
            </a:r>
            <a:r>
              <a:rPr lang="zh-CN" altLang="en-US" dirty="0"/>
              <a:t> </a:t>
            </a:r>
            <a:r>
              <a:rPr lang="en-US" altLang="zh-CN" dirty="0"/>
              <a:t>previous</a:t>
            </a:r>
            <a:r>
              <a:rPr lang="zh-CN" altLang="en-US" dirty="0"/>
              <a:t> </a:t>
            </a:r>
            <a:r>
              <a:rPr lang="en-US" altLang="zh-CN" dirty="0"/>
              <a:t>class,</a:t>
            </a:r>
            <a:r>
              <a:rPr lang="zh-CN" altLang="en-US" dirty="0"/>
              <a:t> </a:t>
            </a:r>
            <a:r>
              <a:rPr lang="en-US" altLang="zh-CN" dirty="0"/>
              <a:t>it</a:t>
            </a:r>
            <a:r>
              <a:rPr lang="zh-CN" altLang="en-US" dirty="0"/>
              <a:t> </a:t>
            </a:r>
            <a:r>
              <a:rPr lang="en-US" altLang="zh-CN" dirty="0"/>
              <a:t>discuss</a:t>
            </a:r>
            <a:r>
              <a:rPr lang="zh-CN" altLang="en-US" dirty="0"/>
              <a:t> </a:t>
            </a:r>
            <a:r>
              <a:rPr lang="en-US" altLang="zh-CN" dirty="0"/>
              <a:t>batch</a:t>
            </a:r>
            <a:r>
              <a:rPr lang="zh-CN" altLang="en-US" dirty="0"/>
              <a:t> </a:t>
            </a:r>
            <a:r>
              <a:rPr lang="en-US" altLang="zh-CN" dirty="0"/>
              <a:t>size</a:t>
            </a:r>
            <a:r>
              <a:rPr lang="zh-CN" altLang="en-US" dirty="0"/>
              <a:t> </a:t>
            </a:r>
            <a:r>
              <a:rPr lang="en-US" altLang="zh-CN" dirty="0"/>
              <a:t>and</a:t>
            </a:r>
            <a:r>
              <a:rPr lang="zh-CN" altLang="en-US" dirty="0"/>
              <a:t> </a:t>
            </a:r>
            <a:r>
              <a:rPr lang="en-US" altLang="zh-CN" dirty="0"/>
              <a:t>another</a:t>
            </a:r>
            <a:r>
              <a:rPr lang="zh-CN" altLang="en-US" dirty="0"/>
              <a:t> </a:t>
            </a:r>
            <a:r>
              <a:rPr lang="en-US" altLang="zh-CN" dirty="0"/>
              <a:t>parameter,</a:t>
            </a:r>
            <a:r>
              <a:rPr lang="zh-CN" altLang="en-US" dirty="0"/>
              <a:t> </a:t>
            </a:r>
            <a:r>
              <a:rPr lang="en-US" altLang="zh-CN" dirty="0"/>
              <a:t>in</a:t>
            </a:r>
            <a:r>
              <a:rPr lang="zh-CN" altLang="en-US" dirty="0"/>
              <a:t> </a:t>
            </a:r>
            <a:r>
              <a:rPr lang="en-US" altLang="zh-CN" dirty="0"/>
              <a:t>this</a:t>
            </a:r>
            <a:r>
              <a:rPr lang="zh-CN" altLang="en-US" dirty="0"/>
              <a:t> </a:t>
            </a:r>
            <a:r>
              <a:rPr lang="en-US" altLang="zh-CN" dirty="0"/>
              <a:t>paper</a:t>
            </a:r>
            <a:r>
              <a:rPr lang="zh-CN" altLang="en-US" dirty="0"/>
              <a:t> </a:t>
            </a:r>
            <a:r>
              <a:rPr lang="en-US" altLang="zh-CN" dirty="0"/>
              <a:t>they</a:t>
            </a:r>
            <a:r>
              <a:rPr lang="zh-CN" altLang="en-US" dirty="0"/>
              <a:t> </a:t>
            </a:r>
            <a:r>
              <a:rPr lang="en-US" altLang="zh-CN" dirty="0"/>
              <a:t>adjust</a:t>
            </a:r>
            <a:r>
              <a:rPr lang="zh-CN" altLang="en-US" dirty="0"/>
              <a:t> </a:t>
            </a:r>
            <a:r>
              <a:rPr lang="en-US" altLang="zh-CN" dirty="0"/>
              <a:t>also</a:t>
            </a:r>
            <a:r>
              <a:rPr lang="zh-CN" altLang="en-US" dirty="0"/>
              <a:t> </a:t>
            </a:r>
            <a:r>
              <a:rPr lang="en-US" altLang="zh-CN" dirty="0"/>
              <a:t>batch</a:t>
            </a:r>
            <a:r>
              <a:rPr lang="zh-CN" altLang="en-US" dirty="0"/>
              <a:t> </a:t>
            </a:r>
            <a:r>
              <a:rPr lang="en-US" altLang="zh-CN" dirty="0"/>
              <a:t>size</a:t>
            </a:r>
            <a:r>
              <a:rPr lang="zh-CN" altLang="en-US" dirty="0"/>
              <a:t> </a:t>
            </a:r>
            <a:r>
              <a:rPr lang="en-US" altLang="zh-CN" dirty="0"/>
              <a:t>and</a:t>
            </a:r>
            <a:r>
              <a:rPr lang="zh-CN" altLang="en-US" dirty="0"/>
              <a:t> </a:t>
            </a:r>
            <a:r>
              <a:rPr lang="en-US" altLang="zh-CN" dirty="0"/>
              <a:t>power</a:t>
            </a:r>
            <a:r>
              <a:rPr lang="zh-CN" altLang="en-US" dirty="0"/>
              <a:t> </a:t>
            </a:r>
            <a:r>
              <a:rPr lang="en-US" altLang="zh-CN" dirty="0"/>
              <a:t>limit.</a:t>
            </a:r>
            <a:r>
              <a:rPr lang="zh-CN" altLang="en-US" dirty="0"/>
              <a:t> </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11</a:t>
            </a:fld>
            <a:endParaRPr lang="en-SA"/>
          </a:p>
        </p:txBody>
      </p:sp>
    </p:spTree>
    <p:extLst>
      <p:ext uri="{BB962C8B-B14F-4D97-AF65-F5344CB8AC3E}">
        <p14:creationId xmlns:p14="http://schemas.microsoft.com/office/powerpoint/2010/main" val="946241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Experient</a:t>
            </a:r>
            <a:r>
              <a:rPr lang="zh-CN" altLang="en-US" dirty="0"/>
              <a:t> </a:t>
            </a:r>
            <a:r>
              <a:rPr lang="en-US" altLang="zh-CN" dirty="0"/>
              <a:t>shows</a:t>
            </a:r>
            <a:r>
              <a:rPr lang="zh-CN" altLang="en-US" dirty="0"/>
              <a:t> </a:t>
            </a:r>
            <a:r>
              <a:rPr lang="en-US" altLang="zh-CN" dirty="0"/>
              <a:t>When</a:t>
            </a:r>
            <a:r>
              <a:rPr lang="zh-CN" altLang="en-US" dirty="0"/>
              <a:t> </a:t>
            </a:r>
            <a:r>
              <a:rPr lang="en-US" altLang="zh-CN" dirty="0"/>
              <a:t>they</a:t>
            </a:r>
            <a:r>
              <a:rPr lang="zh-CN" altLang="en-US" dirty="0"/>
              <a:t> </a:t>
            </a:r>
            <a:r>
              <a:rPr lang="en-US" altLang="zh-CN" dirty="0"/>
              <a:t>adjust</a:t>
            </a:r>
            <a:r>
              <a:rPr lang="zh-CN" altLang="en-US" dirty="0"/>
              <a:t> </a:t>
            </a:r>
            <a:r>
              <a:rPr lang="en-US" altLang="zh-CN" dirty="0"/>
              <a:t>batch</a:t>
            </a:r>
            <a:r>
              <a:rPr lang="zh-CN" altLang="en-US" dirty="0"/>
              <a:t> </a:t>
            </a:r>
            <a:r>
              <a:rPr lang="en-US" altLang="zh-CN" dirty="0"/>
              <a:t>size</a:t>
            </a:r>
            <a:r>
              <a:rPr lang="zh-CN" altLang="en-US" dirty="0"/>
              <a:t> </a:t>
            </a:r>
            <a:r>
              <a:rPr lang="en-US" altLang="zh-CN" dirty="0"/>
              <a:t>and</a:t>
            </a:r>
            <a:r>
              <a:rPr lang="zh-CN" altLang="en-US" dirty="0"/>
              <a:t> </a:t>
            </a:r>
            <a:r>
              <a:rPr lang="en-US" altLang="zh-CN" dirty="0"/>
              <a:t>power</a:t>
            </a:r>
            <a:r>
              <a:rPr lang="zh-CN" altLang="en-US" dirty="0"/>
              <a:t> </a:t>
            </a:r>
            <a:r>
              <a:rPr lang="en-US" altLang="zh-CN" dirty="0"/>
              <a:t>limit,</a:t>
            </a:r>
            <a:r>
              <a:rPr lang="zh-CN" altLang="en-US" dirty="0"/>
              <a:t>   </a:t>
            </a:r>
            <a:r>
              <a:rPr lang="en-US" altLang="zh-CN" dirty="0"/>
              <a:t>best</a:t>
            </a:r>
            <a:r>
              <a:rPr lang="zh-CN" altLang="en-US" dirty="0"/>
              <a:t> </a:t>
            </a:r>
            <a:r>
              <a:rPr lang="en-US" altLang="zh-CN" dirty="0"/>
              <a:t>energy</a:t>
            </a:r>
            <a:r>
              <a:rPr lang="zh-CN" altLang="en-US" dirty="0"/>
              <a:t> </a:t>
            </a:r>
            <a:r>
              <a:rPr lang="en-US" altLang="zh-CN" dirty="0"/>
              <a:t>reduction</a:t>
            </a:r>
            <a:r>
              <a:rPr lang="zh-CN" altLang="en-US" dirty="0"/>
              <a:t> </a:t>
            </a:r>
            <a:r>
              <a:rPr lang="en-US" altLang="zh-CN" dirty="0"/>
              <a:t>can</a:t>
            </a:r>
            <a:r>
              <a:rPr lang="zh-CN" altLang="en-US" dirty="0"/>
              <a:t> </a:t>
            </a:r>
            <a:r>
              <a:rPr lang="en-US" altLang="zh-CN" dirty="0"/>
              <a:t>save</a:t>
            </a:r>
            <a:r>
              <a:rPr lang="zh-CN" altLang="en-US" dirty="0"/>
              <a:t> </a:t>
            </a:r>
            <a:r>
              <a:rPr lang="en-US" altLang="zh-CN" dirty="0"/>
              <a:t>24-75%.</a:t>
            </a:r>
            <a:endParaRPr lang="en-SA" dirty="0"/>
          </a:p>
        </p:txBody>
      </p:sp>
      <p:sp>
        <p:nvSpPr>
          <p:cNvPr id="4" name="Slide Number Placeholder 3"/>
          <p:cNvSpPr>
            <a:spLocks noGrp="1"/>
          </p:cNvSpPr>
          <p:nvPr>
            <p:ph type="sldNum" sz="quarter" idx="5"/>
          </p:nvPr>
        </p:nvSpPr>
        <p:spPr/>
        <p:txBody>
          <a:bodyPr/>
          <a:lstStyle/>
          <a:p>
            <a:fld id="{06A23FBF-B721-4A48-93F8-EC1885D2D624}" type="slidenum">
              <a:rPr lang="en-SA" smtClean="0"/>
              <a:t>12</a:t>
            </a:fld>
            <a:endParaRPr lang="en-SA"/>
          </a:p>
        </p:txBody>
      </p:sp>
    </p:spTree>
    <p:extLst>
      <p:ext uri="{BB962C8B-B14F-4D97-AF65-F5344CB8AC3E}">
        <p14:creationId xmlns:p14="http://schemas.microsoft.com/office/powerpoint/2010/main" val="3029012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F755-EA3D-224F-E4B5-EAEA7C2DC7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1D098D9B-4EFF-B346-0104-A7FF0FE97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F03A572A-DF4E-A83C-5E9D-704314907B20}"/>
              </a:ext>
            </a:extLst>
          </p:cNvPr>
          <p:cNvSpPr>
            <a:spLocks noGrp="1"/>
          </p:cNvSpPr>
          <p:nvPr>
            <p:ph type="dt" sz="half" idx="10"/>
          </p:nvPr>
        </p:nvSpPr>
        <p:spPr/>
        <p:txBody>
          <a:bodyPr/>
          <a:lstStyle/>
          <a:p>
            <a:fld id="{B4F2347B-C685-C34E-9983-4D82371570CB}" type="datetimeFigureOut">
              <a:rPr lang="en-SA" smtClean="0"/>
              <a:t>24/03/2024 R</a:t>
            </a:fld>
            <a:endParaRPr lang="en-SA"/>
          </a:p>
        </p:txBody>
      </p:sp>
      <p:sp>
        <p:nvSpPr>
          <p:cNvPr id="5" name="Footer Placeholder 4">
            <a:extLst>
              <a:ext uri="{FF2B5EF4-FFF2-40B4-BE49-F238E27FC236}">
                <a16:creationId xmlns:a16="http://schemas.microsoft.com/office/drawing/2014/main" id="{44A80917-ABC0-F73F-D262-511D206FE515}"/>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05C0F1C3-52D9-CF32-D180-F20DD9103904}"/>
              </a:ext>
            </a:extLst>
          </p:cNvPr>
          <p:cNvSpPr>
            <a:spLocks noGrp="1"/>
          </p:cNvSpPr>
          <p:nvPr>
            <p:ph type="sldNum" sz="quarter" idx="12"/>
          </p:nvPr>
        </p:nvSpPr>
        <p:spPr/>
        <p:txBody>
          <a:bodyPr/>
          <a:lstStyle/>
          <a:p>
            <a:fld id="{77515D37-BE4A-DA45-8153-FE0D867D2EF2}" type="slidenum">
              <a:rPr lang="en-SA" smtClean="0"/>
              <a:t>‹#›</a:t>
            </a:fld>
            <a:endParaRPr lang="en-SA"/>
          </a:p>
        </p:txBody>
      </p:sp>
    </p:spTree>
    <p:extLst>
      <p:ext uri="{BB962C8B-B14F-4D97-AF65-F5344CB8AC3E}">
        <p14:creationId xmlns:p14="http://schemas.microsoft.com/office/powerpoint/2010/main" val="183598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C782-1698-5AE5-8781-483D23156EA2}"/>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3E6DA80C-2F64-739A-50E2-54CBCFD4B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C100955C-439B-B5D0-C9BC-FAA191D648B4}"/>
              </a:ext>
            </a:extLst>
          </p:cNvPr>
          <p:cNvSpPr>
            <a:spLocks noGrp="1"/>
          </p:cNvSpPr>
          <p:nvPr>
            <p:ph type="dt" sz="half" idx="10"/>
          </p:nvPr>
        </p:nvSpPr>
        <p:spPr/>
        <p:txBody>
          <a:bodyPr/>
          <a:lstStyle/>
          <a:p>
            <a:fld id="{B4F2347B-C685-C34E-9983-4D82371570CB}" type="datetimeFigureOut">
              <a:rPr lang="en-SA" smtClean="0"/>
              <a:t>24/03/2024 R</a:t>
            </a:fld>
            <a:endParaRPr lang="en-SA"/>
          </a:p>
        </p:txBody>
      </p:sp>
      <p:sp>
        <p:nvSpPr>
          <p:cNvPr id="5" name="Footer Placeholder 4">
            <a:extLst>
              <a:ext uri="{FF2B5EF4-FFF2-40B4-BE49-F238E27FC236}">
                <a16:creationId xmlns:a16="http://schemas.microsoft.com/office/drawing/2014/main" id="{7FF5BFD9-47E9-E9C6-B4C2-E68EBA4B617F}"/>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B40DC54-D738-9C8B-D1B8-57645C2B0F4D}"/>
              </a:ext>
            </a:extLst>
          </p:cNvPr>
          <p:cNvSpPr>
            <a:spLocks noGrp="1"/>
          </p:cNvSpPr>
          <p:nvPr>
            <p:ph type="sldNum" sz="quarter" idx="12"/>
          </p:nvPr>
        </p:nvSpPr>
        <p:spPr/>
        <p:txBody>
          <a:bodyPr/>
          <a:lstStyle/>
          <a:p>
            <a:fld id="{77515D37-BE4A-DA45-8153-FE0D867D2EF2}" type="slidenum">
              <a:rPr lang="en-SA" smtClean="0"/>
              <a:t>‹#›</a:t>
            </a:fld>
            <a:endParaRPr lang="en-SA"/>
          </a:p>
        </p:txBody>
      </p:sp>
    </p:spTree>
    <p:extLst>
      <p:ext uri="{BB962C8B-B14F-4D97-AF65-F5344CB8AC3E}">
        <p14:creationId xmlns:p14="http://schemas.microsoft.com/office/powerpoint/2010/main" val="343863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4E36BF-F22F-8BE5-2766-12F957FF4B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2F2E0093-0DC8-916A-8B4F-38636FC2B2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9FD7CE9A-C156-9EDD-65D4-4EE528E5D9C7}"/>
              </a:ext>
            </a:extLst>
          </p:cNvPr>
          <p:cNvSpPr>
            <a:spLocks noGrp="1"/>
          </p:cNvSpPr>
          <p:nvPr>
            <p:ph type="dt" sz="half" idx="10"/>
          </p:nvPr>
        </p:nvSpPr>
        <p:spPr/>
        <p:txBody>
          <a:bodyPr/>
          <a:lstStyle/>
          <a:p>
            <a:fld id="{B4F2347B-C685-C34E-9983-4D82371570CB}" type="datetimeFigureOut">
              <a:rPr lang="en-SA" smtClean="0"/>
              <a:t>24/03/2024 R</a:t>
            </a:fld>
            <a:endParaRPr lang="en-SA"/>
          </a:p>
        </p:txBody>
      </p:sp>
      <p:sp>
        <p:nvSpPr>
          <p:cNvPr id="5" name="Footer Placeholder 4">
            <a:extLst>
              <a:ext uri="{FF2B5EF4-FFF2-40B4-BE49-F238E27FC236}">
                <a16:creationId xmlns:a16="http://schemas.microsoft.com/office/drawing/2014/main" id="{3A15337B-EA3B-27DC-A491-26D5C9A0B1C7}"/>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0901463-246B-2729-3748-B4FF78280936}"/>
              </a:ext>
            </a:extLst>
          </p:cNvPr>
          <p:cNvSpPr>
            <a:spLocks noGrp="1"/>
          </p:cNvSpPr>
          <p:nvPr>
            <p:ph type="sldNum" sz="quarter" idx="12"/>
          </p:nvPr>
        </p:nvSpPr>
        <p:spPr/>
        <p:txBody>
          <a:bodyPr/>
          <a:lstStyle/>
          <a:p>
            <a:fld id="{77515D37-BE4A-DA45-8153-FE0D867D2EF2}" type="slidenum">
              <a:rPr lang="en-SA" smtClean="0"/>
              <a:t>‹#›</a:t>
            </a:fld>
            <a:endParaRPr lang="en-SA"/>
          </a:p>
        </p:txBody>
      </p:sp>
    </p:spTree>
    <p:extLst>
      <p:ext uri="{BB962C8B-B14F-4D97-AF65-F5344CB8AC3E}">
        <p14:creationId xmlns:p14="http://schemas.microsoft.com/office/powerpoint/2010/main" val="345430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C0A1-2DD2-3EA7-0666-C67940DC56C4}"/>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584DC0DC-FE09-60E4-FBF0-F66291AFF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DCE9A52F-54E4-098E-35DF-D41C41D17A9C}"/>
              </a:ext>
            </a:extLst>
          </p:cNvPr>
          <p:cNvSpPr>
            <a:spLocks noGrp="1"/>
          </p:cNvSpPr>
          <p:nvPr>
            <p:ph type="dt" sz="half" idx="10"/>
          </p:nvPr>
        </p:nvSpPr>
        <p:spPr/>
        <p:txBody>
          <a:bodyPr/>
          <a:lstStyle/>
          <a:p>
            <a:fld id="{B4F2347B-C685-C34E-9983-4D82371570CB}" type="datetimeFigureOut">
              <a:rPr lang="en-SA" smtClean="0"/>
              <a:t>24/03/2024 R</a:t>
            </a:fld>
            <a:endParaRPr lang="en-SA"/>
          </a:p>
        </p:txBody>
      </p:sp>
      <p:sp>
        <p:nvSpPr>
          <p:cNvPr id="5" name="Footer Placeholder 4">
            <a:extLst>
              <a:ext uri="{FF2B5EF4-FFF2-40B4-BE49-F238E27FC236}">
                <a16:creationId xmlns:a16="http://schemas.microsoft.com/office/drawing/2014/main" id="{7358587F-A5A2-9821-3C67-12A3DBD1B985}"/>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62FDF03F-E9C3-0B81-0393-81E1BB89DEC2}"/>
              </a:ext>
            </a:extLst>
          </p:cNvPr>
          <p:cNvSpPr>
            <a:spLocks noGrp="1"/>
          </p:cNvSpPr>
          <p:nvPr>
            <p:ph type="sldNum" sz="quarter" idx="12"/>
          </p:nvPr>
        </p:nvSpPr>
        <p:spPr/>
        <p:txBody>
          <a:bodyPr/>
          <a:lstStyle/>
          <a:p>
            <a:fld id="{77515D37-BE4A-DA45-8153-FE0D867D2EF2}" type="slidenum">
              <a:rPr lang="en-SA" smtClean="0"/>
              <a:t>‹#›</a:t>
            </a:fld>
            <a:endParaRPr lang="en-SA"/>
          </a:p>
        </p:txBody>
      </p:sp>
    </p:spTree>
    <p:extLst>
      <p:ext uri="{BB962C8B-B14F-4D97-AF65-F5344CB8AC3E}">
        <p14:creationId xmlns:p14="http://schemas.microsoft.com/office/powerpoint/2010/main" val="411532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4306-1165-F4A2-2E84-864BC20943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31AD201E-C8C3-7C4A-F313-5B5444D81A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C8B672-C12B-0F68-CDF0-A57DCA576C9B}"/>
              </a:ext>
            </a:extLst>
          </p:cNvPr>
          <p:cNvSpPr>
            <a:spLocks noGrp="1"/>
          </p:cNvSpPr>
          <p:nvPr>
            <p:ph type="dt" sz="half" idx="10"/>
          </p:nvPr>
        </p:nvSpPr>
        <p:spPr/>
        <p:txBody>
          <a:bodyPr/>
          <a:lstStyle/>
          <a:p>
            <a:fld id="{B4F2347B-C685-C34E-9983-4D82371570CB}" type="datetimeFigureOut">
              <a:rPr lang="en-SA" smtClean="0"/>
              <a:t>24/03/2024 R</a:t>
            </a:fld>
            <a:endParaRPr lang="en-SA"/>
          </a:p>
        </p:txBody>
      </p:sp>
      <p:sp>
        <p:nvSpPr>
          <p:cNvPr id="5" name="Footer Placeholder 4">
            <a:extLst>
              <a:ext uri="{FF2B5EF4-FFF2-40B4-BE49-F238E27FC236}">
                <a16:creationId xmlns:a16="http://schemas.microsoft.com/office/drawing/2014/main" id="{23177ED1-F19B-A435-3FFC-2067E63DABB2}"/>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0CB9DB63-3C8E-24F6-1B59-B5648631D586}"/>
              </a:ext>
            </a:extLst>
          </p:cNvPr>
          <p:cNvSpPr>
            <a:spLocks noGrp="1"/>
          </p:cNvSpPr>
          <p:nvPr>
            <p:ph type="sldNum" sz="quarter" idx="12"/>
          </p:nvPr>
        </p:nvSpPr>
        <p:spPr/>
        <p:txBody>
          <a:bodyPr/>
          <a:lstStyle/>
          <a:p>
            <a:fld id="{77515D37-BE4A-DA45-8153-FE0D867D2EF2}" type="slidenum">
              <a:rPr lang="en-SA" smtClean="0"/>
              <a:t>‹#›</a:t>
            </a:fld>
            <a:endParaRPr lang="en-SA"/>
          </a:p>
        </p:txBody>
      </p:sp>
    </p:spTree>
    <p:extLst>
      <p:ext uri="{BB962C8B-B14F-4D97-AF65-F5344CB8AC3E}">
        <p14:creationId xmlns:p14="http://schemas.microsoft.com/office/powerpoint/2010/main" val="111555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D168-75E4-3A1A-CB6C-D517EA8AC211}"/>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D1C38084-9D9A-78EA-3A9A-27A5D59DF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A155BF0E-36BD-17DB-8357-72FEAA3C6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0C10DC06-563E-8E9F-C87C-312CBDF6CFBC}"/>
              </a:ext>
            </a:extLst>
          </p:cNvPr>
          <p:cNvSpPr>
            <a:spLocks noGrp="1"/>
          </p:cNvSpPr>
          <p:nvPr>
            <p:ph type="dt" sz="half" idx="10"/>
          </p:nvPr>
        </p:nvSpPr>
        <p:spPr/>
        <p:txBody>
          <a:bodyPr/>
          <a:lstStyle/>
          <a:p>
            <a:fld id="{B4F2347B-C685-C34E-9983-4D82371570CB}" type="datetimeFigureOut">
              <a:rPr lang="en-SA" smtClean="0"/>
              <a:t>24/03/2024 R</a:t>
            </a:fld>
            <a:endParaRPr lang="en-SA"/>
          </a:p>
        </p:txBody>
      </p:sp>
      <p:sp>
        <p:nvSpPr>
          <p:cNvPr id="6" name="Footer Placeholder 5">
            <a:extLst>
              <a:ext uri="{FF2B5EF4-FFF2-40B4-BE49-F238E27FC236}">
                <a16:creationId xmlns:a16="http://schemas.microsoft.com/office/drawing/2014/main" id="{F86A85BF-656F-3663-95C1-74C6A1A00D3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60A1EA83-C206-40F7-DB02-F4463C0A35E3}"/>
              </a:ext>
            </a:extLst>
          </p:cNvPr>
          <p:cNvSpPr>
            <a:spLocks noGrp="1"/>
          </p:cNvSpPr>
          <p:nvPr>
            <p:ph type="sldNum" sz="quarter" idx="12"/>
          </p:nvPr>
        </p:nvSpPr>
        <p:spPr/>
        <p:txBody>
          <a:bodyPr/>
          <a:lstStyle/>
          <a:p>
            <a:fld id="{77515D37-BE4A-DA45-8153-FE0D867D2EF2}" type="slidenum">
              <a:rPr lang="en-SA" smtClean="0"/>
              <a:t>‹#›</a:t>
            </a:fld>
            <a:endParaRPr lang="en-SA"/>
          </a:p>
        </p:txBody>
      </p:sp>
    </p:spTree>
    <p:extLst>
      <p:ext uri="{BB962C8B-B14F-4D97-AF65-F5344CB8AC3E}">
        <p14:creationId xmlns:p14="http://schemas.microsoft.com/office/powerpoint/2010/main" val="199066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21B7-CE58-448F-7309-F6AE43C858E8}"/>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50AF3DBC-DC67-BFC0-7740-682C6297DA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F1CF08-2A9D-25A6-CE55-98B48B558F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353CCBFD-E4D6-13DD-6A2B-AA8A1DABEA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A5FCB-368D-C7DC-345B-ABA9EB6499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7C0A9981-C025-51C7-9443-5F57620DCC55}"/>
              </a:ext>
            </a:extLst>
          </p:cNvPr>
          <p:cNvSpPr>
            <a:spLocks noGrp="1"/>
          </p:cNvSpPr>
          <p:nvPr>
            <p:ph type="dt" sz="half" idx="10"/>
          </p:nvPr>
        </p:nvSpPr>
        <p:spPr/>
        <p:txBody>
          <a:bodyPr/>
          <a:lstStyle/>
          <a:p>
            <a:fld id="{B4F2347B-C685-C34E-9983-4D82371570CB}" type="datetimeFigureOut">
              <a:rPr lang="en-SA" smtClean="0"/>
              <a:t>24/03/2024 R</a:t>
            </a:fld>
            <a:endParaRPr lang="en-SA"/>
          </a:p>
        </p:txBody>
      </p:sp>
      <p:sp>
        <p:nvSpPr>
          <p:cNvPr id="8" name="Footer Placeholder 7">
            <a:extLst>
              <a:ext uri="{FF2B5EF4-FFF2-40B4-BE49-F238E27FC236}">
                <a16:creationId xmlns:a16="http://schemas.microsoft.com/office/drawing/2014/main" id="{070F47B8-63F5-D09B-7372-C36A0D645CB4}"/>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A8CCD8EE-AF25-4A56-C5E3-DF08DD5FAE12}"/>
              </a:ext>
            </a:extLst>
          </p:cNvPr>
          <p:cNvSpPr>
            <a:spLocks noGrp="1"/>
          </p:cNvSpPr>
          <p:nvPr>
            <p:ph type="sldNum" sz="quarter" idx="12"/>
          </p:nvPr>
        </p:nvSpPr>
        <p:spPr/>
        <p:txBody>
          <a:bodyPr/>
          <a:lstStyle/>
          <a:p>
            <a:fld id="{77515D37-BE4A-DA45-8153-FE0D867D2EF2}" type="slidenum">
              <a:rPr lang="en-SA" smtClean="0"/>
              <a:t>‹#›</a:t>
            </a:fld>
            <a:endParaRPr lang="en-SA"/>
          </a:p>
        </p:txBody>
      </p:sp>
    </p:spTree>
    <p:extLst>
      <p:ext uri="{BB962C8B-B14F-4D97-AF65-F5344CB8AC3E}">
        <p14:creationId xmlns:p14="http://schemas.microsoft.com/office/powerpoint/2010/main" val="316608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5C28-8CF6-47C1-E7D5-2DE263EDCF4A}"/>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2C338441-412A-8BD7-9C92-04257A312B71}"/>
              </a:ext>
            </a:extLst>
          </p:cNvPr>
          <p:cNvSpPr>
            <a:spLocks noGrp="1"/>
          </p:cNvSpPr>
          <p:nvPr>
            <p:ph type="dt" sz="half" idx="10"/>
          </p:nvPr>
        </p:nvSpPr>
        <p:spPr/>
        <p:txBody>
          <a:bodyPr/>
          <a:lstStyle/>
          <a:p>
            <a:fld id="{B4F2347B-C685-C34E-9983-4D82371570CB}" type="datetimeFigureOut">
              <a:rPr lang="en-SA" smtClean="0"/>
              <a:t>24/03/2024 R</a:t>
            </a:fld>
            <a:endParaRPr lang="en-SA"/>
          </a:p>
        </p:txBody>
      </p:sp>
      <p:sp>
        <p:nvSpPr>
          <p:cNvPr id="4" name="Footer Placeholder 3">
            <a:extLst>
              <a:ext uri="{FF2B5EF4-FFF2-40B4-BE49-F238E27FC236}">
                <a16:creationId xmlns:a16="http://schemas.microsoft.com/office/drawing/2014/main" id="{18E8EFAD-4C32-EE03-EF52-6735268B0A32}"/>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B24306E6-D1DB-6D2D-9096-9C20500EB00C}"/>
              </a:ext>
            </a:extLst>
          </p:cNvPr>
          <p:cNvSpPr>
            <a:spLocks noGrp="1"/>
          </p:cNvSpPr>
          <p:nvPr>
            <p:ph type="sldNum" sz="quarter" idx="12"/>
          </p:nvPr>
        </p:nvSpPr>
        <p:spPr/>
        <p:txBody>
          <a:bodyPr/>
          <a:lstStyle/>
          <a:p>
            <a:fld id="{77515D37-BE4A-DA45-8153-FE0D867D2EF2}" type="slidenum">
              <a:rPr lang="en-SA" smtClean="0"/>
              <a:t>‹#›</a:t>
            </a:fld>
            <a:endParaRPr lang="en-SA"/>
          </a:p>
        </p:txBody>
      </p:sp>
    </p:spTree>
    <p:extLst>
      <p:ext uri="{BB962C8B-B14F-4D97-AF65-F5344CB8AC3E}">
        <p14:creationId xmlns:p14="http://schemas.microsoft.com/office/powerpoint/2010/main" val="322171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692FEE-FEB6-AEC1-0604-F8832BFF35E0}"/>
              </a:ext>
            </a:extLst>
          </p:cNvPr>
          <p:cNvSpPr>
            <a:spLocks noGrp="1"/>
          </p:cNvSpPr>
          <p:nvPr>
            <p:ph type="dt" sz="half" idx="10"/>
          </p:nvPr>
        </p:nvSpPr>
        <p:spPr/>
        <p:txBody>
          <a:bodyPr/>
          <a:lstStyle/>
          <a:p>
            <a:fld id="{B4F2347B-C685-C34E-9983-4D82371570CB}" type="datetimeFigureOut">
              <a:rPr lang="en-SA" smtClean="0"/>
              <a:t>24/03/2024 R</a:t>
            </a:fld>
            <a:endParaRPr lang="en-SA"/>
          </a:p>
        </p:txBody>
      </p:sp>
      <p:sp>
        <p:nvSpPr>
          <p:cNvPr id="3" name="Footer Placeholder 2">
            <a:extLst>
              <a:ext uri="{FF2B5EF4-FFF2-40B4-BE49-F238E27FC236}">
                <a16:creationId xmlns:a16="http://schemas.microsoft.com/office/drawing/2014/main" id="{0EF64BD4-64CB-77C0-CE68-FCF526311DE0}"/>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15EF4295-8D1F-5083-82EA-D32E70CA99C6}"/>
              </a:ext>
            </a:extLst>
          </p:cNvPr>
          <p:cNvSpPr>
            <a:spLocks noGrp="1"/>
          </p:cNvSpPr>
          <p:nvPr>
            <p:ph type="sldNum" sz="quarter" idx="12"/>
          </p:nvPr>
        </p:nvSpPr>
        <p:spPr/>
        <p:txBody>
          <a:bodyPr/>
          <a:lstStyle/>
          <a:p>
            <a:fld id="{77515D37-BE4A-DA45-8153-FE0D867D2EF2}" type="slidenum">
              <a:rPr lang="en-SA" smtClean="0"/>
              <a:t>‹#›</a:t>
            </a:fld>
            <a:endParaRPr lang="en-SA"/>
          </a:p>
        </p:txBody>
      </p:sp>
    </p:spTree>
    <p:extLst>
      <p:ext uri="{BB962C8B-B14F-4D97-AF65-F5344CB8AC3E}">
        <p14:creationId xmlns:p14="http://schemas.microsoft.com/office/powerpoint/2010/main" val="188028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FABF-D157-FC22-73A3-5BC8619B30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155B88B3-407F-0CA4-CF95-1201AC326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4EB624C8-B332-81BF-AC33-4811B5882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8DC31-0E82-B123-80EA-FB89357B9F25}"/>
              </a:ext>
            </a:extLst>
          </p:cNvPr>
          <p:cNvSpPr>
            <a:spLocks noGrp="1"/>
          </p:cNvSpPr>
          <p:nvPr>
            <p:ph type="dt" sz="half" idx="10"/>
          </p:nvPr>
        </p:nvSpPr>
        <p:spPr/>
        <p:txBody>
          <a:bodyPr/>
          <a:lstStyle/>
          <a:p>
            <a:fld id="{B4F2347B-C685-C34E-9983-4D82371570CB}" type="datetimeFigureOut">
              <a:rPr lang="en-SA" smtClean="0"/>
              <a:t>24/03/2024 R</a:t>
            </a:fld>
            <a:endParaRPr lang="en-SA"/>
          </a:p>
        </p:txBody>
      </p:sp>
      <p:sp>
        <p:nvSpPr>
          <p:cNvPr id="6" name="Footer Placeholder 5">
            <a:extLst>
              <a:ext uri="{FF2B5EF4-FFF2-40B4-BE49-F238E27FC236}">
                <a16:creationId xmlns:a16="http://schemas.microsoft.com/office/drawing/2014/main" id="{74C91502-A874-27BA-2C25-1334AA8030C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60478B97-5245-4526-4F5F-17E10EE8A639}"/>
              </a:ext>
            </a:extLst>
          </p:cNvPr>
          <p:cNvSpPr>
            <a:spLocks noGrp="1"/>
          </p:cNvSpPr>
          <p:nvPr>
            <p:ph type="sldNum" sz="quarter" idx="12"/>
          </p:nvPr>
        </p:nvSpPr>
        <p:spPr/>
        <p:txBody>
          <a:bodyPr/>
          <a:lstStyle/>
          <a:p>
            <a:fld id="{77515D37-BE4A-DA45-8153-FE0D867D2EF2}" type="slidenum">
              <a:rPr lang="en-SA" smtClean="0"/>
              <a:t>‹#›</a:t>
            </a:fld>
            <a:endParaRPr lang="en-SA"/>
          </a:p>
        </p:txBody>
      </p:sp>
    </p:spTree>
    <p:extLst>
      <p:ext uri="{BB962C8B-B14F-4D97-AF65-F5344CB8AC3E}">
        <p14:creationId xmlns:p14="http://schemas.microsoft.com/office/powerpoint/2010/main" val="24616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C1CB5-DC89-008F-CEE5-4877204BD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977B2CB2-990C-4D4D-135B-13B6C6762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F64EB201-1322-DB94-A584-DC9B371BB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8A053-9215-46B5-8C93-534EB73EF625}"/>
              </a:ext>
            </a:extLst>
          </p:cNvPr>
          <p:cNvSpPr>
            <a:spLocks noGrp="1"/>
          </p:cNvSpPr>
          <p:nvPr>
            <p:ph type="dt" sz="half" idx="10"/>
          </p:nvPr>
        </p:nvSpPr>
        <p:spPr/>
        <p:txBody>
          <a:bodyPr/>
          <a:lstStyle/>
          <a:p>
            <a:fld id="{B4F2347B-C685-C34E-9983-4D82371570CB}" type="datetimeFigureOut">
              <a:rPr lang="en-SA" smtClean="0"/>
              <a:t>24/03/2024 R</a:t>
            </a:fld>
            <a:endParaRPr lang="en-SA"/>
          </a:p>
        </p:txBody>
      </p:sp>
      <p:sp>
        <p:nvSpPr>
          <p:cNvPr id="6" name="Footer Placeholder 5">
            <a:extLst>
              <a:ext uri="{FF2B5EF4-FFF2-40B4-BE49-F238E27FC236}">
                <a16:creationId xmlns:a16="http://schemas.microsoft.com/office/drawing/2014/main" id="{7B65054C-665B-D84B-526B-8F562B183FD5}"/>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A8BE847C-2206-27EB-31D4-62671D7CCFC7}"/>
              </a:ext>
            </a:extLst>
          </p:cNvPr>
          <p:cNvSpPr>
            <a:spLocks noGrp="1"/>
          </p:cNvSpPr>
          <p:nvPr>
            <p:ph type="sldNum" sz="quarter" idx="12"/>
          </p:nvPr>
        </p:nvSpPr>
        <p:spPr/>
        <p:txBody>
          <a:bodyPr/>
          <a:lstStyle/>
          <a:p>
            <a:fld id="{77515D37-BE4A-DA45-8153-FE0D867D2EF2}" type="slidenum">
              <a:rPr lang="en-SA" smtClean="0"/>
              <a:t>‹#›</a:t>
            </a:fld>
            <a:endParaRPr lang="en-SA"/>
          </a:p>
        </p:txBody>
      </p:sp>
    </p:spTree>
    <p:extLst>
      <p:ext uri="{BB962C8B-B14F-4D97-AF65-F5344CB8AC3E}">
        <p14:creationId xmlns:p14="http://schemas.microsoft.com/office/powerpoint/2010/main" val="1929701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8CD14D-C112-AA1C-7985-347D03E1D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686919BB-2EF0-A21C-63E0-98D04A03A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1F2B452C-200E-87D0-BB1B-88D52086B0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2347B-C685-C34E-9983-4D82371570CB}" type="datetimeFigureOut">
              <a:rPr lang="en-SA" smtClean="0"/>
              <a:t>24/03/2024 R</a:t>
            </a:fld>
            <a:endParaRPr lang="en-SA"/>
          </a:p>
        </p:txBody>
      </p:sp>
      <p:sp>
        <p:nvSpPr>
          <p:cNvPr id="5" name="Footer Placeholder 4">
            <a:extLst>
              <a:ext uri="{FF2B5EF4-FFF2-40B4-BE49-F238E27FC236}">
                <a16:creationId xmlns:a16="http://schemas.microsoft.com/office/drawing/2014/main" id="{9AD3476A-1CDC-379B-DF32-732C15BD6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0512E126-44C3-476B-198E-E2F3B38AA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15D37-BE4A-DA45-8153-FE0D867D2EF2}" type="slidenum">
              <a:rPr lang="en-SA" smtClean="0"/>
              <a:t>‹#›</a:t>
            </a:fld>
            <a:endParaRPr lang="en-SA"/>
          </a:p>
        </p:txBody>
      </p:sp>
    </p:spTree>
    <p:extLst>
      <p:ext uri="{BB962C8B-B14F-4D97-AF65-F5344CB8AC3E}">
        <p14:creationId xmlns:p14="http://schemas.microsoft.com/office/powerpoint/2010/main" val="6078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cse.engin.umich.edu/stories/cse-researchers-receive-mozilla-funding-for-research-on-ai-energy-u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2FAD-C213-A532-E1DE-99EB375F0DB4}"/>
              </a:ext>
            </a:extLst>
          </p:cNvPr>
          <p:cNvSpPr>
            <a:spLocks noGrp="1"/>
          </p:cNvSpPr>
          <p:nvPr>
            <p:ph type="ctrTitle"/>
          </p:nvPr>
        </p:nvSpPr>
        <p:spPr>
          <a:xfrm>
            <a:off x="1524000" y="1055913"/>
            <a:ext cx="9144000" cy="867229"/>
          </a:xfrm>
        </p:spPr>
        <p:txBody>
          <a:bodyPr>
            <a:noAutofit/>
          </a:bodyPr>
          <a:lstStyle/>
          <a:p>
            <a:r>
              <a:rPr lang="en-US" sz="3600" dirty="0">
                <a:effectLst/>
                <a:latin typeface="GillSans" panose="020B0A02020104020203" pitchFamily="34" charset="77"/>
              </a:rPr>
              <a:t>Ze</a:t>
            </a:r>
            <a:r>
              <a:rPr lang="en-US" altLang="zh-CN" sz="3600" dirty="0">
                <a:effectLst/>
                <a:latin typeface="GillSans" panose="020B0A02020104020203" pitchFamily="34" charset="77"/>
              </a:rPr>
              <a:t>us:</a:t>
            </a:r>
            <a:r>
              <a:rPr lang="zh-CN" altLang="en-US" sz="3600" dirty="0">
                <a:effectLst/>
                <a:latin typeface="GillSans" panose="020B0A02020104020203" pitchFamily="34" charset="77"/>
              </a:rPr>
              <a:t> </a:t>
            </a:r>
            <a:r>
              <a:rPr lang="en-US" sz="3600" dirty="0">
                <a:effectLst/>
                <a:latin typeface="GillSans" panose="020B0A02020104020203" pitchFamily="34" charset="77"/>
              </a:rPr>
              <a:t>Understanding and Optimizing</a:t>
            </a:r>
            <a:br>
              <a:rPr lang="en-US" sz="3600" dirty="0">
                <a:effectLst/>
                <a:latin typeface="GillSans" panose="020B0A02020104020203" pitchFamily="34" charset="77"/>
              </a:rPr>
            </a:br>
            <a:r>
              <a:rPr lang="en-US" sz="3600" dirty="0">
                <a:effectLst/>
                <a:latin typeface="GillSans" panose="020B0A02020104020203" pitchFamily="34" charset="77"/>
              </a:rPr>
              <a:t>GPU Energy Consumption of DNN Training </a:t>
            </a:r>
            <a:endParaRPr lang="en-SA" sz="8800" dirty="0"/>
          </a:p>
        </p:txBody>
      </p:sp>
      <p:sp>
        <p:nvSpPr>
          <p:cNvPr id="3" name="Subtitle 2">
            <a:extLst>
              <a:ext uri="{FF2B5EF4-FFF2-40B4-BE49-F238E27FC236}">
                <a16:creationId xmlns:a16="http://schemas.microsoft.com/office/drawing/2014/main" id="{1925D59D-1872-0555-2EF2-F875B5856CBF}"/>
              </a:ext>
            </a:extLst>
          </p:cNvPr>
          <p:cNvSpPr>
            <a:spLocks noGrp="1"/>
          </p:cNvSpPr>
          <p:nvPr>
            <p:ph type="subTitle" idx="1"/>
          </p:nvPr>
        </p:nvSpPr>
        <p:spPr/>
        <p:txBody>
          <a:bodyPr/>
          <a:lstStyle/>
          <a:p>
            <a:r>
              <a:rPr lang="en-US" dirty="0"/>
              <a:t>CS</a:t>
            </a:r>
            <a:r>
              <a:rPr lang="en-US" altLang="zh-CN" dirty="0"/>
              <a:t>345</a:t>
            </a:r>
            <a:endParaRPr lang="en-US" altLang="zh-CN" b="0" i="0" dirty="0">
              <a:solidFill>
                <a:srgbClr val="3E4349"/>
              </a:solidFill>
              <a:effectLst/>
              <a:latin typeface="Georgia" panose="02040502050405020303" pitchFamily="18" charset="0"/>
            </a:endParaRPr>
          </a:p>
          <a:p>
            <a:r>
              <a:rPr lang="en-US" altLang="zh-CN" b="0" i="0" dirty="0">
                <a:solidFill>
                  <a:srgbClr val="3E4349"/>
                </a:solidFill>
                <a:effectLst/>
                <a:latin typeface="Georgia" panose="02040502050405020303" pitchFamily="18" charset="0"/>
              </a:rPr>
              <a:t>03/</a:t>
            </a:r>
            <a:r>
              <a:rPr lang="en-US" b="0" i="0" dirty="0">
                <a:solidFill>
                  <a:srgbClr val="3E4349"/>
                </a:solidFill>
                <a:effectLst/>
                <a:latin typeface="Georgia" panose="02040502050405020303" pitchFamily="18" charset="0"/>
              </a:rPr>
              <a:t>24</a:t>
            </a:r>
            <a:r>
              <a:rPr lang="en-US" altLang="zh-CN" b="0" i="0" dirty="0">
                <a:solidFill>
                  <a:srgbClr val="3E4349"/>
                </a:solidFill>
                <a:effectLst/>
                <a:latin typeface="Georgia" panose="02040502050405020303" pitchFamily="18" charset="0"/>
              </a:rPr>
              <a:t>/2024</a:t>
            </a:r>
            <a:endParaRPr lang="en-SA" dirty="0"/>
          </a:p>
        </p:txBody>
      </p:sp>
    </p:spTree>
    <p:extLst>
      <p:ext uri="{BB962C8B-B14F-4D97-AF65-F5344CB8AC3E}">
        <p14:creationId xmlns:p14="http://schemas.microsoft.com/office/powerpoint/2010/main" val="110898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CB05BB-0017-F482-4DE1-380B3CA07525}"/>
              </a:ext>
            </a:extLst>
          </p:cNvPr>
          <p:cNvPicPr>
            <a:picLocks noGrp="1" noChangeAspect="1"/>
          </p:cNvPicPr>
          <p:nvPr>
            <p:ph idx="1"/>
          </p:nvPr>
        </p:nvPicPr>
        <p:blipFill>
          <a:blip r:embed="rId3"/>
          <a:stretch>
            <a:fillRect/>
          </a:stretch>
        </p:blipFill>
        <p:spPr>
          <a:xfrm>
            <a:off x="1198880" y="1843088"/>
            <a:ext cx="9245600" cy="4102100"/>
          </a:xfrm>
        </p:spPr>
      </p:pic>
      <p:sp>
        <p:nvSpPr>
          <p:cNvPr id="6" name="Title 1">
            <a:extLst>
              <a:ext uri="{FF2B5EF4-FFF2-40B4-BE49-F238E27FC236}">
                <a16:creationId xmlns:a16="http://schemas.microsoft.com/office/drawing/2014/main" id="{4348B75D-65B6-D10F-A251-B4E01725A27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rgbClr val="FF5600"/>
                </a:solidFill>
                <a:latin typeface="GillSans" panose="020B0A02020104020203" pitchFamily="34" charset="77"/>
              </a:rPr>
              <a:t>Understanding GPU Energy Consumption </a:t>
            </a:r>
            <a:endParaRPr lang="en-SA" sz="3600" dirty="0"/>
          </a:p>
        </p:txBody>
      </p:sp>
    </p:spTree>
    <p:extLst>
      <p:ext uri="{BB962C8B-B14F-4D97-AF65-F5344CB8AC3E}">
        <p14:creationId xmlns:p14="http://schemas.microsoft.com/office/powerpoint/2010/main" val="60720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48B75D-65B6-D10F-A251-B4E01725A27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rgbClr val="FF5600"/>
                </a:solidFill>
                <a:latin typeface="GillSans" panose="020B0A02020104020203" pitchFamily="34" charset="77"/>
              </a:rPr>
              <a:t>Understanding GPU Energy Consumption </a:t>
            </a:r>
            <a:endParaRPr lang="en-SA" sz="3600" dirty="0"/>
          </a:p>
        </p:txBody>
      </p:sp>
      <p:pic>
        <p:nvPicPr>
          <p:cNvPr id="3" name="Picture 2">
            <a:extLst>
              <a:ext uri="{FF2B5EF4-FFF2-40B4-BE49-F238E27FC236}">
                <a16:creationId xmlns:a16="http://schemas.microsoft.com/office/drawing/2014/main" id="{41F22B62-F6FF-10F8-1D26-A55078362A84}"/>
              </a:ext>
            </a:extLst>
          </p:cNvPr>
          <p:cNvPicPr>
            <a:picLocks noChangeAspect="1"/>
          </p:cNvPicPr>
          <p:nvPr/>
        </p:nvPicPr>
        <p:blipFill>
          <a:blip r:embed="rId3"/>
          <a:stretch>
            <a:fillRect/>
          </a:stretch>
        </p:blipFill>
        <p:spPr>
          <a:xfrm>
            <a:off x="1359935" y="1766887"/>
            <a:ext cx="9148300" cy="4497387"/>
          </a:xfrm>
          <a:prstGeom prst="rect">
            <a:avLst/>
          </a:prstGeom>
        </p:spPr>
      </p:pic>
    </p:spTree>
    <p:extLst>
      <p:ext uri="{BB962C8B-B14F-4D97-AF65-F5344CB8AC3E}">
        <p14:creationId xmlns:p14="http://schemas.microsoft.com/office/powerpoint/2010/main" val="46885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48B75D-65B6-D10F-A251-B4E01725A270}"/>
              </a:ext>
            </a:extLst>
          </p:cNvPr>
          <p:cNvSpPr txBox="1">
            <a:spLocks/>
          </p:cNvSpPr>
          <p:nvPr/>
        </p:nvSpPr>
        <p:spPr>
          <a:xfrm>
            <a:off x="474134" y="31219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5600"/>
                </a:solidFill>
                <a:latin typeface="GillSans" panose="020B0A02020104020203" pitchFamily="34" charset="77"/>
              </a:rPr>
              <a:t>Opportunity for Energy Savings </a:t>
            </a:r>
          </a:p>
          <a:p>
            <a:r>
              <a:rPr lang="en-US" sz="3600" dirty="0">
                <a:solidFill>
                  <a:srgbClr val="FF5600"/>
                </a:solidFill>
                <a:latin typeface="GillSans" panose="020B0A02020104020203" pitchFamily="34" charset="77"/>
              </a:rPr>
              <a:t> </a:t>
            </a:r>
            <a:endParaRPr lang="en-SA" sz="3600" dirty="0"/>
          </a:p>
        </p:txBody>
      </p:sp>
      <p:sp>
        <p:nvSpPr>
          <p:cNvPr id="5" name="Content Placeholder 2">
            <a:extLst>
              <a:ext uri="{FF2B5EF4-FFF2-40B4-BE49-F238E27FC236}">
                <a16:creationId xmlns:a16="http://schemas.microsoft.com/office/drawing/2014/main" id="{74D09551-955C-A1DB-0191-44210FC53AA7}"/>
              </a:ext>
            </a:extLst>
          </p:cNvPr>
          <p:cNvSpPr>
            <a:spLocks noGrp="1"/>
          </p:cNvSpPr>
          <p:nvPr>
            <p:ph idx="1"/>
          </p:nvPr>
        </p:nvSpPr>
        <p:spPr>
          <a:xfrm>
            <a:off x="558800" y="1255884"/>
            <a:ext cx="8801457" cy="763750"/>
          </a:xfrm>
        </p:spPr>
        <p:txBody>
          <a:bodyPr>
            <a:normAutofit/>
          </a:bodyPr>
          <a:lstStyle/>
          <a:p>
            <a:pPr marL="0" indent="0">
              <a:buNone/>
            </a:pPr>
            <a:r>
              <a:rPr lang="en-US" sz="3600" dirty="0">
                <a:latin typeface="GillSans" panose="020B0A02020104020203" pitchFamily="34" charset="77"/>
              </a:rPr>
              <a:t>Sweep of feasible batch sizes and power limits </a:t>
            </a:r>
          </a:p>
          <a:p>
            <a:pPr marL="0" indent="0">
              <a:buNone/>
            </a:pPr>
            <a:endParaRPr lang="en-US" sz="3600" dirty="0">
              <a:effectLst/>
              <a:latin typeface="ArialMT"/>
            </a:endParaRPr>
          </a:p>
        </p:txBody>
      </p:sp>
      <p:sp>
        <p:nvSpPr>
          <p:cNvPr id="8" name="TextBox 7">
            <a:extLst>
              <a:ext uri="{FF2B5EF4-FFF2-40B4-BE49-F238E27FC236}">
                <a16:creationId xmlns:a16="http://schemas.microsoft.com/office/drawing/2014/main" id="{BF875957-EC53-0DA3-AA7F-E34F75A58164}"/>
              </a:ext>
            </a:extLst>
          </p:cNvPr>
          <p:cNvSpPr txBox="1"/>
          <p:nvPr/>
        </p:nvSpPr>
        <p:spPr>
          <a:xfrm>
            <a:off x="7726680" y="2963322"/>
            <a:ext cx="4087025" cy="1200329"/>
          </a:xfrm>
          <a:prstGeom prst="rect">
            <a:avLst/>
          </a:prstGeom>
          <a:noFill/>
        </p:spPr>
        <p:txBody>
          <a:bodyPr wrap="square">
            <a:spAutoFit/>
          </a:bodyPr>
          <a:lstStyle/>
          <a:p>
            <a:r>
              <a:rPr lang="en-US" sz="3600" dirty="0">
                <a:solidFill>
                  <a:srgbClr val="FF5600"/>
                </a:solidFill>
                <a:effectLst/>
                <a:latin typeface="AbrilFatface"/>
              </a:rPr>
              <a:t>24~75% </a:t>
            </a:r>
          </a:p>
          <a:p>
            <a:r>
              <a:rPr lang="en-US" sz="3600" dirty="0">
                <a:solidFill>
                  <a:srgbClr val="FF5600"/>
                </a:solidFill>
                <a:effectLst/>
                <a:latin typeface="AbrilFatface"/>
              </a:rPr>
              <a:t>energy reduction </a:t>
            </a:r>
            <a:endParaRPr lang="en-US" sz="3600" dirty="0">
              <a:effectLst/>
            </a:endParaRPr>
          </a:p>
        </p:txBody>
      </p:sp>
      <p:pic>
        <p:nvPicPr>
          <p:cNvPr id="3" name="Picture 2">
            <a:extLst>
              <a:ext uri="{FF2B5EF4-FFF2-40B4-BE49-F238E27FC236}">
                <a16:creationId xmlns:a16="http://schemas.microsoft.com/office/drawing/2014/main" id="{0F207403-2BED-0456-0FDD-8B9C4762C5A4}"/>
              </a:ext>
            </a:extLst>
          </p:cNvPr>
          <p:cNvPicPr>
            <a:picLocks noChangeAspect="1"/>
          </p:cNvPicPr>
          <p:nvPr/>
        </p:nvPicPr>
        <p:blipFill>
          <a:blip r:embed="rId3"/>
          <a:stretch>
            <a:fillRect/>
          </a:stretch>
        </p:blipFill>
        <p:spPr>
          <a:xfrm>
            <a:off x="558800" y="1927878"/>
            <a:ext cx="7167880" cy="4961350"/>
          </a:xfrm>
          <a:prstGeom prst="rect">
            <a:avLst/>
          </a:prstGeom>
        </p:spPr>
      </p:pic>
    </p:spTree>
    <p:extLst>
      <p:ext uri="{BB962C8B-B14F-4D97-AF65-F5344CB8AC3E}">
        <p14:creationId xmlns:p14="http://schemas.microsoft.com/office/powerpoint/2010/main" val="3060000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4161596-AA78-1603-FF38-81875A55FE80}"/>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Relationship</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Between</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Time</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and</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Energy</a:t>
            </a:r>
            <a:endParaRPr lang="en-SA" sz="3600" dirty="0"/>
          </a:p>
        </p:txBody>
      </p:sp>
      <p:pic>
        <p:nvPicPr>
          <p:cNvPr id="15" name="Picture 14">
            <a:extLst>
              <a:ext uri="{FF2B5EF4-FFF2-40B4-BE49-F238E27FC236}">
                <a16:creationId xmlns:a16="http://schemas.microsoft.com/office/drawing/2014/main" id="{FA117685-1A02-FCEE-0EB0-B88E256F01BB}"/>
              </a:ext>
            </a:extLst>
          </p:cNvPr>
          <p:cNvPicPr>
            <a:picLocks noChangeAspect="1"/>
          </p:cNvPicPr>
          <p:nvPr/>
        </p:nvPicPr>
        <p:blipFill>
          <a:blip r:embed="rId3"/>
          <a:stretch>
            <a:fillRect/>
          </a:stretch>
        </p:blipFill>
        <p:spPr>
          <a:xfrm>
            <a:off x="88543" y="1655233"/>
            <a:ext cx="4743418" cy="4038600"/>
          </a:xfrm>
          <a:prstGeom prst="rect">
            <a:avLst/>
          </a:prstGeom>
        </p:spPr>
      </p:pic>
      <p:sp>
        <p:nvSpPr>
          <p:cNvPr id="16" name="Content Placeholder 2">
            <a:extLst>
              <a:ext uri="{FF2B5EF4-FFF2-40B4-BE49-F238E27FC236}">
                <a16:creationId xmlns:a16="http://schemas.microsoft.com/office/drawing/2014/main" id="{F8939C1B-EC64-F63A-7870-191C4F07D199}"/>
              </a:ext>
            </a:extLst>
          </p:cNvPr>
          <p:cNvSpPr>
            <a:spLocks noGrp="1"/>
          </p:cNvSpPr>
          <p:nvPr>
            <p:ph idx="1"/>
          </p:nvPr>
        </p:nvSpPr>
        <p:spPr>
          <a:xfrm>
            <a:off x="4724400" y="2310180"/>
            <a:ext cx="8801457" cy="1118820"/>
          </a:xfrm>
        </p:spPr>
        <p:txBody>
          <a:bodyPr>
            <a:noAutofit/>
          </a:bodyPr>
          <a:lstStyle/>
          <a:p>
            <a:pPr marL="742950" indent="-742950">
              <a:buAutoNum type="arabicPeriod"/>
            </a:pPr>
            <a:r>
              <a:rPr lang="en-US" altLang="zh-CN" dirty="0">
                <a:effectLst/>
                <a:latin typeface="ArialMT"/>
              </a:rPr>
              <a:t>faster</a:t>
            </a:r>
            <a:r>
              <a:rPr lang="zh-CN" altLang="en-US" dirty="0">
                <a:effectLst/>
                <a:latin typeface="ArialMT"/>
              </a:rPr>
              <a:t>  </a:t>
            </a:r>
            <a:r>
              <a:rPr lang="en-US" altLang="zh-CN" dirty="0">
                <a:effectLst/>
                <a:latin typeface="ArialMT"/>
              </a:rPr>
              <a:t>≠</a:t>
            </a:r>
            <a:r>
              <a:rPr lang="zh-CN" altLang="en-US" dirty="0">
                <a:effectLst/>
                <a:latin typeface="ArialMT"/>
              </a:rPr>
              <a:t> </a:t>
            </a:r>
            <a:r>
              <a:rPr lang="en-US" altLang="zh-CN" dirty="0">
                <a:latin typeface="ArialMT"/>
              </a:rPr>
              <a:t>energy</a:t>
            </a:r>
            <a:r>
              <a:rPr lang="zh-CN" altLang="en-US" dirty="0">
                <a:latin typeface="ArialMT"/>
              </a:rPr>
              <a:t> </a:t>
            </a:r>
            <a:r>
              <a:rPr lang="en-US" altLang="zh-CN" dirty="0">
                <a:latin typeface="ArialMT"/>
              </a:rPr>
              <a:t>efficient</a:t>
            </a:r>
          </a:p>
          <a:p>
            <a:pPr marL="742950" indent="-742950">
              <a:buAutoNum type="arabicPeriod"/>
            </a:pPr>
            <a:r>
              <a:rPr lang="en-US" dirty="0">
                <a:latin typeface="ArialMT"/>
              </a:rPr>
              <a:t>Efficient time and energy show a </a:t>
            </a:r>
            <a:r>
              <a:rPr lang="en-US" dirty="0">
                <a:solidFill>
                  <a:srgbClr val="FF0000"/>
                </a:solidFill>
                <a:latin typeface="ArialMT"/>
              </a:rPr>
              <a:t>trade-off </a:t>
            </a:r>
          </a:p>
        </p:txBody>
      </p:sp>
      <p:sp>
        <p:nvSpPr>
          <p:cNvPr id="19" name="TextBox 18">
            <a:extLst>
              <a:ext uri="{FF2B5EF4-FFF2-40B4-BE49-F238E27FC236}">
                <a16:creationId xmlns:a16="http://schemas.microsoft.com/office/drawing/2014/main" id="{E4794ACA-315D-ECFF-3E56-30818458E94F}"/>
              </a:ext>
            </a:extLst>
          </p:cNvPr>
          <p:cNvSpPr txBox="1"/>
          <p:nvPr/>
        </p:nvSpPr>
        <p:spPr>
          <a:xfrm>
            <a:off x="2353733" y="5942277"/>
            <a:ext cx="7772400" cy="646331"/>
          </a:xfrm>
          <a:prstGeom prst="rect">
            <a:avLst/>
          </a:prstGeom>
          <a:noFill/>
        </p:spPr>
        <p:txBody>
          <a:bodyPr wrap="square">
            <a:spAutoFit/>
          </a:bodyPr>
          <a:lstStyle/>
          <a:p>
            <a:r>
              <a:rPr lang="en-US" sz="1800" b="0" dirty="0">
                <a:effectLst/>
                <a:latin typeface="GillSans" panose="020B0A02020104020203" pitchFamily="34" charset="77"/>
              </a:rPr>
              <a:t>Results from training DeepSpeech2 on </a:t>
            </a:r>
            <a:r>
              <a:rPr lang="en-US" sz="1800" b="0" dirty="0" err="1">
                <a:effectLst/>
                <a:latin typeface="GillSans" panose="020B0A02020104020203" pitchFamily="34" charset="77"/>
              </a:rPr>
              <a:t>LibriSpeech</a:t>
            </a:r>
            <a:r>
              <a:rPr lang="en-US" sz="1800" b="0" dirty="0">
                <a:effectLst/>
                <a:latin typeface="GillSans" panose="020B0A02020104020203" pitchFamily="34" charset="77"/>
              </a:rPr>
              <a:t> on an NVIDIA V100 GPU. Similar trends found across 6 DL workloads and 4 GPU generations. </a:t>
            </a:r>
            <a:endParaRPr lang="en-US" dirty="0">
              <a:effectLst/>
            </a:endParaRPr>
          </a:p>
        </p:txBody>
      </p:sp>
    </p:spTree>
    <p:extLst>
      <p:ext uri="{BB962C8B-B14F-4D97-AF65-F5344CB8AC3E}">
        <p14:creationId xmlns:p14="http://schemas.microsoft.com/office/powerpoint/2010/main" val="203072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4161596-AA78-1603-FF38-81875A55FE80}"/>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Relationship</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Between</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Time</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and</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Energy</a:t>
            </a:r>
            <a:endParaRPr lang="en-SA" sz="3600" dirty="0"/>
          </a:p>
        </p:txBody>
      </p:sp>
      <p:pic>
        <p:nvPicPr>
          <p:cNvPr id="15" name="Picture 14">
            <a:extLst>
              <a:ext uri="{FF2B5EF4-FFF2-40B4-BE49-F238E27FC236}">
                <a16:creationId xmlns:a16="http://schemas.microsoft.com/office/drawing/2014/main" id="{FA117685-1A02-FCEE-0EB0-B88E256F01BB}"/>
              </a:ext>
            </a:extLst>
          </p:cNvPr>
          <p:cNvPicPr>
            <a:picLocks noChangeAspect="1"/>
          </p:cNvPicPr>
          <p:nvPr/>
        </p:nvPicPr>
        <p:blipFill>
          <a:blip r:embed="rId3"/>
          <a:stretch>
            <a:fillRect/>
          </a:stretch>
        </p:blipFill>
        <p:spPr>
          <a:xfrm>
            <a:off x="88542" y="1655233"/>
            <a:ext cx="5035221" cy="4287044"/>
          </a:xfrm>
          <a:prstGeom prst="rect">
            <a:avLst/>
          </a:prstGeom>
        </p:spPr>
      </p:pic>
      <p:sp>
        <p:nvSpPr>
          <p:cNvPr id="3" name="Content Placeholder 2">
            <a:extLst>
              <a:ext uri="{FF2B5EF4-FFF2-40B4-BE49-F238E27FC236}">
                <a16:creationId xmlns:a16="http://schemas.microsoft.com/office/drawing/2014/main" id="{5E40B019-0320-CD53-4C59-6F4BD8A5CD13}"/>
              </a:ext>
            </a:extLst>
          </p:cNvPr>
          <p:cNvSpPr>
            <a:spLocks noGrp="1"/>
          </p:cNvSpPr>
          <p:nvPr>
            <p:ph idx="1"/>
          </p:nvPr>
        </p:nvSpPr>
        <p:spPr>
          <a:xfrm>
            <a:off x="5123763" y="2404797"/>
            <a:ext cx="10515600" cy="2299178"/>
          </a:xfrm>
        </p:spPr>
        <p:txBody>
          <a:bodyPr>
            <a:normAutofit/>
          </a:bodyPr>
          <a:lstStyle/>
          <a:p>
            <a:pPr marL="0" indent="0">
              <a:buNone/>
            </a:pPr>
            <a:r>
              <a:rPr lang="en-US" sz="3600" b="0" dirty="0">
                <a:effectLst/>
                <a:latin typeface="GillSans" panose="020B0A02020104020203" pitchFamily="34" charset="77"/>
              </a:rPr>
              <a:t>Which yellow point is the best? </a:t>
            </a:r>
            <a:endParaRPr lang="en-US" sz="3600" dirty="0">
              <a:effectLst/>
            </a:endParaRPr>
          </a:p>
          <a:p>
            <a:pPr marL="0" indent="0">
              <a:buNone/>
            </a:pPr>
            <a:endParaRPr lang="en-US" sz="3600" dirty="0">
              <a:effectLst/>
              <a:latin typeface="CambriaMath"/>
            </a:endParaRPr>
          </a:p>
          <a:p>
            <a:pPr marL="0" indent="0">
              <a:buNone/>
            </a:pPr>
            <a:r>
              <a:rPr lang="en-US" sz="3600" dirty="0">
                <a:effectLst/>
                <a:latin typeface="CambriaMath"/>
              </a:rPr>
              <a:t>Cost=</a:t>
            </a:r>
            <a:r>
              <a:rPr lang="en-US" sz="3600" dirty="0">
                <a:solidFill>
                  <a:srgbClr val="F47F23"/>
                </a:solidFill>
                <a:effectLst/>
                <a:latin typeface="CambriaMath"/>
              </a:rPr>
              <a:t>𝜂</a:t>
            </a:r>
            <a:r>
              <a:rPr lang="en-US" sz="3600" dirty="0">
                <a:effectLst/>
                <a:latin typeface="CambriaMath"/>
              </a:rPr>
              <a:t>⋅ETA+ 1−</a:t>
            </a:r>
            <a:r>
              <a:rPr lang="en-US" sz="3600" dirty="0">
                <a:solidFill>
                  <a:srgbClr val="F47F23"/>
                </a:solidFill>
                <a:effectLst/>
                <a:latin typeface="CambriaMath"/>
              </a:rPr>
              <a:t>𝜂 </a:t>
            </a:r>
            <a:r>
              <a:rPr lang="en-US" sz="3600" dirty="0">
                <a:effectLst/>
                <a:latin typeface="CambriaMath"/>
              </a:rPr>
              <a:t>⋅MaxPower⋅TTA </a:t>
            </a:r>
            <a:endParaRPr lang="en-US" sz="3600" dirty="0">
              <a:effectLst/>
            </a:endParaRPr>
          </a:p>
        </p:txBody>
      </p:sp>
      <p:sp>
        <p:nvSpPr>
          <p:cNvPr id="5" name="TextBox 4">
            <a:extLst>
              <a:ext uri="{FF2B5EF4-FFF2-40B4-BE49-F238E27FC236}">
                <a16:creationId xmlns:a16="http://schemas.microsoft.com/office/drawing/2014/main" id="{70BD7B06-C3E5-E284-7DB4-450964EC7308}"/>
              </a:ext>
            </a:extLst>
          </p:cNvPr>
          <p:cNvSpPr txBox="1"/>
          <p:nvPr/>
        </p:nvSpPr>
        <p:spPr>
          <a:xfrm>
            <a:off x="2353733" y="5942277"/>
            <a:ext cx="7772400" cy="646331"/>
          </a:xfrm>
          <a:prstGeom prst="rect">
            <a:avLst/>
          </a:prstGeom>
          <a:noFill/>
        </p:spPr>
        <p:txBody>
          <a:bodyPr wrap="square">
            <a:spAutoFit/>
          </a:bodyPr>
          <a:lstStyle/>
          <a:p>
            <a:r>
              <a:rPr lang="en-US" sz="1800" b="0" dirty="0">
                <a:effectLst/>
                <a:latin typeface="GillSans" panose="020B0A02020104020203" pitchFamily="34" charset="77"/>
              </a:rPr>
              <a:t>Results from training DeepSpeech2 on </a:t>
            </a:r>
            <a:r>
              <a:rPr lang="en-US" sz="1800" b="0" dirty="0" err="1">
                <a:effectLst/>
                <a:latin typeface="GillSans" panose="020B0A02020104020203" pitchFamily="34" charset="77"/>
              </a:rPr>
              <a:t>LibriSpeech</a:t>
            </a:r>
            <a:r>
              <a:rPr lang="en-US" sz="1800" b="0" dirty="0">
                <a:effectLst/>
                <a:latin typeface="GillSans" panose="020B0A02020104020203" pitchFamily="34" charset="77"/>
              </a:rPr>
              <a:t> on an NVIDIA V100 GPU. Similar trends found across 6 DL workloads and 4 GPU generations. </a:t>
            </a:r>
            <a:endParaRPr lang="en-US" dirty="0">
              <a:effectLst/>
            </a:endParaRPr>
          </a:p>
        </p:txBody>
      </p:sp>
    </p:spTree>
    <p:extLst>
      <p:ext uri="{BB962C8B-B14F-4D97-AF65-F5344CB8AC3E}">
        <p14:creationId xmlns:p14="http://schemas.microsoft.com/office/powerpoint/2010/main" val="3187155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4161596-AA78-1603-FF38-81875A55FE80}"/>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Relationship</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Between</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Time</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and</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Energy</a:t>
            </a:r>
            <a:endParaRPr lang="en-SA" sz="3600" dirty="0"/>
          </a:p>
        </p:txBody>
      </p:sp>
      <p:sp>
        <p:nvSpPr>
          <p:cNvPr id="3" name="Content Placeholder 2">
            <a:extLst>
              <a:ext uri="{FF2B5EF4-FFF2-40B4-BE49-F238E27FC236}">
                <a16:creationId xmlns:a16="http://schemas.microsoft.com/office/drawing/2014/main" id="{5E40B019-0320-CD53-4C59-6F4BD8A5CD13}"/>
              </a:ext>
            </a:extLst>
          </p:cNvPr>
          <p:cNvSpPr>
            <a:spLocks noGrp="1"/>
          </p:cNvSpPr>
          <p:nvPr>
            <p:ph idx="1"/>
          </p:nvPr>
        </p:nvSpPr>
        <p:spPr>
          <a:xfrm>
            <a:off x="5469467" y="2413264"/>
            <a:ext cx="10515600" cy="4351338"/>
          </a:xfrm>
        </p:spPr>
        <p:txBody>
          <a:bodyPr>
            <a:normAutofit/>
          </a:bodyPr>
          <a:lstStyle/>
          <a:p>
            <a:pPr marL="0" indent="0">
              <a:buNone/>
            </a:pPr>
            <a:r>
              <a:rPr lang="en-US" sz="3600" b="0" dirty="0">
                <a:effectLst/>
                <a:latin typeface="GillSans" panose="020B0A02020104020203" pitchFamily="34" charset="77"/>
              </a:rPr>
              <a:t>Which yellow point is the best? </a:t>
            </a:r>
            <a:endParaRPr lang="en-US" sz="3600" dirty="0">
              <a:effectLst/>
              <a:latin typeface="CambriaMath"/>
            </a:endParaRPr>
          </a:p>
          <a:p>
            <a:pPr marL="0" indent="0">
              <a:buNone/>
            </a:pPr>
            <a:r>
              <a:rPr lang="en-US" sz="3600" dirty="0">
                <a:effectLst/>
                <a:latin typeface="CambriaMath"/>
              </a:rPr>
              <a:t>Cost=</a:t>
            </a:r>
            <a:r>
              <a:rPr lang="en-US" sz="3600" dirty="0">
                <a:solidFill>
                  <a:srgbClr val="F47F23"/>
                </a:solidFill>
                <a:effectLst/>
                <a:latin typeface="CambriaMath"/>
              </a:rPr>
              <a:t>𝜂</a:t>
            </a:r>
            <a:r>
              <a:rPr lang="en-US" sz="3600" dirty="0">
                <a:effectLst/>
                <a:latin typeface="CambriaMath"/>
              </a:rPr>
              <a:t>⋅ETA+ 1−</a:t>
            </a:r>
            <a:r>
              <a:rPr lang="en-US" sz="3600" dirty="0">
                <a:solidFill>
                  <a:srgbClr val="F47F23"/>
                </a:solidFill>
                <a:effectLst/>
                <a:latin typeface="CambriaMath"/>
              </a:rPr>
              <a:t>𝜂 </a:t>
            </a:r>
            <a:r>
              <a:rPr lang="en-US" sz="3600" dirty="0">
                <a:effectLst/>
                <a:latin typeface="CambriaMath"/>
              </a:rPr>
              <a:t>⋅</a:t>
            </a:r>
            <a:r>
              <a:rPr lang="en-US" sz="3600" dirty="0" err="1">
                <a:effectLst/>
                <a:latin typeface="CambriaMath"/>
              </a:rPr>
              <a:t>MaxPower⋅TTA</a:t>
            </a:r>
            <a:r>
              <a:rPr lang="en-US" sz="3600" dirty="0">
                <a:effectLst/>
                <a:latin typeface="CambriaMath"/>
              </a:rPr>
              <a:t> </a:t>
            </a:r>
          </a:p>
          <a:p>
            <a:pPr marL="0" indent="0">
              <a:buNone/>
            </a:pPr>
            <a:endParaRPr lang="en-SA" sz="3600" dirty="0"/>
          </a:p>
          <a:p>
            <a:pPr marL="0" indent="0">
              <a:buNone/>
            </a:pPr>
            <a:r>
              <a:rPr lang="en-US" sz="3600" dirty="0"/>
              <a:t>B</a:t>
            </a:r>
            <a:r>
              <a:rPr lang="en-SA" sz="3600" dirty="0"/>
              <a:t>rute</a:t>
            </a:r>
            <a:r>
              <a:rPr lang="zh-CN" altLang="en-US" sz="3600" dirty="0"/>
              <a:t> </a:t>
            </a:r>
            <a:r>
              <a:rPr lang="en-US" altLang="zh-CN" sz="3600" dirty="0"/>
              <a:t>force</a:t>
            </a:r>
            <a:r>
              <a:rPr lang="zh-CN" altLang="en-US" sz="3600" dirty="0"/>
              <a:t> </a:t>
            </a:r>
            <a:r>
              <a:rPr lang="en-US" altLang="zh-CN" sz="3600" dirty="0"/>
              <a:t>every</a:t>
            </a:r>
            <a:r>
              <a:rPr lang="zh-CN" altLang="en-US" sz="3600" dirty="0"/>
              <a:t> </a:t>
            </a:r>
            <a:r>
              <a:rPr lang="en-US" altLang="zh-CN" sz="3600" dirty="0"/>
              <a:t>combinations</a:t>
            </a:r>
          </a:p>
          <a:p>
            <a:pPr marL="0" indent="0">
              <a:buNone/>
            </a:pPr>
            <a:r>
              <a:rPr lang="en-US" altLang="zh-CN" sz="3600" dirty="0"/>
              <a:t>One</a:t>
            </a:r>
            <a:r>
              <a:rPr lang="zh-CN" altLang="en-US" sz="3600" dirty="0"/>
              <a:t> </a:t>
            </a:r>
            <a:r>
              <a:rPr lang="en-US" altLang="zh-CN" sz="3600" dirty="0"/>
              <a:t>dot</a:t>
            </a:r>
            <a:r>
              <a:rPr lang="zh-CN" altLang="en-US" sz="3600" dirty="0"/>
              <a:t> </a:t>
            </a:r>
            <a:r>
              <a:rPr lang="en-US" altLang="zh-CN" sz="3600" dirty="0"/>
              <a:t>can</a:t>
            </a:r>
            <a:r>
              <a:rPr lang="zh-CN" altLang="en-US" sz="3600" dirty="0"/>
              <a:t> </a:t>
            </a:r>
            <a:r>
              <a:rPr lang="en-US" altLang="zh-CN" sz="3600" dirty="0"/>
              <a:t>take</a:t>
            </a:r>
            <a:r>
              <a:rPr lang="zh-CN" altLang="en-US" sz="3600" dirty="0"/>
              <a:t> </a:t>
            </a:r>
            <a:r>
              <a:rPr lang="en-US" altLang="zh-CN" sz="3600" dirty="0"/>
              <a:t>days</a:t>
            </a:r>
            <a:r>
              <a:rPr lang="zh-CN" altLang="en-US" sz="3600" dirty="0"/>
              <a:t> </a:t>
            </a:r>
            <a:r>
              <a:rPr lang="en-US" altLang="zh-CN" sz="3600" dirty="0"/>
              <a:t>or</a:t>
            </a:r>
            <a:r>
              <a:rPr lang="zh-CN" altLang="en-US" sz="3600" dirty="0"/>
              <a:t> </a:t>
            </a:r>
            <a:r>
              <a:rPr lang="en-US" altLang="zh-CN" sz="3600" dirty="0"/>
              <a:t>weeks</a:t>
            </a:r>
            <a:endParaRPr lang="en-SA" sz="3600" dirty="0"/>
          </a:p>
        </p:txBody>
      </p:sp>
      <p:sp>
        <p:nvSpPr>
          <p:cNvPr id="5" name="TextBox 4">
            <a:extLst>
              <a:ext uri="{FF2B5EF4-FFF2-40B4-BE49-F238E27FC236}">
                <a16:creationId xmlns:a16="http://schemas.microsoft.com/office/drawing/2014/main" id="{70BD7B06-C3E5-E284-7DB4-450964EC7308}"/>
              </a:ext>
            </a:extLst>
          </p:cNvPr>
          <p:cNvSpPr txBox="1"/>
          <p:nvPr/>
        </p:nvSpPr>
        <p:spPr>
          <a:xfrm>
            <a:off x="2353733" y="5942277"/>
            <a:ext cx="7772400" cy="646331"/>
          </a:xfrm>
          <a:prstGeom prst="rect">
            <a:avLst/>
          </a:prstGeom>
          <a:noFill/>
        </p:spPr>
        <p:txBody>
          <a:bodyPr wrap="square">
            <a:spAutoFit/>
          </a:bodyPr>
          <a:lstStyle/>
          <a:p>
            <a:r>
              <a:rPr lang="en-US" sz="1800" b="0" dirty="0">
                <a:effectLst/>
                <a:latin typeface="GillSans" panose="020B0A02020104020203" pitchFamily="34" charset="77"/>
              </a:rPr>
              <a:t>Results from training DeepSpeech2 on </a:t>
            </a:r>
            <a:r>
              <a:rPr lang="en-US" sz="1800" b="0" dirty="0" err="1">
                <a:effectLst/>
                <a:latin typeface="GillSans" panose="020B0A02020104020203" pitchFamily="34" charset="77"/>
              </a:rPr>
              <a:t>LibriSpeech</a:t>
            </a:r>
            <a:r>
              <a:rPr lang="en-US" sz="1800" b="0" dirty="0">
                <a:effectLst/>
                <a:latin typeface="GillSans" panose="020B0A02020104020203" pitchFamily="34" charset="77"/>
              </a:rPr>
              <a:t> on an NVIDIA V100 GPU. Similar trends found across 6 DL workloads and 4 GPU generations. </a:t>
            </a:r>
            <a:endParaRPr lang="en-US" dirty="0">
              <a:effectLst/>
            </a:endParaRPr>
          </a:p>
        </p:txBody>
      </p:sp>
      <p:pic>
        <p:nvPicPr>
          <p:cNvPr id="4" name="Picture 3">
            <a:extLst>
              <a:ext uri="{FF2B5EF4-FFF2-40B4-BE49-F238E27FC236}">
                <a16:creationId xmlns:a16="http://schemas.microsoft.com/office/drawing/2014/main" id="{79222C99-7618-B7C4-4834-97F24710AB6A}"/>
              </a:ext>
            </a:extLst>
          </p:cNvPr>
          <p:cNvPicPr>
            <a:picLocks noChangeAspect="1"/>
          </p:cNvPicPr>
          <p:nvPr/>
        </p:nvPicPr>
        <p:blipFill>
          <a:blip r:embed="rId3"/>
          <a:stretch>
            <a:fillRect/>
          </a:stretch>
        </p:blipFill>
        <p:spPr>
          <a:xfrm>
            <a:off x="219906" y="1495697"/>
            <a:ext cx="5105627" cy="4446580"/>
          </a:xfrm>
          <a:prstGeom prst="rect">
            <a:avLst/>
          </a:prstGeom>
        </p:spPr>
      </p:pic>
    </p:spTree>
    <p:extLst>
      <p:ext uri="{BB962C8B-B14F-4D97-AF65-F5344CB8AC3E}">
        <p14:creationId xmlns:p14="http://schemas.microsoft.com/office/powerpoint/2010/main" val="1055093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384" y="2376805"/>
            <a:ext cx="5483352" cy="1325563"/>
          </a:xfrm>
        </p:spPr>
        <p:txBody>
          <a:bodyPr/>
          <a:lstStyle/>
          <a:p>
            <a:r>
              <a:rPr lang="en-US" altLang="zh-CN" dirty="0"/>
              <a:t>Overview</a:t>
            </a:r>
            <a:endParaRPr lang="en-US" dirty="0"/>
          </a:p>
        </p:txBody>
      </p:sp>
    </p:spTree>
    <p:extLst>
      <p:ext uri="{BB962C8B-B14F-4D97-AF65-F5344CB8AC3E}">
        <p14:creationId xmlns:p14="http://schemas.microsoft.com/office/powerpoint/2010/main" val="265268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99F9B3-D009-0BF5-9C32-8A95B336C37C}"/>
              </a:ext>
            </a:extLst>
          </p:cNvPr>
          <p:cNvPicPr>
            <a:picLocks noGrp="1" noChangeAspect="1"/>
          </p:cNvPicPr>
          <p:nvPr>
            <p:ph idx="1"/>
          </p:nvPr>
        </p:nvPicPr>
        <p:blipFill>
          <a:blip r:embed="rId3"/>
          <a:stretch>
            <a:fillRect/>
          </a:stretch>
        </p:blipFill>
        <p:spPr>
          <a:xfrm>
            <a:off x="668867" y="86315"/>
            <a:ext cx="10515600" cy="2004952"/>
          </a:xfrm>
        </p:spPr>
      </p:pic>
      <p:sp>
        <p:nvSpPr>
          <p:cNvPr id="7" name="TextBox 6">
            <a:extLst>
              <a:ext uri="{FF2B5EF4-FFF2-40B4-BE49-F238E27FC236}">
                <a16:creationId xmlns:a16="http://schemas.microsoft.com/office/drawing/2014/main" id="{634128F4-7106-D3AD-7B26-A7CD20B7BE65}"/>
              </a:ext>
            </a:extLst>
          </p:cNvPr>
          <p:cNvSpPr txBox="1"/>
          <p:nvPr/>
        </p:nvSpPr>
        <p:spPr>
          <a:xfrm>
            <a:off x="169332" y="2336799"/>
            <a:ext cx="6841067" cy="3354765"/>
          </a:xfrm>
          <a:prstGeom prst="rect">
            <a:avLst/>
          </a:prstGeom>
          <a:noFill/>
        </p:spPr>
        <p:txBody>
          <a:bodyPr wrap="square">
            <a:spAutoFit/>
          </a:bodyPr>
          <a:lstStyle/>
          <a:p>
            <a:r>
              <a:rPr lang="en-US" sz="3600" b="1" dirty="0">
                <a:effectLst/>
                <a:latin typeface="Arial" panose="020B0604020202020204" pitchFamily="34" charset="0"/>
                <a:cs typeface="Arial" panose="020B0604020202020204" pitchFamily="34" charset="0"/>
              </a:rPr>
              <a:t>Optimizes </a:t>
            </a:r>
            <a:r>
              <a:rPr lang="en-US" altLang="zh-CN" sz="3600" b="1" dirty="0">
                <a:latin typeface="Arial" panose="020B0604020202020204" pitchFamily="34" charset="0"/>
                <a:cs typeface="Arial" panose="020B0604020202020204" pitchFamily="34" charset="0"/>
              </a:rPr>
              <a:t>energy</a:t>
            </a:r>
            <a:r>
              <a:rPr lang="en-US" sz="3600" b="1" dirty="0">
                <a:effectLst/>
                <a:latin typeface="Arial" panose="020B0604020202020204" pitchFamily="34" charset="0"/>
                <a:cs typeface="Arial" panose="020B0604020202020204" pitchFamily="34" charset="0"/>
              </a:rPr>
              <a:t> cost </a:t>
            </a:r>
          </a:p>
          <a:p>
            <a:pPr>
              <a:buFont typeface="Arial" panose="020B0604020202020204" pitchFamily="34" charset="0"/>
              <a:buChar char="•"/>
            </a:pPr>
            <a:r>
              <a:rPr lang="en-US" sz="2800" dirty="0">
                <a:effectLst/>
                <a:latin typeface="Arial" panose="020B0604020202020204" pitchFamily="34" charset="0"/>
                <a:cs typeface="Arial" panose="020B0604020202020204" pitchFamily="34" charset="0"/>
              </a:rPr>
              <a:t>of an arbitrary DNN model </a:t>
            </a:r>
          </a:p>
          <a:p>
            <a:pPr>
              <a:buFont typeface="Arial" panose="020B0604020202020204" pitchFamily="34" charset="0"/>
              <a:buChar char="•"/>
            </a:pPr>
            <a:r>
              <a:rPr lang="en-US" sz="2800" dirty="0">
                <a:effectLst/>
                <a:latin typeface="Arial" panose="020B0604020202020204" pitchFamily="34" charset="0"/>
                <a:cs typeface="Arial" panose="020B0604020202020204" pitchFamily="34" charset="0"/>
              </a:rPr>
              <a:t>on an arbitrary N</a:t>
            </a:r>
            <a:r>
              <a:rPr lang="en-US" altLang="zh-CN" sz="2800" dirty="0">
                <a:effectLst/>
                <a:latin typeface="Arial" panose="020B0604020202020204" pitchFamily="34" charset="0"/>
                <a:cs typeface="Arial" panose="020B0604020202020204" pitchFamily="34" charset="0"/>
              </a:rPr>
              <a:t>vidia</a:t>
            </a:r>
            <a:r>
              <a:rPr lang="zh-CN" altLang="en-US" sz="2800" dirty="0">
                <a:effectLst/>
                <a:latin typeface="Arial" panose="020B0604020202020204" pitchFamily="34" charset="0"/>
                <a:cs typeface="Arial" panose="020B0604020202020204" pitchFamily="34" charset="0"/>
              </a:rPr>
              <a:t> </a:t>
            </a:r>
            <a:r>
              <a:rPr lang="en-US" sz="2800" dirty="0">
                <a:effectLst/>
                <a:latin typeface="Arial" panose="020B0604020202020204" pitchFamily="34" charset="0"/>
                <a:cs typeface="Arial" panose="020B0604020202020204" pitchFamily="34" charset="0"/>
              </a:rPr>
              <a:t>GPU </a:t>
            </a:r>
            <a:r>
              <a:rPr lang="en-US" altLang="zh-CN" sz="2800" dirty="0">
                <a:effectLst/>
                <a:latin typeface="Arial" panose="020B0604020202020204" pitchFamily="34" charset="0"/>
                <a:cs typeface="Arial" panose="020B0604020202020204" pitchFamily="34" charset="0"/>
              </a:rPr>
              <a:t>type</a:t>
            </a:r>
            <a:endParaRPr lang="en-US" sz="2800" dirty="0">
              <a:effectLst/>
              <a:latin typeface="Arial" panose="020B0604020202020204" pitchFamily="34" charset="0"/>
              <a:cs typeface="Arial" panose="020B0604020202020204" pitchFamily="34" charset="0"/>
            </a:endParaRPr>
          </a:p>
          <a:p>
            <a:r>
              <a:rPr lang="en-US" sz="3600" b="1" dirty="0">
                <a:effectLst/>
                <a:latin typeface="Arial" panose="020B0604020202020204" pitchFamily="34" charset="0"/>
                <a:cs typeface="Arial" panose="020B0604020202020204" pitchFamily="34" charset="0"/>
              </a:rPr>
              <a:t>without any </a:t>
            </a:r>
          </a:p>
          <a:p>
            <a:pPr>
              <a:buFont typeface="Arial" panose="020B0604020202020204" pitchFamily="34" charset="0"/>
              <a:buChar char="•"/>
            </a:pPr>
            <a:r>
              <a:rPr lang="en-US" sz="2800" b="0" dirty="0">
                <a:effectLst/>
                <a:latin typeface="Arial" panose="020B0604020202020204" pitchFamily="34" charset="0"/>
                <a:cs typeface="Arial" panose="020B0604020202020204" pitchFamily="34" charset="0"/>
              </a:rPr>
              <a:t>offline profiling, </a:t>
            </a:r>
            <a:endParaRPr lang="en-US" sz="2800" dirty="0">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800" b="0" dirty="0">
                <a:effectLst/>
                <a:latin typeface="Arial" panose="020B0604020202020204" pitchFamily="34" charset="0"/>
                <a:cs typeface="Arial" panose="020B0604020202020204" pitchFamily="34" charset="0"/>
              </a:rPr>
              <a:t>hardware modification, or </a:t>
            </a:r>
            <a:endParaRPr lang="en-US" sz="2800" dirty="0">
              <a:effectLst/>
              <a:latin typeface="Arial" panose="020B0604020202020204" pitchFamily="34" charset="0"/>
              <a:cs typeface="Arial" panose="020B0604020202020204" pitchFamily="34" charset="0"/>
            </a:endParaRPr>
          </a:p>
          <a:p>
            <a:pPr>
              <a:buFont typeface="Arial" panose="020B0604020202020204" pitchFamily="34" charset="0"/>
              <a:buChar char="•"/>
            </a:pPr>
            <a:r>
              <a:rPr lang="en-US" sz="2800" b="0" dirty="0">
                <a:effectLst/>
                <a:latin typeface="Arial" panose="020B0604020202020204" pitchFamily="34" charset="0"/>
                <a:cs typeface="Arial" panose="020B0604020202020204" pitchFamily="34" charset="0"/>
              </a:rPr>
              <a:t>accuracy degradation </a:t>
            </a:r>
            <a:endParaRPr lang="en-US" sz="2800" dirty="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3B39670-C03D-884E-723A-E439DD72DE2D}"/>
              </a:ext>
            </a:extLst>
          </p:cNvPr>
          <p:cNvSpPr txBox="1"/>
          <p:nvPr/>
        </p:nvSpPr>
        <p:spPr>
          <a:xfrm>
            <a:off x="5275869" y="2491290"/>
            <a:ext cx="6841067" cy="523220"/>
          </a:xfrm>
          <a:prstGeom prst="rect">
            <a:avLst/>
          </a:prstGeom>
          <a:noFill/>
        </p:spPr>
        <p:txBody>
          <a:bodyPr wrap="square">
            <a:spAutoFit/>
          </a:bodyPr>
          <a:lstStyle/>
          <a:p>
            <a:r>
              <a:rPr lang="en-US" altLang="zh-CN" sz="2800" dirty="0">
                <a:effectLst/>
                <a:latin typeface="Arial" panose="020B0604020202020204" pitchFamily="34" charset="0"/>
                <a:cs typeface="Arial" panose="020B0604020202020204" pitchFamily="34" charset="0"/>
              </a:rPr>
              <a:t>Identify</a:t>
            </a:r>
            <a:r>
              <a:rPr lang="zh-CN" altLang="en-US" sz="2800" dirty="0">
                <a:effectLst/>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o</a:t>
            </a:r>
            <a:r>
              <a:rPr lang="en-US" altLang="zh-CN" sz="2800" dirty="0">
                <a:effectLst/>
                <a:latin typeface="Arial" panose="020B0604020202020204" pitchFamily="34" charset="0"/>
                <a:cs typeface="Arial" panose="020B0604020202020204" pitchFamily="34" charset="0"/>
              </a:rPr>
              <a:t>ptimal</a:t>
            </a:r>
            <a:r>
              <a:rPr lang="zh-CN" altLang="en-US" sz="2800" dirty="0">
                <a:effectLst/>
                <a:latin typeface="Arial" panose="020B0604020202020204" pitchFamily="34" charset="0"/>
                <a:cs typeface="Arial" panose="020B0604020202020204" pitchFamily="34" charset="0"/>
              </a:rPr>
              <a:t> </a:t>
            </a:r>
            <a:r>
              <a:rPr lang="en-US" altLang="zh-CN" sz="2800" dirty="0">
                <a:effectLst/>
                <a:latin typeface="Arial" panose="020B0604020202020204" pitchFamily="34" charset="0"/>
                <a:cs typeface="Arial" panose="020B0604020202020204" pitchFamily="34" charset="0"/>
              </a:rPr>
              <a:t>batch</a:t>
            </a:r>
            <a:r>
              <a:rPr lang="zh-CN" altLang="en-US" sz="2800" dirty="0">
                <a:effectLst/>
                <a:latin typeface="Arial" panose="020B0604020202020204" pitchFamily="34" charset="0"/>
                <a:cs typeface="Arial" panose="020B0604020202020204" pitchFamily="34" charset="0"/>
              </a:rPr>
              <a:t> </a:t>
            </a:r>
            <a:r>
              <a:rPr lang="en-US" altLang="zh-CN" sz="2800" dirty="0">
                <a:effectLst/>
                <a:latin typeface="Arial" panose="020B0604020202020204" pitchFamily="34" charset="0"/>
                <a:cs typeface="Arial" panose="020B0604020202020204" pitchFamily="34" charset="0"/>
              </a:rPr>
              <a:t>size</a:t>
            </a:r>
            <a:r>
              <a:rPr lang="zh-CN" altLang="en-US" sz="2800" dirty="0">
                <a:effectLst/>
                <a:latin typeface="Arial" panose="020B0604020202020204" pitchFamily="34" charset="0"/>
                <a:cs typeface="Arial" panose="020B0604020202020204" pitchFamily="34" charset="0"/>
              </a:rPr>
              <a:t> </a:t>
            </a:r>
            <a:r>
              <a:rPr lang="en-US" altLang="zh-CN" sz="2800" dirty="0">
                <a:effectLst/>
                <a:latin typeface="Arial" panose="020B0604020202020204" pitchFamily="34" charset="0"/>
                <a:cs typeface="Arial" panose="020B0604020202020204" pitchFamily="34" charset="0"/>
              </a:rPr>
              <a:t>and</a:t>
            </a:r>
            <a:r>
              <a:rPr lang="zh-CN" altLang="en-US" sz="2800" dirty="0">
                <a:effectLst/>
                <a:latin typeface="Arial" panose="020B0604020202020204" pitchFamily="34" charset="0"/>
                <a:cs typeface="Arial" panose="020B0604020202020204" pitchFamily="34" charset="0"/>
              </a:rPr>
              <a:t> </a:t>
            </a:r>
            <a:r>
              <a:rPr lang="en-US" altLang="zh-CN" sz="2800" dirty="0">
                <a:effectLst/>
                <a:latin typeface="Arial" panose="020B0604020202020204" pitchFamily="34" charset="0"/>
                <a:cs typeface="Arial" panose="020B0604020202020204" pitchFamily="34" charset="0"/>
              </a:rPr>
              <a:t>power</a:t>
            </a:r>
            <a:r>
              <a:rPr lang="zh-CN" altLang="en-US" sz="2800" dirty="0">
                <a:effectLst/>
                <a:latin typeface="Arial" panose="020B0604020202020204" pitchFamily="34" charset="0"/>
                <a:cs typeface="Arial" panose="020B0604020202020204" pitchFamily="34" charset="0"/>
              </a:rPr>
              <a:t> </a:t>
            </a:r>
            <a:r>
              <a:rPr lang="en-US" altLang="zh-CN" sz="2800" dirty="0">
                <a:effectLst/>
                <a:latin typeface="Arial" panose="020B0604020202020204" pitchFamily="34" charset="0"/>
                <a:cs typeface="Arial" panose="020B0604020202020204" pitchFamily="34" charset="0"/>
              </a:rPr>
              <a:t>limit</a:t>
            </a:r>
            <a:r>
              <a:rPr lang="zh-CN" altLang="en-US" sz="2800" dirty="0">
                <a:effectLst/>
                <a:latin typeface="Arial" panose="020B0604020202020204" pitchFamily="34" charset="0"/>
                <a:cs typeface="Arial" panose="020B0604020202020204" pitchFamily="34" charset="0"/>
              </a:rPr>
              <a:t> </a:t>
            </a:r>
            <a:endParaRPr lang="en-US" sz="28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411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FE652CD-4170-787F-CF89-3E22A1110325}"/>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Overall</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Workflow</a:t>
            </a:r>
            <a:endParaRPr lang="en-SA" sz="3600" dirty="0"/>
          </a:p>
        </p:txBody>
      </p:sp>
      <p:sp>
        <p:nvSpPr>
          <p:cNvPr id="7" name="TextBox 6">
            <a:extLst>
              <a:ext uri="{FF2B5EF4-FFF2-40B4-BE49-F238E27FC236}">
                <a16:creationId xmlns:a16="http://schemas.microsoft.com/office/drawing/2014/main" id="{CAA4A020-A3FC-0C71-5E18-ED287B5D19E1}"/>
              </a:ext>
            </a:extLst>
          </p:cNvPr>
          <p:cNvSpPr txBox="1"/>
          <p:nvPr/>
        </p:nvSpPr>
        <p:spPr>
          <a:xfrm>
            <a:off x="5977468" y="1969117"/>
            <a:ext cx="6841067" cy="523220"/>
          </a:xfrm>
          <a:prstGeom prst="rect">
            <a:avLst/>
          </a:prstGeom>
          <a:noFill/>
        </p:spPr>
        <p:txBody>
          <a:bodyPr wrap="square">
            <a:spAutoFit/>
          </a:bodyPr>
          <a:lstStyle/>
          <a:p>
            <a:r>
              <a:rPr lang="en-US" altLang="zh-CN" sz="2800" dirty="0">
                <a:effectLst/>
                <a:latin typeface="Arial" panose="020B0604020202020204" pitchFamily="34" charset="0"/>
                <a:cs typeface="Arial" panose="020B0604020202020204" pitchFamily="34" charset="0"/>
              </a:rPr>
              <a:t>L</a:t>
            </a:r>
            <a:r>
              <a:rPr lang="en-SA" altLang="zh-CN" sz="2800" dirty="0">
                <a:effectLst/>
                <a:latin typeface="Arial" panose="020B0604020202020204" pitchFamily="34" charset="0"/>
                <a:cs typeface="Arial" panose="020B0604020202020204" pitchFamily="34" charset="0"/>
              </a:rPr>
              <a:t>earn</a:t>
            </a:r>
            <a:r>
              <a:rPr lang="zh-CN" altLang="en-US" sz="2800" dirty="0">
                <a:effectLst/>
                <a:latin typeface="Arial" panose="020B0604020202020204" pitchFamily="34" charset="0"/>
                <a:cs typeface="Arial" panose="020B0604020202020204" pitchFamily="34" charset="0"/>
              </a:rPr>
              <a:t> </a:t>
            </a:r>
            <a:r>
              <a:rPr lang="en-US" altLang="zh-CN" sz="2800" dirty="0">
                <a:effectLst/>
                <a:latin typeface="Arial" panose="020B0604020202020204" pitchFamily="34" charset="0"/>
                <a:cs typeface="Arial" panose="020B0604020202020204" pitchFamily="34" charset="0"/>
              </a:rPr>
              <a:t>how</a:t>
            </a:r>
            <a:r>
              <a:rPr lang="zh-CN" altLang="en-US" sz="2800" dirty="0">
                <a:effectLst/>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cost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behave</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when</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retrain</a:t>
            </a:r>
            <a:r>
              <a:rPr lang="zh-CN" altLang="en-US" sz="2800" dirty="0">
                <a:latin typeface="Arial" panose="020B0604020202020204" pitchFamily="34" charset="0"/>
                <a:cs typeface="Arial" panose="020B0604020202020204" pitchFamily="34" charset="0"/>
              </a:rPr>
              <a:t> </a:t>
            </a:r>
            <a:endParaRPr lang="en-US" sz="2800" dirty="0">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25AC6A6-0581-057D-B71E-84FE1AAA5BC1}"/>
              </a:ext>
            </a:extLst>
          </p:cNvPr>
          <p:cNvSpPr txBox="1"/>
          <p:nvPr/>
        </p:nvSpPr>
        <p:spPr>
          <a:xfrm>
            <a:off x="5977468" y="3008002"/>
            <a:ext cx="6409266" cy="1569660"/>
          </a:xfrm>
          <a:prstGeom prst="rect">
            <a:avLst/>
          </a:prstGeom>
          <a:noFill/>
        </p:spPr>
        <p:txBody>
          <a:bodyPr wrap="square">
            <a:spAutoFit/>
          </a:bodyPr>
          <a:lstStyle/>
          <a:p>
            <a:pPr>
              <a:buFont typeface="+mj-lt"/>
              <a:buAutoNum type="arabicPeriod"/>
            </a:pPr>
            <a:r>
              <a:rPr lang="en-US" sz="3200" b="0" dirty="0">
                <a:effectLst/>
                <a:latin typeface="GillSans" panose="020B0A02020104020203" pitchFamily="34" charset="77"/>
              </a:rPr>
              <a:t>Decoupling Variables </a:t>
            </a:r>
          </a:p>
          <a:p>
            <a:pPr>
              <a:buFont typeface="+mj-lt"/>
              <a:buAutoNum type="arabicPeriod"/>
            </a:pPr>
            <a:r>
              <a:rPr lang="en-US" sz="3200" b="0" dirty="0">
                <a:effectLst/>
                <a:latin typeface="GillSans" panose="020B0A02020104020203" pitchFamily="34" charset="77"/>
              </a:rPr>
              <a:t>Power Limit Optimizer </a:t>
            </a:r>
          </a:p>
          <a:p>
            <a:pPr>
              <a:buFont typeface="+mj-lt"/>
              <a:buAutoNum type="arabicPeriod"/>
            </a:pPr>
            <a:r>
              <a:rPr lang="en-US" sz="3200" b="0" dirty="0">
                <a:effectLst/>
                <a:latin typeface="GillSans" panose="020B0A02020104020203" pitchFamily="34" charset="77"/>
              </a:rPr>
              <a:t>Batch Size Optimizer </a:t>
            </a:r>
          </a:p>
        </p:txBody>
      </p:sp>
      <p:pic>
        <p:nvPicPr>
          <p:cNvPr id="8" name="Content Placeholder 7">
            <a:extLst>
              <a:ext uri="{FF2B5EF4-FFF2-40B4-BE49-F238E27FC236}">
                <a16:creationId xmlns:a16="http://schemas.microsoft.com/office/drawing/2014/main" id="{15BCAFAB-6DE8-BA22-CA8A-88950AC15B17}"/>
              </a:ext>
            </a:extLst>
          </p:cNvPr>
          <p:cNvPicPr>
            <a:picLocks noGrp="1" noChangeAspect="1"/>
          </p:cNvPicPr>
          <p:nvPr>
            <p:ph idx="1"/>
          </p:nvPr>
        </p:nvPicPr>
        <p:blipFill>
          <a:blip r:embed="rId3"/>
          <a:stretch>
            <a:fillRect/>
          </a:stretch>
        </p:blipFill>
        <p:spPr>
          <a:xfrm>
            <a:off x="335356" y="1165666"/>
            <a:ext cx="5447376" cy="5692334"/>
          </a:xfrm>
        </p:spPr>
      </p:pic>
    </p:spTree>
    <p:extLst>
      <p:ext uri="{BB962C8B-B14F-4D97-AF65-F5344CB8AC3E}">
        <p14:creationId xmlns:p14="http://schemas.microsoft.com/office/powerpoint/2010/main" val="825597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656" y="2523109"/>
            <a:ext cx="7293864" cy="1325563"/>
          </a:xfrm>
        </p:spPr>
        <p:txBody>
          <a:bodyPr/>
          <a:lstStyle/>
          <a:p>
            <a:r>
              <a:rPr lang="en-US" dirty="0"/>
              <a:t>Me</a:t>
            </a:r>
            <a:r>
              <a:rPr lang="en-US" altLang="zh-CN" dirty="0"/>
              <a:t>thod</a:t>
            </a:r>
            <a:endParaRPr lang="en-US" dirty="0"/>
          </a:p>
        </p:txBody>
      </p:sp>
    </p:spTree>
    <p:extLst>
      <p:ext uri="{BB962C8B-B14F-4D97-AF65-F5344CB8AC3E}">
        <p14:creationId xmlns:p14="http://schemas.microsoft.com/office/powerpoint/2010/main" val="175600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A5731-6948-FE61-59C9-88A62EB38DCC}"/>
              </a:ext>
            </a:extLst>
          </p:cNvPr>
          <p:cNvSpPr>
            <a:spLocks noGrp="1"/>
          </p:cNvSpPr>
          <p:nvPr>
            <p:ph idx="1"/>
          </p:nvPr>
        </p:nvSpPr>
        <p:spPr/>
        <p:txBody>
          <a:bodyPr/>
          <a:lstStyle/>
          <a:p>
            <a:r>
              <a:rPr lang="en-US" dirty="0"/>
              <a:t>Some of the slides were used in their original form</a:t>
            </a:r>
            <a:r>
              <a:rPr lang="en-US" altLang="zh-CN" dirty="0"/>
              <a:t>.</a:t>
            </a:r>
          </a:p>
        </p:txBody>
      </p:sp>
      <p:sp>
        <p:nvSpPr>
          <p:cNvPr id="4" name="Title 1">
            <a:extLst>
              <a:ext uri="{FF2B5EF4-FFF2-40B4-BE49-F238E27FC236}">
                <a16:creationId xmlns:a16="http://schemas.microsoft.com/office/drawing/2014/main" id="{EA2DFD42-B209-DD14-7AD5-26FD08C683BD}"/>
              </a:ext>
            </a:extLst>
          </p:cNvPr>
          <p:cNvSpPr txBox="1">
            <a:spLocks/>
          </p:cNvSpPr>
          <p:nvPr/>
        </p:nvSpPr>
        <p:spPr>
          <a:xfrm>
            <a:off x="838200" y="427945"/>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Credits</a:t>
            </a:r>
            <a:endParaRPr lang="el-GR" dirty="0"/>
          </a:p>
        </p:txBody>
      </p:sp>
    </p:spTree>
    <p:extLst>
      <p:ext uri="{BB962C8B-B14F-4D97-AF65-F5344CB8AC3E}">
        <p14:creationId xmlns:p14="http://schemas.microsoft.com/office/powerpoint/2010/main" val="3935209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7FAD21B-2CC0-5490-05BA-6D8820D12EC5}"/>
              </a:ext>
            </a:extLst>
          </p:cNvPr>
          <p:cNvPicPr>
            <a:picLocks noGrp="1" noChangeAspect="1"/>
          </p:cNvPicPr>
          <p:nvPr>
            <p:ph idx="1"/>
          </p:nvPr>
        </p:nvPicPr>
        <p:blipFill rotWithShape="1">
          <a:blip r:embed="rId2"/>
          <a:srcRect t="3381"/>
          <a:stretch/>
        </p:blipFill>
        <p:spPr>
          <a:xfrm>
            <a:off x="121925" y="1964267"/>
            <a:ext cx="8821890" cy="4204230"/>
          </a:xfrm>
        </p:spPr>
      </p:pic>
      <p:sp>
        <p:nvSpPr>
          <p:cNvPr id="4" name="Title 1">
            <a:extLst>
              <a:ext uri="{FF2B5EF4-FFF2-40B4-BE49-F238E27FC236}">
                <a16:creationId xmlns:a16="http://schemas.microsoft.com/office/drawing/2014/main" id="{F9CFC499-3B08-78D3-F70A-9932DAEA4FAB}"/>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1.</a:t>
            </a:r>
            <a:r>
              <a:rPr lang="zh-CN" altLang="en-US" sz="3600" dirty="0">
                <a:solidFill>
                  <a:srgbClr val="FF5600"/>
                </a:solidFill>
                <a:latin typeface="GillSans" panose="020B0A02020104020203" pitchFamily="34" charset="77"/>
              </a:rPr>
              <a:t> </a:t>
            </a:r>
            <a:r>
              <a:rPr lang="en-US" sz="3600" dirty="0">
                <a:solidFill>
                  <a:srgbClr val="FF5600"/>
                </a:solidFill>
                <a:latin typeface="GillSans" panose="020B0A02020104020203" pitchFamily="34" charset="77"/>
              </a:rPr>
              <a:t>Decoupling Batch Size and Power Limit </a:t>
            </a:r>
          </a:p>
        </p:txBody>
      </p:sp>
      <p:sp>
        <p:nvSpPr>
          <p:cNvPr id="7" name="Arc 6">
            <a:extLst>
              <a:ext uri="{FF2B5EF4-FFF2-40B4-BE49-F238E27FC236}">
                <a16:creationId xmlns:a16="http://schemas.microsoft.com/office/drawing/2014/main" id="{52CCDB8F-46EB-8385-7FAE-A82F89ADE42F}"/>
              </a:ext>
            </a:extLst>
          </p:cNvPr>
          <p:cNvSpPr/>
          <p:nvPr/>
        </p:nvSpPr>
        <p:spPr>
          <a:xfrm flipV="1">
            <a:off x="3728537" y="5762690"/>
            <a:ext cx="3126259" cy="811614"/>
          </a:xfrm>
          <a:prstGeom prst="arc">
            <a:avLst>
              <a:gd name="adj1" fmla="val 1086894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8" name="TextBox 7">
            <a:extLst>
              <a:ext uri="{FF2B5EF4-FFF2-40B4-BE49-F238E27FC236}">
                <a16:creationId xmlns:a16="http://schemas.microsoft.com/office/drawing/2014/main" id="{0A202B53-6885-6F7C-B920-0603BDC6EB8F}"/>
              </a:ext>
            </a:extLst>
          </p:cNvPr>
          <p:cNvSpPr txBox="1"/>
          <p:nvPr/>
        </p:nvSpPr>
        <p:spPr>
          <a:xfrm>
            <a:off x="6449483" y="1502103"/>
            <a:ext cx="6841067" cy="523220"/>
          </a:xfrm>
          <a:prstGeom prst="rect">
            <a:avLst/>
          </a:prstGeom>
          <a:noFill/>
        </p:spPr>
        <p:txBody>
          <a:bodyPr wrap="square">
            <a:spAutoFit/>
          </a:bodyPr>
          <a:lstStyle/>
          <a:p>
            <a:r>
              <a:rPr lang="en-SA" altLang="zh-CN" sz="2800" dirty="0">
                <a:effectLst/>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power</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limit</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is</a:t>
            </a: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easier</a:t>
            </a:r>
            <a:endParaRPr lang="en-US" sz="28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679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77ADFC-C92E-7E8A-E602-E5813D7C42EF}"/>
              </a:ext>
            </a:extLst>
          </p:cNvPr>
          <p:cNvPicPr>
            <a:picLocks noGrp="1" noChangeAspect="1"/>
          </p:cNvPicPr>
          <p:nvPr>
            <p:ph idx="1"/>
          </p:nvPr>
        </p:nvPicPr>
        <p:blipFill>
          <a:blip r:embed="rId3"/>
          <a:stretch>
            <a:fillRect/>
          </a:stretch>
        </p:blipFill>
        <p:spPr>
          <a:xfrm>
            <a:off x="1663700" y="1851819"/>
            <a:ext cx="6121400" cy="1079500"/>
          </a:xfrm>
        </p:spPr>
      </p:pic>
      <p:sp>
        <p:nvSpPr>
          <p:cNvPr id="6" name="Title 1">
            <a:extLst>
              <a:ext uri="{FF2B5EF4-FFF2-40B4-BE49-F238E27FC236}">
                <a16:creationId xmlns:a16="http://schemas.microsoft.com/office/drawing/2014/main" id="{F8439668-2D53-FCFD-6017-9831A4B2C893}"/>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1.</a:t>
            </a:r>
            <a:r>
              <a:rPr lang="zh-CN" altLang="en-US" sz="3600" dirty="0">
                <a:solidFill>
                  <a:srgbClr val="FF5600"/>
                </a:solidFill>
                <a:latin typeface="GillSans" panose="020B0A02020104020203" pitchFamily="34" charset="77"/>
              </a:rPr>
              <a:t> </a:t>
            </a:r>
            <a:r>
              <a:rPr lang="en-US" sz="3600" dirty="0">
                <a:solidFill>
                  <a:srgbClr val="FF5600"/>
                </a:solidFill>
                <a:latin typeface="GillSans" panose="020B0A02020104020203" pitchFamily="34" charset="77"/>
              </a:rPr>
              <a:t>Decoupling Batch Size and Power Limit </a:t>
            </a:r>
          </a:p>
        </p:txBody>
      </p:sp>
      <p:pic>
        <p:nvPicPr>
          <p:cNvPr id="8" name="Picture 7">
            <a:extLst>
              <a:ext uri="{FF2B5EF4-FFF2-40B4-BE49-F238E27FC236}">
                <a16:creationId xmlns:a16="http://schemas.microsoft.com/office/drawing/2014/main" id="{5E3010B7-1E47-CDB7-A0A9-C76117467DE6}"/>
              </a:ext>
            </a:extLst>
          </p:cNvPr>
          <p:cNvPicPr>
            <a:picLocks noChangeAspect="1"/>
          </p:cNvPicPr>
          <p:nvPr/>
        </p:nvPicPr>
        <p:blipFill>
          <a:blip r:embed="rId4"/>
          <a:stretch>
            <a:fillRect/>
          </a:stretch>
        </p:blipFill>
        <p:spPr>
          <a:xfrm>
            <a:off x="4210050" y="2988469"/>
            <a:ext cx="6819900" cy="1371600"/>
          </a:xfrm>
          <a:prstGeom prst="rect">
            <a:avLst/>
          </a:prstGeom>
        </p:spPr>
      </p:pic>
    </p:spTree>
    <p:extLst>
      <p:ext uri="{BB962C8B-B14F-4D97-AF65-F5344CB8AC3E}">
        <p14:creationId xmlns:p14="http://schemas.microsoft.com/office/powerpoint/2010/main" val="349702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CFC499-3B08-78D3-F70A-9932DAEA4FAB}"/>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5600"/>
                </a:solidFill>
                <a:latin typeface="GillSans" panose="020B0A02020104020203" pitchFamily="34" charset="77"/>
              </a:rPr>
              <a:t>2. Power Limit Optimizer </a:t>
            </a:r>
          </a:p>
        </p:txBody>
      </p:sp>
      <p:sp>
        <p:nvSpPr>
          <p:cNvPr id="3" name="Content Placeholder 2">
            <a:extLst>
              <a:ext uri="{FF2B5EF4-FFF2-40B4-BE49-F238E27FC236}">
                <a16:creationId xmlns:a16="http://schemas.microsoft.com/office/drawing/2014/main" id="{CC9A468B-DC25-005B-8262-0634F9F73E47}"/>
              </a:ext>
            </a:extLst>
          </p:cNvPr>
          <p:cNvSpPr>
            <a:spLocks noGrp="1"/>
          </p:cNvSpPr>
          <p:nvPr>
            <p:ph idx="1"/>
          </p:nvPr>
        </p:nvSpPr>
        <p:spPr/>
        <p:txBody>
          <a:bodyPr>
            <a:normAutofit fontScale="92500" lnSpcReduction="10000"/>
          </a:bodyPr>
          <a:lstStyle/>
          <a:p>
            <a:pPr marL="0" indent="0">
              <a:buNone/>
            </a:pPr>
            <a:r>
              <a:rPr lang="en-US" sz="3200" dirty="0">
                <a:effectLst/>
                <a:latin typeface="GillSans" panose="020B0A02020104020203" pitchFamily="34" charset="77"/>
              </a:rPr>
              <a:t>Just-in-time online profiler </a:t>
            </a:r>
            <a:endParaRPr lang="en-US" dirty="0">
              <a:effectLst/>
            </a:endParaRPr>
          </a:p>
          <a:p>
            <a:pPr>
              <a:buFont typeface="Arial" panose="020B0604020202020204" pitchFamily="34" charset="0"/>
              <a:buChar char="•"/>
            </a:pPr>
            <a:r>
              <a:rPr lang="en-US" sz="3200" b="0" dirty="0">
                <a:effectLst/>
                <a:latin typeface="GillSans" panose="020B0A02020104020203" pitchFamily="34" charset="77"/>
              </a:rPr>
              <a:t>Profiles the </a:t>
            </a:r>
            <a:r>
              <a:rPr lang="en-US" sz="3200" b="0" dirty="0">
                <a:solidFill>
                  <a:srgbClr val="F47F21"/>
                </a:solidFill>
                <a:effectLst/>
                <a:latin typeface="GillSans" panose="020B0A02020104020203" pitchFamily="34" charset="77"/>
              </a:rPr>
              <a:t>power </a:t>
            </a:r>
            <a:r>
              <a:rPr lang="en-US" sz="3200" b="0" dirty="0">
                <a:effectLst/>
                <a:latin typeface="GillSans" panose="020B0A02020104020203" pitchFamily="34" charset="77"/>
              </a:rPr>
              <a:t>and </a:t>
            </a:r>
            <a:r>
              <a:rPr lang="en-US" sz="3200" b="0" dirty="0">
                <a:solidFill>
                  <a:srgbClr val="F47F21"/>
                </a:solidFill>
                <a:effectLst/>
                <a:latin typeface="GillSans" panose="020B0A02020104020203" pitchFamily="34" charset="77"/>
              </a:rPr>
              <a:t>throughput </a:t>
            </a:r>
            <a:r>
              <a:rPr lang="en-US" sz="3200" b="0" dirty="0">
                <a:effectLst/>
                <a:latin typeface="GillSans" panose="020B0A02020104020203" pitchFamily="34" charset="77"/>
              </a:rPr>
              <a:t>of each power limit </a:t>
            </a:r>
            <a:r>
              <a:rPr lang="en-US" altLang="zh-CN" sz="3200" b="0" dirty="0">
                <a:effectLst/>
                <a:latin typeface="GillSans" panose="020B0A02020104020203" pitchFamily="34" charset="77"/>
              </a:rPr>
              <a:t>(at</a:t>
            </a:r>
            <a:r>
              <a:rPr lang="zh-CN" altLang="en-US" sz="3200" b="0" dirty="0">
                <a:effectLst/>
                <a:latin typeface="GillSans" panose="020B0A02020104020203" pitchFamily="34" charset="77"/>
              </a:rPr>
              <a:t> </a:t>
            </a:r>
            <a:r>
              <a:rPr lang="en-US" altLang="zh-CN" sz="3200" b="0" dirty="0">
                <a:effectLst/>
                <a:latin typeface="GillSans" panose="020B0A02020104020203" pitchFamily="34" charset="77"/>
              </a:rPr>
              <a:t>the</a:t>
            </a:r>
            <a:r>
              <a:rPr lang="zh-CN" altLang="en-US" sz="3200" b="0" dirty="0">
                <a:effectLst/>
                <a:latin typeface="GillSans" panose="020B0A02020104020203" pitchFamily="34" charset="77"/>
              </a:rPr>
              <a:t> </a:t>
            </a:r>
            <a:r>
              <a:rPr lang="en-US" altLang="zh-CN" sz="3200" b="0" dirty="0">
                <a:effectLst/>
                <a:latin typeface="GillSans" panose="020B0A02020104020203" pitchFamily="34" charset="77"/>
              </a:rPr>
              <a:t>beginning</a:t>
            </a:r>
            <a:r>
              <a:rPr lang="zh-CN" altLang="en-US" sz="3200" b="0" dirty="0">
                <a:effectLst/>
                <a:latin typeface="GillSans" panose="020B0A02020104020203" pitchFamily="34" charset="77"/>
              </a:rPr>
              <a:t> </a:t>
            </a:r>
            <a:r>
              <a:rPr lang="en-US" altLang="zh-CN" sz="3200" b="0" dirty="0">
                <a:effectLst/>
                <a:latin typeface="GillSans" panose="020B0A02020104020203" pitchFamily="34" charset="77"/>
              </a:rPr>
              <a:t>of</a:t>
            </a:r>
            <a:r>
              <a:rPr lang="zh-CN" altLang="en-US" sz="3200" b="0" dirty="0">
                <a:effectLst/>
                <a:latin typeface="GillSans" panose="020B0A02020104020203" pitchFamily="34" charset="77"/>
              </a:rPr>
              <a:t> </a:t>
            </a:r>
            <a:r>
              <a:rPr lang="en-US" altLang="zh-CN" sz="3200" b="0" dirty="0">
                <a:effectLst/>
                <a:latin typeface="GillSans" panose="020B0A02020104020203" pitchFamily="34" charset="77"/>
              </a:rPr>
              <a:t>training)</a:t>
            </a:r>
            <a:endParaRPr lang="en-US" sz="3200" dirty="0">
              <a:effectLst/>
              <a:latin typeface="ArialMT"/>
            </a:endParaRPr>
          </a:p>
          <a:p>
            <a:pPr>
              <a:buFont typeface="Arial" panose="020B0604020202020204" pitchFamily="34" charset="0"/>
              <a:buChar char="•"/>
            </a:pPr>
            <a:r>
              <a:rPr lang="en-US" sz="3200" b="0" dirty="0">
                <a:solidFill>
                  <a:srgbClr val="F47F21"/>
                </a:solidFill>
                <a:effectLst/>
                <a:latin typeface="GillSans" panose="020B0A02020104020203" pitchFamily="34" charset="77"/>
              </a:rPr>
              <a:t>Five seconds </a:t>
            </a:r>
            <a:r>
              <a:rPr lang="en-US" sz="3200" b="0" dirty="0">
                <a:effectLst/>
                <a:latin typeface="GillSans" panose="020B0A02020104020203" pitchFamily="34" charset="77"/>
              </a:rPr>
              <a:t>per power limit is enough </a:t>
            </a:r>
            <a:r>
              <a:rPr lang="en-US" altLang="zh-CN" sz="3200" b="0" dirty="0">
                <a:effectLst/>
                <a:latin typeface="GillSans" panose="020B0A02020104020203" pitchFamily="34" charset="77"/>
              </a:rPr>
              <a:t>(each</a:t>
            </a:r>
            <a:r>
              <a:rPr lang="zh-CN" altLang="en-US" sz="3200" b="0" dirty="0">
                <a:effectLst/>
                <a:latin typeface="GillSans" panose="020B0A02020104020203" pitchFamily="34" charset="77"/>
              </a:rPr>
              <a:t> </a:t>
            </a:r>
            <a:r>
              <a:rPr lang="en-US" altLang="zh-CN" sz="3200" b="0" dirty="0">
                <a:effectLst/>
                <a:latin typeface="GillSans" panose="020B0A02020104020203" pitchFamily="34" charset="77"/>
              </a:rPr>
              <a:t>batch</a:t>
            </a:r>
            <a:r>
              <a:rPr lang="zh-CN" altLang="en-US" sz="3200" b="0" dirty="0">
                <a:effectLst/>
                <a:latin typeface="GillSans" panose="020B0A02020104020203" pitchFamily="34" charset="77"/>
              </a:rPr>
              <a:t> </a:t>
            </a:r>
            <a:r>
              <a:rPr lang="en-US" altLang="zh-CN" sz="3200" b="0" dirty="0">
                <a:effectLst/>
                <a:latin typeface="GillSans" panose="020B0A02020104020203" pitchFamily="34" charset="77"/>
              </a:rPr>
              <a:t>size</a:t>
            </a:r>
            <a:r>
              <a:rPr lang="zh-CN" altLang="en-US" sz="3200" b="0" dirty="0">
                <a:effectLst/>
                <a:latin typeface="GillSans" panose="020B0A02020104020203" pitchFamily="34" charset="77"/>
              </a:rPr>
              <a:t> </a:t>
            </a:r>
            <a:r>
              <a:rPr lang="en-US" altLang="zh-CN" sz="3200" b="0" dirty="0">
                <a:effectLst/>
                <a:latin typeface="GillSans" panose="020B0A02020104020203" pitchFamily="34" charset="77"/>
              </a:rPr>
              <a:t>do</a:t>
            </a:r>
            <a:r>
              <a:rPr lang="zh-CN" altLang="en-US" sz="3200" b="0" dirty="0">
                <a:effectLst/>
                <a:latin typeface="GillSans" panose="020B0A02020104020203" pitchFamily="34" charset="77"/>
              </a:rPr>
              <a:t> </a:t>
            </a:r>
            <a:r>
              <a:rPr lang="en-US" altLang="zh-CN" sz="3200" dirty="0">
                <a:latin typeface="GillSans" panose="020B0A02020104020203" pitchFamily="34" charset="77"/>
              </a:rPr>
              <a:t>once</a:t>
            </a:r>
            <a:r>
              <a:rPr lang="en-US" altLang="zh-CN" sz="3200" b="0" dirty="0">
                <a:effectLst/>
                <a:latin typeface="GillSans" panose="020B0A02020104020203" pitchFamily="34" charset="77"/>
              </a:rPr>
              <a:t>)</a:t>
            </a:r>
            <a:endParaRPr lang="en-US" sz="3200" dirty="0">
              <a:effectLst/>
              <a:latin typeface="ArialMT"/>
            </a:endParaRPr>
          </a:p>
          <a:p>
            <a:pPr marL="0" indent="0">
              <a:buNone/>
            </a:pPr>
            <a:endParaRPr lang="en-US" sz="3200" dirty="0">
              <a:effectLst/>
              <a:latin typeface="GillSans" panose="020B0A02020104020203" pitchFamily="34" charset="77"/>
            </a:endParaRPr>
          </a:p>
          <a:p>
            <a:pPr marL="0" indent="0">
              <a:buNone/>
            </a:pPr>
            <a:endParaRPr lang="en-US" sz="3200" dirty="0">
              <a:latin typeface="GillSans" panose="020B0A02020104020203" pitchFamily="34" charset="77"/>
            </a:endParaRPr>
          </a:p>
          <a:p>
            <a:pPr marL="0" indent="0">
              <a:buNone/>
            </a:pPr>
            <a:r>
              <a:rPr lang="en-US" sz="3200" dirty="0">
                <a:effectLst/>
                <a:latin typeface="GillSans" panose="020B0A02020104020203" pitchFamily="34" charset="77"/>
              </a:rPr>
              <a:t>Low overhead </a:t>
            </a:r>
            <a:endParaRPr lang="en-US" sz="3200" dirty="0">
              <a:effectLst/>
              <a:latin typeface="ArialMT"/>
            </a:endParaRPr>
          </a:p>
          <a:p>
            <a:pPr marL="742950" lvl="1" indent="-285750">
              <a:buFont typeface="Arial" panose="020B0604020202020204" pitchFamily="34" charset="0"/>
              <a:buChar char="•"/>
            </a:pPr>
            <a:r>
              <a:rPr lang="en-US" sz="3200" b="0" dirty="0">
                <a:effectLst/>
                <a:latin typeface="GillSans" panose="020B0A02020104020203" pitchFamily="34" charset="77"/>
              </a:rPr>
              <a:t>Profile </a:t>
            </a:r>
            <a:r>
              <a:rPr lang="en-US" sz="3200" b="0" dirty="0">
                <a:solidFill>
                  <a:srgbClr val="F47F21"/>
                </a:solidFill>
                <a:effectLst/>
                <a:latin typeface="GillSans" panose="020B0A02020104020203" pitchFamily="34" charset="77"/>
              </a:rPr>
              <a:t>only once </a:t>
            </a:r>
            <a:r>
              <a:rPr lang="en-US" sz="3200" b="0" dirty="0">
                <a:effectLst/>
                <a:latin typeface="GillSans" panose="020B0A02020104020203" pitchFamily="34" charset="77"/>
              </a:rPr>
              <a:t>for each batch size </a:t>
            </a:r>
            <a:endParaRPr lang="en-US" sz="3200" dirty="0">
              <a:effectLst/>
              <a:latin typeface="ArialMT"/>
            </a:endParaRPr>
          </a:p>
          <a:p>
            <a:pPr marL="742950" lvl="1" indent="-285750">
              <a:buFont typeface="Arial" panose="020B0604020202020204" pitchFamily="34" charset="0"/>
              <a:buChar char="•"/>
            </a:pPr>
            <a:r>
              <a:rPr lang="en-US" sz="3200" b="0" dirty="0">
                <a:effectLst/>
                <a:latin typeface="GillSans" panose="020B0A02020104020203" pitchFamily="34" charset="77"/>
              </a:rPr>
              <a:t>Profiling </a:t>
            </a:r>
            <a:r>
              <a:rPr lang="en-US" sz="3200" b="0" dirty="0">
                <a:solidFill>
                  <a:srgbClr val="F47F21"/>
                </a:solidFill>
                <a:effectLst/>
                <a:latin typeface="GillSans" panose="020B0A02020104020203" pitchFamily="34" charset="77"/>
              </a:rPr>
              <a:t>contributes </a:t>
            </a:r>
            <a:r>
              <a:rPr lang="en-US" sz="3200" b="0" dirty="0">
                <a:effectLst/>
                <a:latin typeface="GillSans" panose="020B0A02020104020203" pitchFamily="34" charset="77"/>
              </a:rPr>
              <a:t>to the training process </a:t>
            </a:r>
            <a:endParaRPr lang="en-US" sz="3200" dirty="0">
              <a:effectLst/>
              <a:latin typeface="ArialMT"/>
            </a:endParaRPr>
          </a:p>
        </p:txBody>
      </p:sp>
    </p:spTree>
    <p:extLst>
      <p:ext uri="{BB962C8B-B14F-4D97-AF65-F5344CB8AC3E}">
        <p14:creationId xmlns:p14="http://schemas.microsoft.com/office/powerpoint/2010/main" val="724920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86FC95-2F2F-9ACD-5D65-D366F966E7CC}"/>
              </a:ext>
            </a:extLst>
          </p:cNvPr>
          <p:cNvSpPr/>
          <p:nvPr/>
        </p:nvSpPr>
        <p:spPr>
          <a:xfrm>
            <a:off x="1438275" y="3429000"/>
            <a:ext cx="9582150" cy="561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5" name="Left Brace 4">
            <a:extLst>
              <a:ext uri="{FF2B5EF4-FFF2-40B4-BE49-F238E27FC236}">
                <a16:creationId xmlns:a16="http://schemas.microsoft.com/office/drawing/2014/main" id="{726C0582-8613-E628-26CA-E2320DC189FD}"/>
              </a:ext>
            </a:extLst>
          </p:cNvPr>
          <p:cNvSpPr/>
          <p:nvPr/>
        </p:nvSpPr>
        <p:spPr>
          <a:xfrm rot="16200000">
            <a:off x="5481637" y="-252412"/>
            <a:ext cx="1495425" cy="9582150"/>
          </a:xfrm>
          <a:prstGeom prst="leftBrace">
            <a:avLst>
              <a:gd name="adj1" fmla="val 8333"/>
              <a:gd name="adj2" fmla="val 509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6" name="Title 1">
            <a:extLst>
              <a:ext uri="{FF2B5EF4-FFF2-40B4-BE49-F238E27FC236}">
                <a16:creationId xmlns:a16="http://schemas.microsoft.com/office/drawing/2014/main" id="{EEB17649-4B49-AFA8-25D5-0C82801E45EA}"/>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5600"/>
                </a:solidFill>
                <a:latin typeface="GillSans" panose="020B0A02020104020203" pitchFamily="34" charset="77"/>
              </a:rPr>
              <a:t>2. Power Limit Optimizer </a:t>
            </a:r>
          </a:p>
        </p:txBody>
      </p:sp>
      <p:sp>
        <p:nvSpPr>
          <p:cNvPr id="8" name="TextBox 7">
            <a:extLst>
              <a:ext uri="{FF2B5EF4-FFF2-40B4-BE49-F238E27FC236}">
                <a16:creationId xmlns:a16="http://schemas.microsoft.com/office/drawing/2014/main" id="{11AF1EDD-C806-B1AB-7236-D6C69DDAE39A}"/>
              </a:ext>
            </a:extLst>
          </p:cNvPr>
          <p:cNvSpPr txBox="1"/>
          <p:nvPr/>
        </p:nvSpPr>
        <p:spPr>
          <a:xfrm>
            <a:off x="5657850" y="5286376"/>
            <a:ext cx="2190750" cy="369332"/>
          </a:xfrm>
          <a:prstGeom prst="rect">
            <a:avLst/>
          </a:prstGeom>
          <a:noFill/>
        </p:spPr>
        <p:txBody>
          <a:bodyPr wrap="square">
            <a:spAutoFit/>
          </a:bodyPr>
          <a:lstStyle/>
          <a:p>
            <a:pPr marL="0" indent="0">
              <a:buNone/>
            </a:pPr>
            <a:r>
              <a:rPr lang="en-US" altLang="zh-CN" dirty="0">
                <a:latin typeface="GillSans" panose="020B0A02020104020203" pitchFamily="34" charset="77"/>
              </a:rPr>
              <a:t>First</a:t>
            </a:r>
            <a:r>
              <a:rPr lang="zh-CN" altLang="en-US" dirty="0">
                <a:latin typeface="GillSans" panose="020B0A02020104020203" pitchFamily="34" charset="77"/>
              </a:rPr>
              <a:t> </a:t>
            </a:r>
            <a:r>
              <a:rPr lang="en-US" altLang="zh-CN" dirty="0">
                <a:latin typeface="GillSans" panose="020B0A02020104020203" pitchFamily="34" charset="77"/>
              </a:rPr>
              <a:t>epoch</a:t>
            </a:r>
            <a:r>
              <a:rPr lang="zh-CN" altLang="en-US" dirty="0">
                <a:latin typeface="GillSans" panose="020B0A02020104020203" pitchFamily="34" charset="77"/>
              </a:rPr>
              <a:t> </a:t>
            </a:r>
            <a:r>
              <a:rPr lang="en-US" altLang="zh-CN" dirty="0">
                <a:latin typeface="GillSans" panose="020B0A02020104020203" pitchFamily="34" charset="77"/>
              </a:rPr>
              <a:t>of</a:t>
            </a:r>
            <a:r>
              <a:rPr lang="zh-CN" altLang="en-US" dirty="0">
                <a:latin typeface="GillSans" panose="020B0A02020104020203" pitchFamily="34" charset="77"/>
              </a:rPr>
              <a:t> </a:t>
            </a:r>
            <a:r>
              <a:rPr lang="en-US" altLang="zh-CN" dirty="0">
                <a:latin typeface="GillSans" panose="020B0A02020104020203" pitchFamily="34" charset="77"/>
              </a:rPr>
              <a:t>job</a:t>
            </a:r>
            <a:endParaRPr lang="en-US" sz="1800" dirty="0">
              <a:effectLst/>
              <a:latin typeface="ArialMT"/>
            </a:endParaRPr>
          </a:p>
        </p:txBody>
      </p:sp>
      <p:sp>
        <p:nvSpPr>
          <p:cNvPr id="9" name="Rectangle 8">
            <a:extLst>
              <a:ext uri="{FF2B5EF4-FFF2-40B4-BE49-F238E27FC236}">
                <a16:creationId xmlns:a16="http://schemas.microsoft.com/office/drawing/2014/main" id="{57026BEA-8189-B943-A0EA-FAFB452BA6CE}"/>
              </a:ext>
            </a:extLst>
          </p:cNvPr>
          <p:cNvSpPr/>
          <p:nvPr/>
        </p:nvSpPr>
        <p:spPr>
          <a:xfrm flipV="1">
            <a:off x="1438274" y="3428999"/>
            <a:ext cx="1428751" cy="561975"/>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0" name="Left Brace 9">
            <a:extLst>
              <a:ext uri="{FF2B5EF4-FFF2-40B4-BE49-F238E27FC236}">
                <a16:creationId xmlns:a16="http://schemas.microsoft.com/office/drawing/2014/main" id="{953A31DF-FD2A-57A2-32A8-4A063AB039C1}"/>
              </a:ext>
            </a:extLst>
          </p:cNvPr>
          <p:cNvSpPr/>
          <p:nvPr/>
        </p:nvSpPr>
        <p:spPr>
          <a:xfrm rot="16200000" flipH="1">
            <a:off x="1743075" y="2305050"/>
            <a:ext cx="819151" cy="1428751"/>
          </a:xfrm>
          <a:prstGeom prst="leftBrace">
            <a:avLst>
              <a:gd name="adj1" fmla="val 8333"/>
              <a:gd name="adj2" fmla="val 483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11" name="TextBox 10">
            <a:extLst>
              <a:ext uri="{FF2B5EF4-FFF2-40B4-BE49-F238E27FC236}">
                <a16:creationId xmlns:a16="http://schemas.microsoft.com/office/drawing/2014/main" id="{2382A27E-A0DB-2D24-BAF7-D889BC999008}"/>
              </a:ext>
            </a:extLst>
          </p:cNvPr>
          <p:cNvSpPr txBox="1"/>
          <p:nvPr/>
        </p:nvSpPr>
        <p:spPr>
          <a:xfrm>
            <a:off x="1438274" y="2240517"/>
            <a:ext cx="2190750" cy="369332"/>
          </a:xfrm>
          <a:prstGeom prst="rect">
            <a:avLst/>
          </a:prstGeom>
          <a:noFill/>
        </p:spPr>
        <p:txBody>
          <a:bodyPr wrap="square">
            <a:spAutoFit/>
          </a:bodyPr>
          <a:lstStyle/>
          <a:p>
            <a:pPr marL="0" indent="0">
              <a:buNone/>
            </a:pPr>
            <a:r>
              <a:rPr lang="en-US" altLang="zh-CN" dirty="0">
                <a:latin typeface="ArialMT"/>
              </a:rPr>
              <a:t>Power</a:t>
            </a:r>
            <a:r>
              <a:rPr lang="zh-CN" altLang="en-US" dirty="0">
                <a:latin typeface="ArialMT"/>
              </a:rPr>
              <a:t> </a:t>
            </a:r>
            <a:r>
              <a:rPr lang="en-US" altLang="zh-CN" dirty="0">
                <a:latin typeface="ArialMT"/>
              </a:rPr>
              <a:t>limit</a:t>
            </a:r>
            <a:r>
              <a:rPr lang="zh-CN" altLang="en-US" dirty="0">
                <a:latin typeface="ArialMT"/>
              </a:rPr>
              <a:t> </a:t>
            </a:r>
            <a:r>
              <a:rPr lang="en-US" altLang="zh-CN" dirty="0">
                <a:latin typeface="ArialMT"/>
              </a:rPr>
              <a:t>1</a:t>
            </a:r>
            <a:endParaRPr lang="en-US" sz="1800" dirty="0">
              <a:effectLst/>
              <a:latin typeface="ArialMT"/>
            </a:endParaRPr>
          </a:p>
        </p:txBody>
      </p:sp>
      <p:sp>
        <p:nvSpPr>
          <p:cNvPr id="13" name="TextBox 12">
            <a:extLst>
              <a:ext uri="{FF2B5EF4-FFF2-40B4-BE49-F238E27FC236}">
                <a16:creationId xmlns:a16="http://schemas.microsoft.com/office/drawing/2014/main" id="{4D1BA573-4B09-C6C8-35BF-CAB1BC1B480B}"/>
              </a:ext>
            </a:extLst>
          </p:cNvPr>
          <p:cNvSpPr txBox="1"/>
          <p:nvPr/>
        </p:nvSpPr>
        <p:spPr>
          <a:xfrm>
            <a:off x="1143000" y="1595554"/>
            <a:ext cx="6096000" cy="369332"/>
          </a:xfrm>
          <a:prstGeom prst="rect">
            <a:avLst/>
          </a:prstGeom>
          <a:noFill/>
        </p:spPr>
        <p:txBody>
          <a:bodyPr wrap="square">
            <a:spAutoFit/>
          </a:bodyPr>
          <a:lstStyle/>
          <a:p>
            <a:r>
              <a:rPr lang="en-SA" dirty="0"/>
              <a:t>partition the epoch into slices at iteration boundaries</a:t>
            </a:r>
          </a:p>
        </p:txBody>
      </p:sp>
      <p:sp>
        <p:nvSpPr>
          <p:cNvPr id="15" name="Rectangle 14">
            <a:extLst>
              <a:ext uri="{FF2B5EF4-FFF2-40B4-BE49-F238E27FC236}">
                <a16:creationId xmlns:a16="http://schemas.microsoft.com/office/drawing/2014/main" id="{CDD74F81-CC94-74D1-4056-0B7FF2000CB5}"/>
              </a:ext>
            </a:extLst>
          </p:cNvPr>
          <p:cNvSpPr/>
          <p:nvPr/>
        </p:nvSpPr>
        <p:spPr>
          <a:xfrm flipV="1">
            <a:off x="2867025" y="3421617"/>
            <a:ext cx="1428751" cy="56935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6" name="Left Brace 15">
            <a:extLst>
              <a:ext uri="{FF2B5EF4-FFF2-40B4-BE49-F238E27FC236}">
                <a16:creationId xmlns:a16="http://schemas.microsoft.com/office/drawing/2014/main" id="{CC6999CC-8F24-4E13-DD85-6C13B0E5CA63}"/>
              </a:ext>
            </a:extLst>
          </p:cNvPr>
          <p:cNvSpPr/>
          <p:nvPr/>
        </p:nvSpPr>
        <p:spPr>
          <a:xfrm rot="16200000" flipH="1">
            <a:off x="3171826" y="2297669"/>
            <a:ext cx="819151" cy="1428751"/>
          </a:xfrm>
          <a:prstGeom prst="leftBrace">
            <a:avLst>
              <a:gd name="adj1" fmla="val 8333"/>
              <a:gd name="adj2" fmla="val 483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17" name="TextBox 16">
            <a:extLst>
              <a:ext uri="{FF2B5EF4-FFF2-40B4-BE49-F238E27FC236}">
                <a16:creationId xmlns:a16="http://schemas.microsoft.com/office/drawing/2014/main" id="{30027170-454B-E0CA-8D86-25DD02C525E1}"/>
              </a:ext>
            </a:extLst>
          </p:cNvPr>
          <p:cNvSpPr txBox="1"/>
          <p:nvPr/>
        </p:nvSpPr>
        <p:spPr>
          <a:xfrm>
            <a:off x="2867025" y="2223610"/>
            <a:ext cx="2190750" cy="369332"/>
          </a:xfrm>
          <a:prstGeom prst="rect">
            <a:avLst/>
          </a:prstGeom>
          <a:noFill/>
        </p:spPr>
        <p:txBody>
          <a:bodyPr wrap="square">
            <a:spAutoFit/>
          </a:bodyPr>
          <a:lstStyle/>
          <a:p>
            <a:pPr marL="0" indent="0">
              <a:buNone/>
            </a:pPr>
            <a:r>
              <a:rPr lang="en-US" altLang="zh-CN" dirty="0">
                <a:latin typeface="ArialMT"/>
              </a:rPr>
              <a:t>Power</a:t>
            </a:r>
            <a:r>
              <a:rPr lang="zh-CN" altLang="en-US" dirty="0">
                <a:latin typeface="ArialMT"/>
              </a:rPr>
              <a:t> </a:t>
            </a:r>
            <a:r>
              <a:rPr lang="en-US" altLang="zh-CN" dirty="0">
                <a:latin typeface="ArialMT"/>
              </a:rPr>
              <a:t>limit</a:t>
            </a:r>
            <a:r>
              <a:rPr lang="zh-CN" altLang="en-US" dirty="0">
                <a:latin typeface="ArialMT"/>
              </a:rPr>
              <a:t> </a:t>
            </a:r>
            <a:r>
              <a:rPr lang="en-US" altLang="zh-CN" dirty="0">
                <a:latin typeface="ArialMT"/>
              </a:rPr>
              <a:t>2</a:t>
            </a:r>
            <a:endParaRPr lang="en-US" sz="1800" dirty="0">
              <a:effectLst/>
              <a:latin typeface="ArialMT"/>
            </a:endParaRPr>
          </a:p>
        </p:txBody>
      </p:sp>
      <p:sp>
        <p:nvSpPr>
          <p:cNvPr id="18" name="Rectangle 17">
            <a:extLst>
              <a:ext uri="{FF2B5EF4-FFF2-40B4-BE49-F238E27FC236}">
                <a16:creationId xmlns:a16="http://schemas.microsoft.com/office/drawing/2014/main" id="{DF58F4E3-C1F9-1C44-3CE1-33C2894A6F7A}"/>
              </a:ext>
            </a:extLst>
          </p:cNvPr>
          <p:cNvSpPr/>
          <p:nvPr/>
        </p:nvSpPr>
        <p:spPr>
          <a:xfrm flipV="1">
            <a:off x="4295775" y="3412091"/>
            <a:ext cx="1428751" cy="578882"/>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9" name="Left Brace 18">
            <a:extLst>
              <a:ext uri="{FF2B5EF4-FFF2-40B4-BE49-F238E27FC236}">
                <a16:creationId xmlns:a16="http://schemas.microsoft.com/office/drawing/2014/main" id="{B70C16DF-C047-F18C-9608-FD01D87960EB}"/>
              </a:ext>
            </a:extLst>
          </p:cNvPr>
          <p:cNvSpPr/>
          <p:nvPr/>
        </p:nvSpPr>
        <p:spPr>
          <a:xfrm rot="16200000" flipH="1">
            <a:off x="4600576" y="2288143"/>
            <a:ext cx="819151" cy="1428751"/>
          </a:xfrm>
          <a:prstGeom prst="leftBrace">
            <a:avLst>
              <a:gd name="adj1" fmla="val 8333"/>
              <a:gd name="adj2" fmla="val 483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A"/>
          </a:p>
        </p:txBody>
      </p:sp>
      <p:sp>
        <p:nvSpPr>
          <p:cNvPr id="20" name="TextBox 19">
            <a:extLst>
              <a:ext uri="{FF2B5EF4-FFF2-40B4-BE49-F238E27FC236}">
                <a16:creationId xmlns:a16="http://schemas.microsoft.com/office/drawing/2014/main" id="{C6215A9F-34DF-FB9B-9994-12FE16D4C0EE}"/>
              </a:ext>
            </a:extLst>
          </p:cNvPr>
          <p:cNvSpPr txBox="1"/>
          <p:nvPr/>
        </p:nvSpPr>
        <p:spPr>
          <a:xfrm>
            <a:off x="4295775" y="2223610"/>
            <a:ext cx="2190750" cy="369332"/>
          </a:xfrm>
          <a:prstGeom prst="rect">
            <a:avLst/>
          </a:prstGeom>
          <a:noFill/>
        </p:spPr>
        <p:txBody>
          <a:bodyPr wrap="square">
            <a:spAutoFit/>
          </a:bodyPr>
          <a:lstStyle/>
          <a:p>
            <a:pPr marL="0" indent="0">
              <a:buNone/>
            </a:pPr>
            <a:r>
              <a:rPr lang="en-US" altLang="zh-CN" dirty="0">
                <a:latin typeface="ArialMT"/>
              </a:rPr>
              <a:t>Power</a:t>
            </a:r>
            <a:r>
              <a:rPr lang="zh-CN" altLang="en-US" dirty="0">
                <a:latin typeface="ArialMT"/>
              </a:rPr>
              <a:t> </a:t>
            </a:r>
            <a:r>
              <a:rPr lang="en-US" altLang="zh-CN" dirty="0">
                <a:latin typeface="ArialMT"/>
              </a:rPr>
              <a:t>limit</a:t>
            </a:r>
            <a:r>
              <a:rPr lang="zh-CN" altLang="en-US" dirty="0">
                <a:latin typeface="ArialMT"/>
              </a:rPr>
              <a:t> </a:t>
            </a:r>
            <a:r>
              <a:rPr lang="en-US" altLang="zh-CN" dirty="0">
                <a:latin typeface="ArialMT"/>
              </a:rPr>
              <a:t>3</a:t>
            </a:r>
            <a:endParaRPr lang="en-US" sz="1800" dirty="0">
              <a:effectLst/>
              <a:latin typeface="ArialMT"/>
            </a:endParaRPr>
          </a:p>
        </p:txBody>
      </p:sp>
      <p:sp>
        <p:nvSpPr>
          <p:cNvPr id="21" name="TextBox 20">
            <a:extLst>
              <a:ext uri="{FF2B5EF4-FFF2-40B4-BE49-F238E27FC236}">
                <a16:creationId xmlns:a16="http://schemas.microsoft.com/office/drawing/2014/main" id="{2765A136-8307-20E5-93E6-84FD7C44C2E1}"/>
              </a:ext>
            </a:extLst>
          </p:cNvPr>
          <p:cNvSpPr txBox="1"/>
          <p:nvPr/>
        </p:nvSpPr>
        <p:spPr>
          <a:xfrm>
            <a:off x="5915024" y="3525320"/>
            <a:ext cx="2190750" cy="369332"/>
          </a:xfrm>
          <a:prstGeom prst="rect">
            <a:avLst/>
          </a:prstGeom>
          <a:noFill/>
        </p:spPr>
        <p:txBody>
          <a:bodyPr wrap="square">
            <a:spAutoFit/>
          </a:bodyPr>
          <a:lstStyle/>
          <a:p>
            <a:pPr marL="0" indent="0">
              <a:buNone/>
            </a:pPr>
            <a:r>
              <a:rPr lang="en-US" altLang="zh-CN" dirty="0">
                <a:latin typeface="GillSans" panose="020B0A02020104020203" pitchFamily="34" charset="77"/>
              </a:rPr>
              <a:t>…</a:t>
            </a:r>
            <a:r>
              <a:rPr lang="zh-CN" altLang="en-US" dirty="0">
                <a:latin typeface="GillSans" panose="020B0A02020104020203" pitchFamily="34" charset="77"/>
              </a:rPr>
              <a:t>  </a:t>
            </a:r>
            <a:r>
              <a:rPr lang="en-US" altLang="zh-CN" dirty="0">
                <a:latin typeface="GillSans" panose="020B0A02020104020203" pitchFamily="34" charset="77"/>
              </a:rPr>
              <a:t>…</a:t>
            </a:r>
            <a:endParaRPr lang="en-US" sz="1800" dirty="0">
              <a:effectLst/>
              <a:latin typeface="ArialMT"/>
            </a:endParaRPr>
          </a:p>
        </p:txBody>
      </p:sp>
    </p:spTree>
    <p:extLst>
      <p:ext uri="{BB962C8B-B14F-4D97-AF65-F5344CB8AC3E}">
        <p14:creationId xmlns:p14="http://schemas.microsoft.com/office/powerpoint/2010/main" val="960733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CFC499-3B08-78D3-F70A-9932DAEA4FAB}"/>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3.</a:t>
            </a:r>
            <a:r>
              <a:rPr 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Batch</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Size</a:t>
            </a:r>
            <a:r>
              <a:rPr lang="zh-CN" altLang="en-US" sz="3600" dirty="0">
                <a:solidFill>
                  <a:srgbClr val="FF5600"/>
                </a:solidFill>
                <a:latin typeface="GillSans" panose="020B0A02020104020203" pitchFamily="34" charset="77"/>
              </a:rPr>
              <a:t> </a:t>
            </a:r>
            <a:r>
              <a:rPr lang="en-US" sz="3600" dirty="0">
                <a:solidFill>
                  <a:srgbClr val="FF5600"/>
                </a:solidFill>
                <a:latin typeface="GillSans" panose="020B0A02020104020203" pitchFamily="34" charset="77"/>
              </a:rPr>
              <a:t>Optimizer </a:t>
            </a:r>
          </a:p>
        </p:txBody>
      </p:sp>
      <p:sp>
        <p:nvSpPr>
          <p:cNvPr id="3" name="Content Placeholder 2">
            <a:extLst>
              <a:ext uri="{FF2B5EF4-FFF2-40B4-BE49-F238E27FC236}">
                <a16:creationId xmlns:a16="http://schemas.microsoft.com/office/drawing/2014/main" id="{CC9A468B-DC25-005B-8262-0634F9F73E47}"/>
              </a:ext>
            </a:extLst>
          </p:cNvPr>
          <p:cNvSpPr>
            <a:spLocks noGrp="1"/>
          </p:cNvSpPr>
          <p:nvPr>
            <p:ph idx="1"/>
          </p:nvPr>
        </p:nvSpPr>
        <p:spPr>
          <a:xfrm>
            <a:off x="770467" y="1774824"/>
            <a:ext cx="10515600" cy="4497960"/>
          </a:xfrm>
        </p:spPr>
        <p:txBody>
          <a:bodyPr>
            <a:noAutofit/>
          </a:bodyPr>
          <a:lstStyle/>
          <a:p>
            <a:pPr marL="0" indent="0">
              <a:buNone/>
            </a:pPr>
            <a:r>
              <a:rPr lang="en-US" altLang="zh-CN" dirty="0">
                <a:latin typeface="GillSans" panose="020B0A02020104020203" pitchFamily="34" charset="77"/>
              </a:rPr>
              <a:t>A</a:t>
            </a:r>
            <a:r>
              <a:rPr lang="en-US" dirty="0">
                <a:effectLst/>
                <a:latin typeface="GillSans" panose="020B0A02020104020203" pitchFamily="34" charset="77"/>
              </a:rPr>
              <a:t> good solution must </a:t>
            </a:r>
            <a:endParaRPr lang="en-US" dirty="0">
              <a:effectLst/>
            </a:endParaRPr>
          </a:p>
          <a:p>
            <a:pPr marL="0" indent="0">
              <a:buNone/>
            </a:pPr>
            <a:r>
              <a:rPr lang="en-US" b="0" dirty="0">
                <a:effectLst/>
                <a:latin typeface="GillSans" panose="020B0A02020104020203" pitchFamily="34" charset="77"/>
              </a:rPr>
              <a:t>1. Incorporate</a:t>
            </a:r>
            <a:r>
              <a:rPr lang="zh-CN" altLang="en-US" b="0" dirty="0">
                <a:effectLst/>
                <a:latin typeface="GillSans" panose="020B0A02020104020203" pitchFamily="34" charset="77"/>
              </a:rPr>
              <a:t> </a:t>
            </a:r>
            <a:r>
              <a:rPr lang="en-US" b="0" dirty="0">
                <a:effectLst/>
                <a:latin typeface="GillSans" panose="020B0A02020104020203" pitchFamily="34" charset="77"/>
              </a:rPr>
              <a:t>the</a:t>
            </a:r>
            <a:r>
              <a:rPr lang="zh-CN" altLang="en-US" b="0" dirty="0">
                <a:effectLst/>
                <a:latin typeface="GillSans" panose="020B0A02020104020203" pitchFamily="34" charset="77"/>
              </a:rPr>
              <a:t> </a:t>
            </a:r>
            <a:r>
              <a:rPr lang="en-US" b="0" dirty="0">
                <a:solidFill>
                  <a:srgbClr val="F47F23"/>
                </a:solidFill>
                <a:effectLst/>
                <a:latin typeface="GillSans" panose="020B0A02020104020203" pitchFamily="34" charset="77"/>
              </a:rPr>
              <a:t>stochasticity</a:t>
            </a:r>
            <a:r>
              <a:rPr lang="zh-CN" altLang="en-US" b="0" dirty="0">
                <a:solidFill>
                  <a:srgbClr val="F47F23"/>
                </a:solidFill>
                <a:effectLst/>
                <a:latin typeface="GillSans" panose="020B0A02020104020203" pitchFamily="34" charset="77"/>
              </a:rPr>
              <a:t> </a:t>
            </a:r>
            <a:r>
              <a:rPr lang="en-US" b="0" dirty="0">
                <a:effectLst/>
                <a:latin typeface="GillSans" panose="020B0A02020104020203" pitchFamily="34" charset="77"/>
              </a:rPr>
              <a:t>of</a:t>
            </a:r>
            <a:r>
              <a:rPr lang="zh-CN" altLang="en-US" b="0" dirty="0">
                <a:effectLst/>
                <a:latin typeface="GillSans" panose="020B0A02020104020203" pitchFamily="34" charset="77"/>
              </a:rPr>
              <a:t> </a:t>
            </a:r>
            <a:r>
              <a:rPr lang="en-US" b="0" dirty="0">
                <a:effectLst/>
                <a:latin typeface="GillSans" panose="020B0A02020104020203" pitchFamily="34" charset="77"/>
              </a:rPr>
              <a:t>DNN</a:t>
            </a:r>
            <a:r>
              <a:rPr lang="zh-CN" altLang="en-US" b="0" dirty="0">
                <a:effectLst/>
                <a:latin typeface="GillSans" panose="020B0A02020104020203" pitchFamily="34" charset="77"/>
              </a:rPr>
              <a:t> </a:t>
            </a:r>
            <a:r>
              <a:rPr lang="en-US" b="0" dirty="0">
                <a:effectLst/>
                <a:latin typeface="GillSans" panose="020B0A02020104020203" pitchFamily="34" charset="77"/>
              </a:rPr>
              <a:t>training</a:t>
            </a:r>
          </a:p>
          <a:p>
            <a:pPr marL="0" indent="0">
              <a:buNone/>
            </a:pPr>
            <a:r>
              <a:rPr lang="en-US" b="0" dirty="0">
                <a:effectLst/>
                <a:latin typeface="GillSans" panose="020B0A02020104020203" pitchFamily="34" charset="77"/>
              </a:rPr>
              <a:t>2. intelligently </a:t>
            </a:r>
            <a:r>
              <a:rPr lang="en-US" b="0" dirty="0">
                <a:solidFill>
                  <a:srgbClr val="F47F23"/>
                </a:solidFill>
                <a:effectLst/>
                <a:latin typeface="GillSans" panose="020B0A02020104020203" pitchFamily="34" charset="77"/>
              </a:rPr>
              <a:t>trade-off </a:t>
            </a:r>
            <a:r>
              <a:rPr lang="en-US" b="0" dirty="0">
                <a:effectLst/>
                <a:latin typeface="GillSans" panose="020B0A02020104020203" pitchFamily="34" charset="77"/>
              </a:rPr>
              <a:t>exploration and exploitation </a:t>
            </a:r>
            <a:endParaRPr lang="en-US" dirty="0">
              <a:effectLst/>
              <a:latin typeface="GillSans" panose="020B0A02020104020203" pitchFamily="34" charset="77"/>
            </a:endParaRPr>
          </a:p>
          <a:p>
            <a:pPr marL="0" indent="0">
              <a:buNone/>
            </a:pPr>
            <a:endParaRPr lang="en-US" dirty="0">
              <a:effectLst/>
              <a:latin typeface="GillSans" panose="020B0A02020104020203" pitchFamily="34" charset="77"/>
            </a:endParaRPr>
          </a:p>
          <a:p>
            <a:pPr marL="0" indent="0">
              <a:buNone/>
            </a:pPr>
            <a:r>
              <a:rPr lang="en-US" dirty="0">
                <a:effectLst/>
                <a:latin typeface="GillSans" panose="020B0A02020104020203" pitchFamily="34" charset="77"/>
              </a:rPr>
              <a:t>Multi-Armed Bandit </a:t>
            </a:r>
            <a:endParaRPr lang="en-US" dirty="0">
              <a:effectLst/>
            </a:endParaRPr>
          </a:p>
          <a:p>
            <a:pPr marL="0" indent="0">
              <a:buNone/>
            </a:pPr>
            <a:r>
              <a:rPr lang="en-US" dirty="0">
                <a:effectLst/>
                <a:latin typeface="CambriaMath"/>
              </a:rPr>
              <a:t>Cost=</a:t>
            </a:r>
            <a:r>
              <a:rPr lang="en-US" dirty="0">
                <a:solidFill>
                  <a:srgbClr val="F47F23"/>
                </a:solidFill>
                <a:effectLst/>
                <a:latin typeface="CambriaMath"/>
              </a:rPr>
              <a:t>𝜂</a:t>
            </a:r>
            <a:r>
              <a:rPr lang="en-US" dirty="0">
                <a:effectLst/>
                <a:latin typeface="CambriaMath"/>
              </a:rPr>
              <a:t>⋅ETA+ </a:t>
            </a:r>
            <a:r>
              <a:rPr lang="en-US" altLang="zh-CN" dirty="0">
                <a:effectLst/>
                <a:latin typeface="CambriaMath"/>
              </a:rPr>
              <a:t>(</a:t>
            </a:r>
            <a:r>
              <a:rPr lang="en-US" dirty="0">
                <a:effectLst/>
                <a:latin typeface="CambriaMath"/>
              </a:rPr>
              <a:t>1−</a:t>
            </a:r>
            <a:r>
              <a:rPr lang="en-US" dirty="0">
                <a:solidFill>
                  <a:srgbClr val="F47F23"/>
                </a:solidFill>
                <a:effectLst/>
                <a:latin typeface="CambriaMath"/>
              </a:rPr>
              <a:t>𝜂 </a:t>
            </a:r>
            <a:r>
              <a:rPr lang="en-US" altLang="zh-CN" dirty="0">
                <a:solidFill>
                  <a:srgbClr val="F47F23"/>
                </a:solidFill>
                <a:effectLst/>
                <a:latin typeface="CambriaMath"/>
              </a:rPr>
              <a:t>)</a:t>
            </a:r>
            <a:r>
              <a:rPr lang="en-US" dirty="0">
                <a:effectLst/>
                <a:latin typeface="CambriaMath"/>
              </a:rPr>
              <a:t>⋅MaxPower⋅TTA </a:t>
            </a:r>
            <a:endParaRPr lang="en-US" dirty="0">
              <a:effectLst/>
            </a:endParaRPr>
          </a:p>
          <a:p>
            <a:pPr>
              <a:buFont typeface="+mj-lt"/>
              <a:buAutoNum type="arabicPeriod"/>
            </a:pPr>
            <a:r>
              <a:rPr lang="en-US" b="0" dirty="0">
                <a:effectLst/>
                <a:latin typeface="GillSans" panose="020B0A02020104020203" pitchFamily="34" charset="77"/>
              </a:rPr>
              <a:t>Models </a:t>
            </a:r>
            <a:r>
              <a:rPr lang="en-US" b="0" dirty="0">
                <a:solidFill>
                  <a:srgbClr val="F47F21"/>
                </a:solidFill>
                <a:effectLst/>
                <a:latin typeface="GillSans" panose="020B0A02020104020203" pitchFamily="34" charset="77"/>
              </a:rPr>
              <a:t>cost </a:t>
            </a:r>
            <a:r>
              <a:rPr lang="en-US" b="0" dirty="0">
                <a:effectLst/>
                <a:latin typeface="GillSans" panose="020B0A02020104020203" pitchFamily="34" charset="77"/>
              </a:rPr>
              <a:t>as a Gaussian random variable </a:t>
            </a:r>
          </a:p>
          <a:p>
            <a:pPr>
              <a:buFont typeface="+mj-lt"/>
              <a:buAutoNum type="arabicPeriod"/>
            </a:pPr>
            <a:r>
              <a:rPr lang="en-US" b="0" dirty="0">
                <a:effectLst/>
                <a:latin typeface="GillSans" panose="020B0A02020104020203" pitchFamily="34" charset="77"/>
              </a:rPr>
              <a:t>Automatically controls exploration and exploitation </a:t>
            </a:r>
          </a:p>
        </p:txBody>
      </p:sp>
    </p:spTree>
    <p:extLst>
      <p:ext uri="{BB962C8B-B14F-4D97-AF65-F5344CB8AC3E}">
        <p14:creationId xmlns:p14="http://schemas.microsoft.com/office/powerpoint/2010/main" val="5651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Callout 3">
            <a:extLst>
              <a:ext uri="{FF2B5EF4-FFF2-40B4-BE49-F238E27FC236}">
                <a16:creationId xmlns:a16="http://schemas.microsoft.com/office/drawing/2014/main" id="{C20E900C-3D3C-5BF3-F6B4-32B429515A2C}"/>
              </a:ext>
            </a:extLst>
          </p:cNvPr>
          <p:cNvSpPr/>
          <p:nvPr/>
        </p:nvSpPr>
        <p:spPr>
          <a:xfrm>
            <a:off x="6597649" y="270262"/>
            <a:ext cx="4324350" cy="612648"/>
          </a:xfrm>
          <a:prstGeom prst="wedgeEllipseCallout">
            <a:avLst>
              <a:gd name="adj1" fmla="val -84375"/>
              <a:gd name="adj2" fmla="val 19931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A"/>
          </a:p>
        </p:txBody>
      </p:sp>
      <p:pic>
        <p:nvPicPr>
          <p:cNvPr id="5" name="Content Placeholder 4">
            <a:extLst>
              <a:ext uri="{FF2B5EF4-FFF2-40B4-BE49-F238E27FC236}">
                <a16:creationId xmlns:a16="http://schemas.microsoft.com/office/drawing/2014/main" id="{58D9BFB9-7DB9-B69D-0548-756265A828B8}"/>
              </a:ext>
            </a:extLst>
          </p:cNvPr>
          <p:cNvPicPr>
            <a:picLocks noGrp="1" noChangeAspect="1"/>
          </p:cNvPicPr>
          <p:nvPr>
            <p:ph idx="1"/>
          </p:nvPr>
        </p:nvPicPr>
        <p:blipFill>
          <a:blip r:embed="rId3"/>
          <a:stretch>
            <a:fillRect/>
          </a:stretch>
        </p:blipFill>
        <p:spPr>
          <a:xfrm>
            <a:off x="249798" y="1397042"/>
            <a:ext cx="5990135" cy="4517983"/>
          </a:xfrm>
        </p:spPr>
      </p:pic>
      <p:sp>
        <p:nvSpPr>
          <p:cNvPr id="6" name="Title 1">
            <a:extLst>
              <a:ext uri="{FF2B5EF4-FFF2-40B4-BE49-F238E27FC236}">
                <a16:creationId xmlns:a16="http://schemas.microsoft.com/office/drawing/2014/main" id="{1268C3EC-0C27-2B8C-2590-E760CC6149E0}"/>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3.</a:t>
            </a:r>
            <a:r>
              <a:rPr 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Batch</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Size</a:t>
            </a:r>
            <a:r>
              <a:rPr lang="zh-CN" altLang="en-US" sz="3600" dirty="0">
                <a:solidFill>
                  <a:srgbClr val="FF5600"/>
                </a:solidFill>
                <a:latin typeface="GillSans" panose="020B0A02020104020203" pitchFamily="34" charset="77"/>
              </a:rPr>
              <a:t> </a:t>
            </a:r>
            <a:r>
              <a:rPr lang="en-US" sz="3600" dirty="0">
                <a:solidFill>
                  <a:srgbClr val="FF5600"/>
                </a:solidFill>
                <a:latin typeface="GillSans" panose="020B0A02020104020203" pitchFamily="34" charset="77"/>
              </a:rPr>
              <a:t>Optimizer </a:t>
            </a:r>
          </a:p>
        </p:txBody>
      </p:sp>
      <p:sp>
        <p:nvSpPr>
          <p:cNvPr id="3" name="TextBox 2">
            <a:extLst>
              <a:ext uri="{FF2B5EF4-FFF2-40B4-BE49-F238E27FC236}">
                <a16:creationId xmlns:a16="http://schemas.microsoft.com/office/drawing/2014/main" id="{01356F6F-E54F-B617-46A0-274FFC9C50F4}"/>
              </a:ext>
            </a:extLst>
          </p:cNvPr>
          <p:cNvSpPr txBox="1"/>
          <p:nvPr/>
        </p:nvSpPr>
        <p:spPr>
          <a:xfrm>
            <a:off x="6874932" y="391920"/>
            <a:ext cx="4047067" cy="369332"/>
          </a:xfrm>
          <a:prstGeom prst="rect">
            <a:avLst/>
          </a:prstGeom>
          <a:noFill/>
        </p:spPr>
        <p:txBody>
          <a:bodyPr wrap="square">
            <a:spAutoFit/>
          </a:bodyPr>
          <a:lstStyle/>
          <a:p>
            <a:r>
              <a:rPr lang="en-US" altLang="zh-CN" dirty="0"/>
              <a:t>Does</a:t>
            </a:r>
            <a:r>
              <a:rPr lang="zh-CN" altLang="en-US" dirty="0"/>
              <a:t> </a:t>
            </a:r>
            <a:r>
              <a:rPr lang="en-US" altLang="zh-CN" dirty="0"/>
              <a:t>anybody</a:t>
            </a:r>
            <a:r>
              <a:rPr lang="zh-CN" altLang="en-US" dirty="0"/>
              <a:t> </a:t>
            </a:r>
            <a:r>
              <a:rPr lang="en-US" altLang="zh-CN" dirty="0"/>
              <a:t>have</a:t>
            </a:r>
            <a:r>
              <a:rPr lang="zh-CN" altLang="en-US" dirty="0"/>
              <a:t> </a:t>
            </a:r>
            <a:r>
              <a:rPr lang="en-US" altLang="zh-CN" dirty="0"/>
              <a:t>experience</a:t>
            </a:r>
            <a:r>
              <a:rPr lang="zh-CN" altLang="en-US" dirty="0"/>
              <a:t> </a:t>
            </a:r>
            <a:r>
              <a:rPr lang="en-US" altLang="zh-CN" dirty="0"/>
              <a:t>in</a:t>
            </a:r>
            <a:r>
              <a:rPr lang="zh-CN" altLang="en-US" dirty="0"/>
              <a:t> </a:t>
            </a:r>
            <a:r>
              <a:rPr lang="en-US" altLang="zh-CN" dirty="0"/>
              <a:t>MAB?</a:t>
            </a:r>
            <a:endParaRPr lang="en-SA" dirty="0"/>
          </a:p>
        </p:txBody>
      </p:sp>
      <p:pic>
        <p:nvPicPr>
          <p:cNvPr id="8" name="Picture 7">
            <a:extLst>
              <a:ext uri="{FF2B5EF4-FFF2-40B4-BE49-F238E27FC236}">
                <a16:creationId xmlns:a16="http://schemas.microsoft.com/office/drawing/2014/main" id="{49054B5A-A0D0-F42C-8CEA-673E57D5BBB0}"/>
              </a:ext>
            </a:extLst>
          </p:cNvPr>
          <p:cNvPicPr>
            <a:picLocks noChangeAspect="1"/>
          </p:cNvPicPr>
          <p:nvPr/>
        </p:nvPicPr>
        <p:blipFill>
          <a:blip r:embed="rId4"/>
          <a:stretch>
            <a:fillRect/>
          </a:stretch>
        </p:blipFill>
        <p:spPr>
          <a:xfrm>
            <a:off x="6394163" y="1395121"/>
            <a:ext cx="5388534" cy="5070959"/>
          </a:xfrm>
          <a:prstGeom prst="rect">
            <a:avLst/>
          </a:prstGeom>
        </p:spPr>
      </p:pic>
    </p:spTree>
    <p:extLst>
      <p:ext uri="{BB962C8B-B14F-4D97-AF65-F5344CB8AC3E}">
        <p14:creationId xmlns:p14="http://schemas.microsoft.com/office/powerpoint/2010/main" val="598609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68C3EC-0C27-2B8C-2590-E760CC6149E0}"/>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3.</a:t>
            </a:r>
            <a:r>
              <a:rPr 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Batch</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Size</a:t>
            </a:r>
            <a:r>
              <a:rPr lang="zh-CN" altLang="en-US" sz="3600" dirty="0">
                <a:solidFill>
                  <a:srgbClr val="FF5600"/>
                </a:solidFill>
                <a:latin typeface="GillSans" panose="020B0A02020104020203" pitchFamily="34" charset="77"/>
              </a:rPr>
              <a:t> </a:t>
            </a:r>
            <a:r>
              <a:rPr lang="en-US" sz="3600" dirty="0">
                <a:solidFill>
                  <a:srgbClr val="FF5600"/>
                </a:solidFill>
                <a:latin typeface="GillSans" panose="020B0A02020104020203" pitchFamily="34" charset="77"/>
              </a:rPr>
              <a:t>Optimizer </a:t>
            </a:r>
          </a:p>
        </p:txBody>
      </p:sp>
      <p:pic>
        <p:nvPicPr>
          <p:cNvPr id="3" name="Picture 2">
            <a:extLst>
              <a:ext uri="{FF2B5EF4-FFF2-40B4-BE49-F238E27FC236}">
                <a16:creationId xmlns:a16="http://schemas.microsoft.com/office/drawing/2014/main" id="{11F67E9C-6ED6-1809-69DF-3F9B1708B6FF}"/>
              </a:ext>
            </a:extLst>
          </p:cNvPr>
          <p:cNvPicPr>
            <a:picLocks noChangeAspect="1"/>
          </p:cNvPicPr>
          <p:nvPr/>
        </p:nvPicPr>
        <p:blipFill>
          <a:blip r:embed="rId3"/>
          <a:stretch>
            <a:fillRect/>
          </a:stretch>
        </p:blipFill>
        <p:spPr>
          <a:xfrm>
            <a:off x="-311332" y="1687948"/>
            <a:ext cx="7772400" cy="3989588"/>
          </a:xfrm>
          <a:prstGeom prst="rect">
            <a:avLst/>
          </a:prstGeom>
        </p:spPr>
      </p:pic>
      <p:sp>
        <p:nvSpPr>
          <p:cNvPr id="9" name="TextBox 8">
            <a:extLst>
              <a:ext uri="{FF2B5EF4-FFF2-40B4-BE49-F238E27FC236}">
                <a16:creationId xmlns:a16="http://schemas.microsoft.com/office/drawing/2014/main" id="{DB846AB2-0D66-B913-CABE-BE3DCCADEB1D}"/>
              </a:ext>
            </a:extLst>
          </p:cNvPr>
          <p:cNvSpPr txBox="1"/>
          <p:nvPr/>
        </p:nvSpPr>
        <p:spPr>
          <a:xfrm>
            <a:off x="5856731" y="1452337"/>
            <a:ext cx="6265599" cy="646331"/>
          </a:xfrm>
          <a:prstGeom prst="rect">
            <a:avLst/>
          </a:prstGeom>
          <a:noFill/>
        </p:spPr>
        <p:txBody>
          <a:bodyPr wrap="square">
            <a:spAutoFit/>
          </a:bodyPr>
          <a:lstStyle/>
          <a:p>
            <a:r>
              <a:rPr lang="en-US" dirty="0"/>
              <a:t>E</a:t>
            </a:r>
            <a:r>
              <a:rPr lang="en-SA" dirty="0"/>
              <a:t>arly</a:t>
            </a:r>
            <a:r>
              <a:rPr lang="zh-CN" altLang="en-US" dirty="0"/>
              <a:t> </a:t>
            </a:r>
            <a:r>
              <a:rPr lang="en-US" altLang="zh-CN" dirty="0"/>
              <a:t>stopping:</a:t>
            </a:r>
            <a:r>
              <a:rPr lang="zh-CN" altLang="en-US" dirty="0"/>
              <a:t> </a:t>
            </a:r>
            <a:r>
              <a:rPr lang="en-US" altLang="zh-CN" dirty="0"/>
              <a:t>when</a:t>
            </a:r>
            <a:r>
              <a:rPr lang="zh-CN" altLang="en-US" dirty="0"/>
              <a:t> </a:t>
            </a:r>
            <a:r>
              <a:rPr lang="en-US" altLang="zh-CN" dirty="0"/>
              <a:t>cost</a:t>
            </a:r>
            <a:r>
              <a:rPr lang="zh-CN" altLang="en-US" dirty="0"/>
              <a:t> </a:t>
            </a:r>
            <a:r>
              <a:rPr lang="en-SA" dirty="0"/>
              <a:t>is to exceed β times the minimum cost observed so far,  stop the job and retry with another batch size.</a:t>
            </a:r>
          </a:p>
        </p:txBody>
      </p:sp>
      <p:sp>
        <p:nvSpPr>
          <p:cNvPr id="13" name="TextBox 12">
            <a:extLst>
              <a:ext uri="{FF2B5EF4-FFF2-40B4-BE49-F238E27FC236}">
                <a16:creationId xmlns:a16="http://schemas.microsoft.com/office/drawing/2014/main" id="{55AEB339-C81A-FC97-3941-C8183FA7B683}"/>
              </a:ext>
            </a:extLst>
          </p:cNvPr>
          <p:cNvSpPr txBox="1"/>
          <p:nvPr/>
        </p:nvSpPr>
        <p:spPr>
          <a:xfrm>
            <a:off x="1511276" y="1563158"/>
            <a:ext cx="3816314" cy="369332"/>
          </a:xfrm>
          <a:prstGeom prst="rect">
            <a:avLst/>
          </a:prstGeom>
          <a:noFill/>
        </p:spPr>
        <p:txBody>
          <a:bodyPr wrap="square">
            <a:spAutoFit/>
          </a:bodyPr>
          <a:lstStyle/>
          <a:p>
            <a:r>
              <a:rPr lang="en-US" altLang="zh-CN" dirty="0">
                <a:solidFill>
                  <a:srgbClr val="FF0000"/>
                </a:solidFill>
              </a:rPr>
              <a:t>Cannot</a:t>
            </a:r>
            <a:r>
              <a:rPr lang="zh-CN" altLang="en-US" dirty="0">
                <a:solidFill>
                  <a:srgbClr val="FF0000"/>
                </a:solidFill>
              </a:rPr>
              <a:t> </a:t>
            </a:r>
            <a:r>
              <a:rPr lang="en-US" altLang="zh-CN" dirty="0">
                <a:solidFill>
                  <a:srgbClr val="FF0000"/>
                </a:solidFill>
              </a:rPr>
              <a:t>reach</a:t>
            </a:r>
            <a:r>
              <a:rPr lang="zh-CN" altLang="en-US" dirty="0">
                <a:solidFill>
                  <a:srgbClr val="FF0000"/>
                </a:solidFill>
              </a:rPr>
              <a:t> </a:t>
            </a:r>
            <a:r>
              <a:rPr lang="en-US" altLang="zh-CN" dirty="0">
                <a:solidFill>
                  <a:srgbClr val="FF0000"/>
                </a:solidFill>
              </a:rPr>
              <a:t>target</a:t>
            </a:r>
            <a:r>
              <a:rPr lang="zh-CN" altLang="en-US" dirty="0">
                <a:solidFill>
                  <a:srgbClr val="FF0000"/>
                </a:solidFill>
              </a:rPr>
              <a:t> </a:t>
            </a:r>
            <a:r>
              <a:rPr lang="en-US" altLang="zh-CN" dirty="0">
                <a:solidFill>
                  <a:srgbClr val="FF0000"/>
                </a:solidFill>
              </a:rPr>
              <a:t>metric</a:t>
            </a:r>
            <a:r>
              <a:rPr lang="zh-CN" altLang="en-US" dirty="0">
                <a:solidFill>
                  <a:srgbClr val="FF0000"/>
                </a:solidFill>
              </a:rPr>
              <a:t>   </a:t>
            </a:r>
            <a:r>
              <a:rPr lang="en-US" altLang="zh-CN" dirty="0">
                <a:solidFill>
                  <a:srgbClr val="FF0000"/>
                </a:solidFill>
              </a:rPr>
              <a:t>-&gt;</a:t>
            </a:r>
            <a:r>
              <a:rPr lang="zh-CN" altLang="en-US" dirty="0">
                <a:solidFill>
                  <a:srgbClr val="FF0000"/>
                </a:solidFill>
              </a:rPr>
              <a:t>  </a:t>
            </a:r>
            <a:r>
              <a:rPr lang="en-US" altLang="zh-CN" dirty="0">
                <a:solidFill>
                  <a:srgbClr val="FF0000"/>
                </a:solidFill>
              </a:rPr>
              <a:t>prune</a:t>
            </a:r>
          </a:p>
        </p:txBody>
      </p:sp>
    </p:spTree>
    <p:extLst>
      <p:ext uri="{BB962C8B-B14F-4D97-AF65-F5344CB8AC3E}">
        <p14:creationId xmlns:p14="http://schemas.microsoft.com/office/powerpoint/2010/main" val="29755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268C3EC-0C27-2B8C-2590-E760CC6149E0}"/>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3.</a:t>
            </a:r>
            <a:r>
              <a:rPr 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Batch</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Size</a:t>
            </a:r>
            <a:r>
              <a:rPr lang="zh-CN" altLang="en-US" sz="3600" dirty="0">
                <a:solidFill>
                  <a:srgbClr val="FF5600"/>
                </a:solidFill>
                <a:latin typeface="GillSans" panose="020B0A02020104020203" pitchFamily="34" charset="77"/>
              </a:rPr>
              <a:t> </a:t>
            </a:r>
            <a:r>
              <a:rPr lang="en-US" sz="3600" dirty="0">
                <a:solidFill>
                  <a:srgbClr val="FF5600"/>
                </a:solidFill>
                <a:latin typeface="GillSans" panose="020B0A02020104020203" pitchFamily="34" charset="77"/>
              </a:rPr>
              <a:t>Optimizer </a:t>
            </a:r>
          </a:p>
        </p:txBody>
      </p:sp>
      <p:pic>
        <p:nvPicPr>
          <p:cNvPr id="4" name="Picture 3">
            <a:extLst>
              <a:ext uri="{FF2B5EF4-FFF2-40B4-BE49-F238E27FC236}">
                <a16:creationId xmlns:a16="http://schemas.microsoft.com/office/drawing/2014/main" id="{E0F8C3FE-F191-56C9-790F-940A02A16BC1}"/>
              </a:ext>
            </a:extLst>
          </p:cNvPr>
          <p:cNvPicPr>
            <a:picLocks noChangeAspect="1"/>
          </p:cNvPicPr>
          <p:nvPr/>
        </p:nvPicPr>
        <p:blipFill>
          <a:blip r:embed="rId3"/>
          <a:stretch>
            <a:fillRect/>
          </a:stretch>
        </p:blipFill>
        <p:spPr>
          <a:xfrm>
            <a:off x="5913120" y="-80841"/>
            <a:ext cx="5661717" cy="6858000"/>
          </a:xfrm>
          <a:prstGeom prst="rect">
            <a:avLst/>
          </a:prstGeom>
        </p:spPr>
      </p:pic>
    </p:spTree>
    <p:extLst>
      <p:ext uri="{BB962C8B-B14F-4D97-AF65-F5344CB8AC3E}">
        <p14:creationId xmlns:p14="http://schemas.microsoft.com/office/powerpoint/2010/main" val="2743506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1960" y="2555906"/>
            <a:ext cx="4660392" cy="1325563"/>
          </a:xfrm>
        </p:spPr>
        <p:txBody>
          <a:bodyPr/>
          <a:lstStyle/>
          <a:p>
            <a:r>
              <a:rPr lang="en-US" dirty="0"/>
              <a:t>Evaluation</a:t>
            </a:r>
          </a:p>
        </p:txBody>
      </p:sp>
    </p:spTree>
    <p:extLst>
      <p:ext uri="{BB962C8B-B14F-4D97-AF65-F5344CB8AC3E}">
        <p14:creationId xmlns:p14="http://schemas.microsoft.com/office/powerpoint/2010/main" val="3695987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BE50369-4957-6677-CCB9-0298A3A88EB8}"/>
              </a:ext>
            </a:extLst>
          </p:cNvPr>
          <p:cNvPicPr>
            <a:picLocks noGrp="1" noChangeAspect="1"/>
          </p:cNvPicPr>
          <p:nvPr>
            <p:ph idx="1"/>
          </p:nvPr>
        </p:nvPicPr>
        <p:blipFill>
          <a:blip r:embed="rId2"/>
          <a:stretch>
            <a:fillRect/>
          </a:stretch>
        </p:blipFill>
        <p:spPr>
          <a:xfrm>
            <a:off x="474134" y="1112503"/>
            <a:ext cx="10515600" cy="3362263"/>
          </a:xfrm>
        </p:spPr>
      </p:pic>
      <p:sp>
        <p:nvSpPr>
          <p:cNvPr id="4" name="Title 1">
            <a:extLst>
              <a:ext uri="{FF2B5EF4-FFF2-40B4-BE49-F238E27FC236}">
                <a16:creationId xmlns:a16="http://schemas.microsoft.com/office/drawing/2014/main" id="{87C258A1-AED0-EBF5-F8AF-815A1B239400}"/>
              </a:ext>
            </a:extLst>
          </p:cNvPr>
          <p:cNvSpPr txBox="1">
            <a:spLocks/>
          </p:cNvSpPr>
          <p:nvPr/>
        </p:nvSpPr>
        <p:spPr>
          <a:xfrm>
            <a:off x="838200" y="2187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Results</a:t>
            </a:r>
            <a:endParaRPr lang="en-US" sz="3600" dirty="0">
              <a:solidFill>
                <a:srgbClr val="FF5600"/>
              </a:solidFill>
              <a:latin typeface="GillSans" panose="020B0A02020104020203" pitchFamily="34" charset="77"/>
            </a:endParaRPr>
          </a:p>
        </p:txBody>
      </p:sp>
      <p:sp>
        <p:nvSpPr>
          <p:cNvPr id="8" name="TextBox 7">
            <a:extLst>
              <a:ext uri="{FF2B5EF4-FFF2-40B4-BE49-F238E27FC236}">
                <a16:creationId xmlns:a16="http://schemas.microsoft.com/office/drawing/2014/main" id="{1E0B080D-8718-ECBE-B9A4-2F69916EE6E0}"/>
              </a:ext>
            </a:extLst>
          </p:cNvPr>
          <p:cNvSpPr txBox="1"/>
          <p:nvPr/>
        </p:nvSpPr>
        <p:spPr>
          <a:xfrm>
            <a:off x="2149009" y="4855000"/>
            <a:ext cx="5541095" cy="1446550"/>
          </a:xfrm>
          <a:prstGeom prst="rect">
            <a:avLst/>
          </a:prstGeom>
          <a:noFill/>
        </p:spPr>
        <p:txBody>
          <a:bodyPr wrap="square">
            <a:spAutoFit/>
          </a:bodyPr>
          <a:lstStyle/>
          <a:p>
            <a:r>
              <a:rPr lang="en-US" sz="3200" dirty="0">
                <a:solidFill>
                  <a:srgbClr val="FF5600"/>
                </a:solidFill>
                <a:effectLst/>
                <a:latin typeface="AbrilFatface"/>
              </a:rPr>
              <a:t>15 ~ 76% energy reduction </a:t>
            </a:r>
            <a:endParaRPr lang="en-US" sz="3200" dirty="0">
              <a:effectLst/>
            </a:endParaRPr>
          </a:p>
          <a:p>
            <a:r>
              <a:rPr lang="en-US" sz="3200" dirty="0">
                <a:solidFill>
                  <a:srgbClr val="FF5600"/>
                </a:solidFill>
                <a:effectLst/>
                <a:latin typeface="AbrilFatface"/>
              </a:rPr>
              <a:t>Up to 60% time reduction </a:t>
            </a:r>
            <a:r>
              <a:rPr lang="zh-CN" altLang="en-US" sz="3200" dirty="0">
                <a:solidFill>
                  <a:srgbClr val="FF5600"/>
                </a:solidFill>
                <a:effectLst/>
                <a:latin typeface="AbrilFatface"/>
              </a:rPr>
              <a:t>  </a:t>
            </a:r>
            <a:endParaRPr lang="en-US" altLang="zh-CN" sz="3200" dirty="0">
              <a:solidFill>
                <a:srgbClr val="FF5600"/>
              </a:solidFill>
              <a:latin typeface="AbrilFatface"/>
            </a:endParaRPr>
          </a:p>
          <a:p>
            <a:r>
              <a:rPr lang="en-US" sz="2400" b="0" dirty="0">
                <a:effectLst/>
                <a:latin typeface="GillSans" panose="020B0A02020104020203" pitchFamily="34" charset="77"/>
              </a:rPr>
              <a:t>Results obtained on an NVIDIA V100 GPU </a:t>
            </a:r>
            <a:endParaRPr lang="en-US" sz="2400" dirty="0">
              <a:effectLst/>
            </a:endParaRPr>
          </a:p>
        </p:txBody>
      </p:sp>
    </p:spTree>
    <p:extLst>
      <p:ext uri="{BB962C8B-B14F-4D97-AF65-F5344CB8AC3E}">
        <p14:creationId xmlns:p14="http://schemas.microsoft.com/office/powerpoint/2010/main" val="248924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53D6E63-2F52-FE9B-EDDD-7C5F2918AEE3}"/>
              </a:ext>
            </a:extLst>
          </p:cNvPr>
          <p:cNvSpPr>
            <a:spLocks noGrp="1"/>
          </p:cNvSpPr>
          <p:nvPr>
            <p:ph idx="1"/>
          </p:nvPr>
        </p:nvSpPr>
        <p:spPr>
          <a:xfrm>
            <a:off x="838199" y="1966912"/>
            <a:ext cx="11100371" cy="4525963"/>
          </a:xfrm>
        </p:spPr>
        <p:txBody>
          <a:bodyPr>
            <a:normAutofit/>
          </a:bodyPr>
          <a:lstStyle/>
          <a:p>
            <a:r>
              <a:rPr lang="en-US" dirty="0"/>
              <a:t>Title</a:t>
            </a:r>
          </a:p>
          <a:p>
            <a:pPr lvl="1"/>
            <a:r>
              <a:rPr lang="en-US" dirty="0"/>
              <a:t>Zeus: Understanding and Optimizing GPU Energy Consumption of DNN Training</a:t>
            </a:r>
          </a:p>
          <a:p>
            <a:r>
              <a:rPr lang="en-US" dirty="0"/>
              <a:t>Authors </a:t>
            </a:r>
          </a:p>
          <a:p>
            <a:pPr lvl="1"/>
            <a:r>
              <a:rPr lang="en-US" b="0" i="0" dirty="0" err="1">
                <a:solidFill>
                  <a:srgbClr val="333333"/>
                </a:solidFill>
                <a:effectLst/>
                <a:latin typeface="Open Sans" panose="020B0606030504020204" pitchFamily="34" charset="0"/>
              </a:rPr>
              <a:t>Jie</a:t>
            </a:r>
            <a:r>
              <a:rPr lang="en-US" b="0" i="0" dirty="0">
                <a:solidFill>
                  <a:srgbClr val="333333"/>
                </a:solidFill>
                <a:effectLst/>
                <a:latin typeface="Open Sans" panose="020B0606030504020204" pitchFamily="34" charset="0"/>
              </a:rPr>
              <a:t> You, Jae-Won Chung, and Mosharaf Chowdhury, </a:t>
            </a:r>
            <a:r>
              <a:rPr lang="en-US" b="0" i="1" dirty="0">
                <a:solidFill>
                  <a:srgbClr val="333333"/>
                </a:solidFill>
                <a:effectLst/>
                <a:latin typeface="Open Sans" panose="020B0606030504020204" pitchFamily="34" charset="0"/>
              </a:rPr>
              <a:t>University of Michigan</a:t>
            </a:r>
            <a:r>
              <a:rPr lang="zh-CN" altLang="en-US" b="0" i="1" dirty="0">
                <a:solidFill>
                  <a:srgbClr val="333333"/>
                </a:solidFill>
                <a:effectLst/>
                <a:latin typeface="Open Sans" panose="020B0606030504020204" pitchFamily="34" charset="0"/>
              </a:rPr>
              <a:t> </a:t>
            </a:r>
            <a:endParaRPr lang="en-US" dirty="0"/>
          </a:p>
          <a:p>
            <a:r>
              <a:rPr lang="en-US" dirty="0"/>
              <a:t>Venue</a:t>
            </a:r>
          </a:p>
          <a:p>
            <a:pPr lvl="1"/>
            <a:r>
              <a:rPr lang="en-US" b="0" i="0" dirty="0">
                <a:solidFill>
                  <a:srgbClr val="4D5156"/>
                </a:solidFill>
                <a:effectLst/>
                <a:latin typeface="arial" panose="020B0604020202020204" pitchFamily="34" charset="0"/>
              </a:rPr>
              <a:t>The 20th USENIX Symposium on Networked Systems Design and Implementation (</a:t>
            </a:r>
            <a:r>
              <a:rPr lang="en-US" b="0" i="0" dirty="0">
                <a:solidFill>
                  <a:srgbClr val="EA4335"/>
                </a:solidFill>
                <a:effectLst/>
                <a:latin typeface="arial" panose="020B0604020202020204" pitchFamily="34" charset="0"/>
              </a:rPr>
              <a:t>NSDI '23</a:t>
            </a:r>
            <a:r>
              <a:rPr lang="en-US" b="0" i="0" dirty="0">
                <a:solidFill>
                  <a:srgbClr val="4D5156"/>
                </a:solidFill>
                <a:effectLst/>
                <a:latin typeface="arial" panose="020B0604020202020204" pitchFamily="34" charset="0"/>
              </a:rPr>
              <a:t>)</a:t>
            </a:r>
            <a:endParaRPr lang="en-US" dirty="0"/>
          </a:p>
          <a:p>
            <a:r>
              <a:rPr lang="en-US" dirty="0"/>
              <a:t>Citations</a:t>
            </a:r>
          </a:p>
          <a:p>
            <a:pPr lvl="1"/>
            <a:r>
              <a:rPr lang="en-US" altLang="zh-CN" dirty="0"/>
              <a:t>30</a:t>
            </a:r>
            <a:endParaRPr lang="en-US" dirty="0"/>
          </a:p>
        </p:txBody>
      </p:sp>
      <p:sp>
        <p:nvSpPr>
          <p:cNvPr id="5" name="Title 1">
            <a:extLst>
              <a:ext uri="{FF2B5EF4-FFF2-40B4-BE49-F238E27FC236}">
                <a16:creationId xmlns:a16="http://schemas.microsoft.com/office/drawing/2014/main" id="{0C59D2AC-DD0C-EB17-AF7D-C311DAD179BA}"/>
              </a:ext>
            </a:extLst>
          </p:cNvPr>
          <p:cNvSpPr>
            <a:spLocks noGrp="1"/>
          </p:cNvSpPr>
          <p:nvPr>
            <p:ph type="title"/>
          </p:nvPr>
        </p:nvSpPr>
        <p:spPr>
          <a:xfrm>
            <a:off x="838200" y="365125"/>
            <a:ext cx="4108269" cy="1143000"/>
          </a:xfrm>
        </p:spPr>
        <p:txBody>
          <a:bodyPr/>
          <a:lstStyle/>
          <a:p>
            <a:r>
              <a:rPr lang="en-US" dirty="0"/>
              <a:t>Paper Details</a:t>
            </a:r>
            <a:endParaRPr lang="el-GR" dirty="0"/>
          </a:p>
        </p:txBody>
      </p:sp>
    </p:spTree>
    <p:extLst>
      <p:ext uri="{BB962C8B-B14F-4D97-AF65-F5344CB8AC3E}">
        <p14:creationId xmlns:p14="http://schemas.microsoft.com/office/powerpoint/2010/main" val="495360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C258A1-AED0-EBF5-F8AF-815A1B239400}"/>
              </a:ext>
            </a:extLst>
          </p:cNvPr>
          <p:cNvSpPr txBox="1">
            <a:spLocks/>
          </p:cNvSpPr>
          <p:nvPr/>
        </p:nvSpPr>
        <p:spPr>
          <a:xfrm>
            <a:off x="838200" y="2187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Results</a:t>
            </a:r>
            <a:endParaRPr lang="en-US" sz="3600" dirty="0">
              <a:solidFill>
                <a:srgbClr val="FF5600"/>
              </a:solidFill>
              <a:latin typeface="GillSans" panose="020B0A02020104020203" pitchFamily="34" charset="77"/>
            </a:endParaRPr>
          </a:p>
        </p:txBody>
      </p:sp>
      <p:sp>
        <p:nvSpPr>
          <p:cNvPr id="8" name="TextBox 7">
            <a:extLst>
              <a:ext uri="{FF2B5EF4-FFF2-40B4-BE49-F238E27FC236}">
                <a16:creationId xmlns:a16="http://schemas.microsoft.com/office/drawing/2014/main" id="{1E0B080D-8718-ECBE-B9A4-2F69916EE6E0}"/>
              </a:ext>
            </a:extLst>
          </p:cNvPr>
          <p:cNvSpPr txBox="1"/>
          <p:nvPr/>
        </p:nvSpPr>
        <p:spPr>
          <a:xfrm>
            <a:off x="1020572" y="5457438"/>
            <a:ext cx="9732772" cy="954107"/>
          </a:xfrm>
          <a:prstGeom prst="rect">
            <a:avLst/>
          </a:prstGeom>
          <a:noFill/>
        </p:spPr>
        <p:txBody>
          <a:bodyPr wrap="square">
            <a:spAutoFit/>
          </a:bodyPr>
          <a:lstStyle/>
          <a:p>
            <a:r>
              <a:rPr lang="en-US" sz="3200" dirty="0">
                <a:solidFill>
                  <a:srgbClr val="FF5600"/>
                </a:solidFill>
                <a:latin typeface="AbrilFatface"/>
              </a:rPr>
              <a:t>Zeus</a:t>
            </a:r>
            <a:r>
              <a:rPr lang="en-US" sz="3200" dirty="0">
                <a:solidFill>
                  <a:srgbClr val="FF5600"/>
                </a:solidFill>
                <a:effectLst/>
                <a:latin typeface="AbrilFatface"/>
              </a:rPr>
              <a:t> achieve better regret from the first job recurrence</a:t>
            </a:r>
          </a:p>
          <a:p>
            <a:r>
              <a:rPr lang="en-US" sz="2400" b="0" dirty="0">
                <a:effectLst/>
                <a:latin typeface="GillSans" panose="020B0A02020104020203" pitchFamily="34" charset="77"/>
              </a:rPr>
              <a:t>Zeus uses significantly smaller amount of resources to converge</a:t>
            </a:r>
            <a:endParaRPr lang="en-US" sz="2400" dirty="0">
              <a:effectLst/>
            </a:endParaRPr>
          </a:p>
        </p:txBody>
      </p:sp>
      <p:pic>
        <p:nvPicPr>
          <p:cNvPr id="7" name="Picture 6">
            <a:extLst>
              <a:ext uri="{FF2B5EF4-FFF2-40B4-BE49-F238E27FC236}">
                <a16:creationId xmlns:a16="http://schemas.microsoft.com/office/drawing/2014/main" id="{A63EC6E1-AF20-4747-38CF-6AA433134382}"/>
              </a:ext>
            </a:extLst>
          </p:cNvPr>
          <p:cNvPicPr>
            <a:picLocks noChangeAspect="1"/>
          </p:cNvPicPr>
          <p:nvPr/>
        </p:nvPicPr>
        <p:blipFill>
          <a:blip r:embed="rId2"/>
          <a:stretch>
            <a:fillRect/>
          </a:stretch>
        </p:blipFill>
        <p:spPr>
          <a:xfrm>
            <a:off x="838200" y="1241589"/>
            <a:ext cx="7772400" cy="4105484"/>
          </a:xfrm>
          <a:prstGeom prst="rect">
            <a:avLst/>
          </a:prstGeom>
        </p:spPr>
      </p:pic>
    </p:spTree>
    <p:extLst>
      <p:ext uri="{BB962C8B-B14F-4D97-AF65-F5344CB8AC3E}">
        <p14:creationId xmlns:p14="http://schemas.microsoft.com/office/powerpoint/2010/main" val="4131261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02DDC3-8F6C-A5CF-161C-DE4C83C76CC5}"/>
              </a:ext>
            </a:extLst>
          </p:cNvPr>
          <p:cNvPicPr>
            <a:picLocks noGrp="1" noChangeAspect="1"/>
          </p:cNvPicPr>
          <p:nvPr>
            <p:ph idx="1"/>
          </p:nvPr>
        </p:nvPicPr>
        <p:blipFill>
          <a:blip r:embed="rId3"/>
          <a:stretch>
            <a:fillRect/>
          </a:stretch>
        </p:blipFill>
        <p:spPr>
          <a:xfrm>
            <a:off x="1444236" y="1825625"/>
            <a:ext cx="9303528" cy="4351338"/>
          </a:xfrm>
        </p:spPr>
      </p:pic>
      <p:sp>
        <p:nvSpPr>
          <p:cNvPr id="9" name="Title 1">
            <a:extLst>
              <a:ext uri="{FF2B5EF4-FFF2-40B4-BE49-F238E27FC236}">
                <a16:creationId xmlns:a16="http://schemas.microsoft.com/office/drawing/2014/main" id="{B54250B1-5082-3CDA-064E-B74E696999D3}"/>
              </a:ext>
            </a:extLst>
          </p:cNvPr>
          <p:cNvSpPr txBox="1">
            <a:spLocks/>
          </p:cNvSpPr>
          <p:nvPr/>
        </p:nvSpPr>
        <p:spPr>
          <a:xfrm>
            <a:off x="982133"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Compare</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with</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Grid</a:t>
            </a:r>
            <a:r>
              <a:rPr lang="zh-CN" altLang="en-US" sz="3600" dirty="0">
                <a:solidFill>
                  <a:srgbClr val="FF5600"/>
                </a:solidFill>
                <a:latin typeface="GillSans" panose="020B0A02020104020203" pitchFamily="34" charset="77"/>
              </a:rPr>
              <a:t> </a:t>
            </a:r>
            <a:r>
              <a:rPr lang="en-US" altLang="zh-CN" sz="3600" dirty="0">
                <a:solidFill>
                  <a:srgbClr val="FF5600"/>
                </a:solidFill>
                <a:latin typeface="GillSans" panose="020B0A02020104020203" pitchFamily="34" charset="77"/>
              </a:rPr>
              <a:t>Search</a:t>
            </a:r>
            <a:endParaRPr lang="en-US" sz="3600" dirty="0">
              <a:solidFill>
                <a:srgbClr val="FF5600"/>
              </a:solidFill>
              <a:latin typeface="GillSans" panose="020B0A02020104020203" pitchFamily="34" charset="77"/>
            </a:endParaRPr>
          </a:p>
        </p:txBody>
      </p:sp>
      <p:sp>
        <p:nvSpPr>
          <p:cNvPr id="11" name="TextBox 10">
            <a:extLst>
              <a:ext uri="{FF2B5EF4-FFF2-40B4-BE49-F238E27FC236}">
                <a16:creationId xmlns:a16="http://schemas.microsoft.com/office/drawing/2014/main" id="{90F953A9-FCA6-CC6E-0500-1E84D46E9BAE}"/>
              </a:ext>
            </a:extLst>
          </p:cNvPr>
          <p:cNvSpPr txBox="1"/>
          <p:nvPr/>
        </p:nvSpPr>
        <p:spPr>
          <a:xfrm>
            <a:off x="5214231" y="1456293"/>
            <a:ext cx="6099142" cy="369332"/>
          </a:xfrm>
          <a:prstGeom prst="rect">
            <a:avLst/>
          </a:prstGeom>
          <a:noFill/>
        </p:spPr>
        <p:txBody>
          <a:bodyPr wrap="square">
            <a:spAutoFit/>
          </a:bodyPr>
          <a:lstStyle/>
          <a:p>
            <a:r>
              <a:rPr lang="en-US" altLang="zh-CN" dirty="0"/>
              <a:t>Aware</a:t>
            </a:r>
            <a:r>
              <a:rPr lang="zh-CN" altLang="en-US" dirty="0"/>
              <a:t> </a:t>
            </a:r>
            <a:r>
              <a:rPr lang="en-US" altLang="zh-CN" dirty="0"/>
              <a:t>of</a:t>
            </a:r>
            <a:r>
              <a:rPr lang="zh-CN" altLang="en-US" dirty="0"/>
              <a:t> </a:t>
            </a:r>
            <a:r>
              <a:rPr lang="en-US" altLang="zh-CN" dirty="0"/>
              <a:t>stochastic</a:t>
            </a:r>
            <a:r>
              <a:rPr lang="zh-CN" altLang="en-US" dirty="0"/>
              <a:t> </a:t>
            </a:r>
            <a:r>
              <a:rPr lang="en-US" altLang="zh-CN" dirty="0"/>
              <a:t>nature</a:t>
            </a:r>
            <a:r>
              <a:rPr lang="zh-CN" altLang="en-US" dirty="0"/>
              <a:t> </a:t>
            </a:r>
            <a:r>
              <a:rPr lang="en-US" altLang="zh-CN" dirty="0"/>
              <a:t>of</a:t>
            </a:r>
            <a:r>
              <a:rPr lang="zh-CN" altLang="en-US" dirty="0"/>
              <a:t> </a:t>
            </a:r>
            <a:r>
              <a:rPr lang="en-US" altLang="zh-CN" dirty="0"/>
              <a:t>DNN</a:t>
            </a:r>
            <a:r>
              <a:rPr lang="zh-CN" altLang="en-US" dirty="0"/>
              <a:t> </a:t>
            </a:r>
            <a:r>
              <a:rPr lang="en-US" altLang="zh-CN" dirty="0"/>
              <a:t>training!</a:t>
            </a:r>
            <a:r>
              <a:rPr lang="zh-CN" altLang="en-US" dirty="0"/>
              <a:t> </a:t>
            </a:r>
            <a:endParaRPr lang="en-SA" dirty="0"/>
          </a:p>
        </p:txBody>
      </p:sp>
    </p:spTree>
    <p:extLst>
      <p:ext uri="{BB962C8B-B14F-4D97-AF65-F5344CB8AC3E}">
        <p14:creationId xmlns:p14="http://schemas.microsoft.com/office/powerpoint/2010/main" val="2690231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FCC293-453E-BFA6-B2D1-74CC1E7F15A6}"/>
              </a:ext>
            </a:extLst>
          </p:cNvPr>
          <p:cNvSpPr txBox="1">
            <a:spLocks/>
          </p:cNvSpPr>
          <p:nvPr/>
        </p:nvSpPr>
        <p:spPr>
          <a:xfrm>
            <a:off x="838200" y="2187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Results</a:t>
            </a:r>
            <a:endParaRPr lang="en-US" sz="3600" dirty="0">
              <a:solidFill>
                <a:srgbClr val="FF5600"/>
              </a:solidFill>
              <a:latin typeface="GillSans" panose="020B0A02020104020203" pitchFamily="34" charset="77"/>
            </a:endParaRPr>
          </a:p>
        </p:txBody>
      </p:sp>
      <p:pic>
        <p:nvPicPr>
          <p:cNvPr id="7" name="Picture 6">
            <a:extLst>
              <a:ext uri="{FF2B5EF4-FFF2-40B4-BE49-F238E27FC236}">
                <a16:creationId xmlns:a16="http://schemas.microsoft.com/office/drawing/2014/main" id="{BA849400-A1F9-A681-75AF-206602E5FD14}"/>
              </a:ext>
            </a:extLst>
          </p:cNvPr>
          <p:cNvPicPr>
            <a:picLocks noChangeAspect="1"/>
          </p:cNvPicPr>
          <p:nvPr/>
        </p:nvPicPr>
        <p:blipFill>
          <a:blip r:embed="rId3"/>
          <a:stretch>
            <a:fillRect/>
          </a:stretch>
        </p:blipFill>
        <p:spPr>
          <a:xfrm>
            <a:off x="6096000" y="218739"/>
            <a:ext cx="5839455" cy="3150993"/>
          </a:xfrm>
          <a:prstGeom prst="rect">
            <a:avLst/>
          </a:prstGeom>
        </p:spPr>
      </p:pic>
      <p:sp>
        <p:nvSpPr>
          <p:cNvPr id="9" name="TextBox 8">
            <a:extLst>
              <a:ext uri="{FF2B5EF4-FFF2-40B4-BE49-F238E27FC236}">
                <a16:creationId xmlns:a16="http://schemas.microsoft.com/office/drawing/2014/main" id="{9F8D2CC3-91D0-C141-758B-EB7565E02958}"/>
              </a:ext>
            </a:extLst>
          </p:cNvPr>
          <p:cNvSpPr txBox="1"/>
          <p:nvPr/>
        </p:nvSpPr>
        <p:spPr>
          <a:xfrm>
            <a:off x="3615267" y="1093800"/>
            <a:ext cx="6096000" cy="369332"/>
          </a:xfrm>
          <a:prstGeom prst="rect">
            <a:avLst/>
          </a:prstGeom>
          <a:noFill/>
        </p:spPr>
        <p:txBody>
          <a:bodyPr wrap="square">
            <a:spAutoFit/>
          </a:bodyPr>
          <a:lstStyle/>
          <a:p>
            <a:r>
              <a:rPr lang="en-SA" dirty="0"/>
              <a:t>Handling Data Drift</a:t>
            </a:r>
          </a:p>
        </p:txBody>
      </p:sp>
      <p:pic>
        <p:nvPicPr>
          <p:cNvPr id="12" name="Picture 11">
            <a:extLst>
              <a:ext uri="{FF2B5EF4-FFF2-40B4-BE49-F238E27FC236}">
                <a16:creationId xmlns:a16="http://schemas.microsoft.com/office/drawing/2014/main" id="{AEE6B89C-0850-72B7-9A14-3A23D8E8C4A4}"/>
              </a:ext>
            </a:extLst>
          </p:cNvPr>
          <p:cNvPicPr>
            <a:picLocks noChangeAspect="1"/>
          </p:cNvPicPr>
          <p:nvPr/>
        </p:nvPicPr>
        <p:blipFill>
          <a:blip r:embed="rId4"/>
          <a:stretch>
            <a:fillRect/>
          </a:stretch>
        </p:blipFill>
        <p:spPr>
          <a:xfrm>
            <a:off x="6263217" y="3574783"/>
            <a:ext cx="5209116" cy="3074695"/>
          </a:xfrm>
          <a:prstGeom prst="rect">
            <a:avLst/>
          </a:prstGeom>
        </p:spPr>
      </p:pic>
      <p:sp>
        <p:nvSpPr>
          <p:cNvPr id="13" name="TextBox 12">
            <a:extLst>
              <a:ext uri="{FF2B5EF4-FFF2-40B4-BE49-F238E27FC236}">
                <a16:creationId xmlns:a16="http://schemas.microsoft.com/office/drawing/2014/main" id="{38B799BC-F95C-23C3-461F-0E599AF6A38C}"/>
              </a:ext>
            </a:extLst>
          </p:cNvPr>
          <p:cNvSpPr txBox="1"/>
          <p:nvPr/>
        </p:nvSpPr>
        <p:spPr>
          <a:xfrm>
            <a:off x="282574" y="4822126"/>
            <a:ext cx="7447492" cy="369332"/>
          </a:xfrm>
          <a:prstGeom prst="rect">
            <a:avLst/>
          </a:prstGeom>
          <a:noFill/>
        </p:spPr>
        <p:txBody>
          <a:bodyPr wrap="square">
            <a:spAutoFit/>
          </a:bodyPr>
          <a:lstStyle/>
          <a:p>
            <a:r>
              <a:rPr lang="en-US" dirty="0"/>
              <a:t>As expected, these lines form an envelope around the Pareto Front.</a:t>
            </a:r>
            <a:endParaRPr lang="en-SA" dirty="0"/>
          </a:p>
        </p:txBody>
      </p:sp>
    </p:spTree>
    <p:extLst>
      <p:ext uri="{BB962C8B-B14F-4D97-AF65-F5344CB8AC3E}">
        <p14:creationId xmlns:p14="http://schemas.microsoft.com/office/powerpoint/2010/main" val="2733462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5D6D97-4B3F-BE94-DEFC-1D8DFF19DAA4}"/>
              </a:ext>
            </a:extLst>
          </p:cNvPr>
          <p:cNvSpPr txBox="1"/>
          <p:nvPr/>
        </p:nvSpPr>
        <p:spPr>
          <a:xfrm>
            <a:off x="5254752" y="620973"/>
            <a:ext cx="6099048" cy="923330"/>
          </a:xfrm>
          <a:prstGeom prst="rect">
            <a:avLst/>
          </a:prstGeom>
          <a:noFill/>
        </p:spPr>
        <p:txBody>
          <a:bodyPr wrap="square">
            <a:spAutoFit/>
          </a:bodyPr>
          <a:lstStyle/>
          <a:p>
            <a:r>
              <a:rPr lang="en-US" altLang="zh-CN" dirty="0"/>
              <a:t>Compare</a:t>
            </a:r>
            <a:r>
              <a:rPr lang="zh-CN" altLang="en-US" dirty="0"/>
              <a:t> </a:t>
            </a:r>
            <a:r>
              <a:rPr lang="en-US" altLang="zh-CN" dirty="0"/>
              <a:t>with</a:t>
            </a:r>
            <a:r>
              <a:rPr lang="zh-CN" altLang="en-US" dirty="0"/>
              <a:t> </a:t>
            </a:r>
            <a:r>
              <a:rPr lang="en-US" altLang="zh-CN" dirty="0"/>
              <a:t>Pollux,</a:t>
            </a:r>
            <a:r>
              <a:rPr lang="zh-CN" altLang="en-US" dirty="0"/>
              <a:t> </a:t>
            </a:r>
            <a:r>
              <a:rPr lang="en-SA" dirty="0"/>
              <a:t>Zeus consumes 12% more time but 21% less energy</a:t>
            </a:r>
            <a:r>
              <a:rPr lang="en-US" altLang="zh-CN" dirty="0"/>
              <a:t>.</a:t>
            </a:r>
            <a:r>
              <a:rPr lang="zh-CN" altLang="en-US" dirty="0"/>
              <a:t>  </a:t>
            </a:r>
            <a:r>
              <a:rPr lang="en-US" altLang="zh-CN" dirty="0"/>
              <a:t>(Training DeepSpeech2 on </a:t>
            </a:r>
            <a:r>
              <a:rPr lang="en-US" altLang="zh-CN" dirty="0" err="1"/>
              <a:t>LibriSpeech</a:t>
            </a:r>
            <a:r>
              <a:rPr lang="en-US" altLang="zh-CN" dirty="0"/>
              <a:t> on four NVIDIA A40 GPUs)</a:t>
            </a:r>
            <a:endParaRPr lang="en-SA" dirty="0"/>
          </a:p>
        </p:txBody>
      </p:sp>
      <p:sp>
        <p:nvSpPr>
          <p:cNvPr id="6" name="Title 1">
            <a:extLst>
              <a:ext uri="{FF2B5EF4-FFF2-40B4-BE49-F238E27FC236}">
                <a16:creationId xmlns:a16="http://schemas.microsoft.com/office/drawing/2014/main" id="{A9868EA8-A832-6FE6-0251-08D823536529}"/>
              </a:ext>
            </a:extLst>
          </p:cNvPr>
          <p:cNvSpPr txBox="1">
            <a:spLocks/>
          </p:cNvSpPr>
          <p:nvPr/>
        </p:nvSpPr>
        <p:spPr>
          <a:xfrm>
            <a:off x="838200" y="2187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Results</a:t>
            </a:r>
            <a:endParaRPr lang="en-US" sz="3600" dirty="0">
              <a:solidFill>
                <a:srgbClr val="FF5600"/>
              </a:solidFill>
              <a:latin typeface="GillSans" panose="020B0A02020104020203" pitchFamily="34" charset="77"/>
            </a:endParaRPr>
          </a:p>
        </p:txBody>
      </p:sp>
      <p:pic>
        <p:nvPicPr>
          <p:cNvPr id="8" name="Picture 7">
            <a:extLst>
              <a:ext uri="{FF2B5EF4-FFF2-40B4-BE49-F238E27FC236}">
                <a16:creationId xmlns:a16="http://schemas.microsoft.com/office/drawing/2014/main" id="{3CE3F69B-7BDD-A4D6-5C9F-B308895532FF}"/>
              </a:ext>
            </a:extLst>
          </p:cNvPr>
          <p:cNvPicPr>
            <a:picLocks noChangeAspect="1"/>
          </p:cNvPicPr>
          <p:nvPr/>
        </p:nvPicPr>
        <p:blipFill>
          <a:blip r:embed="rId3"/>
          <a:stretch>
            <a:fillRect/>
          </a:stretch>
        </p:blipFill>
        <p:spPr>
          <a:xfrm>
            <a:off x="4512733" y="2389717"/>
            <a:ext cx="6959600" cy="3721100"/>
          </a:xfrm>
          <a:prstGeom prst="rect">
            <a:avLst/>
          </a:prstGeom>
        </p:spPr>
      </p:pic>
      <p:sp>
        <p:nvSpPr>
          <p:cNvPr id="10" name="TextBox 9">
            <a:extLst>
              <a:ext uri="{FF2B5EF4-FFF2-40B4-BE49-F238E27FC236}">
                <a16:creationId xmlns:a16="http://schemas.microsoft.com/office/drawing/2014/main" id="{C98753C7-3325-4B81-5579-CF36C9CA894E}"/>
              </a:ext>
            </a:extLst>
          </p:cNvPr>
          <p:cNvSpPr txBox="1"/>
          <p:nvPr/>
        </p:nvSpPr>
        <p:spPr>
          <a:xfrm>
            <a:off x="1557867" y="4370401"/>
            <a:ext cx="2954866" cy="369332"/>
          </a:xfrm>
          <a:prstGeom prst="rect">
            <a:avLst/>
          </a:prstGeom>
          <a:noFill/>
        </p:spPr>
        <p:txBody>
          <a:bodyPr wrap="square">
            <a:spAutoFit/>
          </a:bodyPr>
          <a:lstStyle/>
          <a:p>
            <a:r>
              <a:rPr lang="en-US" altLang="zh-CN" dirty="0"/>
              <a:t>Why</a:t>
            </a:r>
            <a:r>
              <a:rPr lang="zh-CN" altLang="en-US" dirty="0"/>
              <a:t> </a:t>
            </a:r>
            <a:r>
              <a:rPr lang="en-US" altLang="zh-CN" dirty="0"/>
              <a:t>they</a:t>
            </a:r>
            <a:r>
              <a:rPr lang="zh-CN" altLang="en-US" dirty="0"/>
              <a:t> </a:t>
            </a:r>
            <a:r>
              <a:rPr lang="en-US" altLang="zh-CN" dirty="0"/>
              <a:t>choose</a:t>
            </a:r>
            <a:r>
              <a:rPr lang="zh-CN" altLang="en-US" dirty="0"/>
              <a:t> </a:t>
            </a:r>
            <a:r>
              <a:rPr lang="en-SA" dirty="0"/>
              <a:t>β = 2.0</a:t>
            </a:r>
          </a:p>
        </p:txBody>
      </p:sp>
    </p:spTree>
    <p:extLst>
      <p:ext uri="{BB962C8B-B14F-4D97-AF65-F5344CB8AC3E}">
        <p14:creationId xmlns:p14="http://schemas.microsoft.com/office/powerpoint/2010/main" val="3312688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8264FF-1023-2F3A-5F57-234641062B78}"/>
              </a:ext>
            </a:extLst>
          </p:cNvPr>
          <p:cNvPicPr>
            <a:picLocks noGrp="1" noChangeAspect="1"/>
          </p:cNvPicPr>
          <p:nvPr>
            <p:ph idx="1"/>
          </p:nvPr>
        </p:nvPicPr>
        <p:blipFill>
          <a:blip r:embed="rId3"/>
          <a:stretch>
            <a:fillRect/>
          </a:stretch>
        </p:blipFill>
        <p:spPr>
          <a:xfrm>
            <a:off x="7620001" y="218740"/>
            <a:ext cx="3251200" cy="3289300"/>
          </a:xfrm>
        </p:spPr>
      </p:pic>
      <p:sp>
        <p:nvSpPr>
          <p:cNvPr id="6" name="Title 1">
            <a:extLst>
              <a:ext uri="{FF2B5EF4-FFF2-40B4-BE49-F238E27FC236}">
                <a16:creationId xmlns:a16="http://schemas.microsoft.com/office/drawing/2014/main" id="{6E654D1D-70A3-94AB-37CB-BDE78F0B50E9}"/>
              </a:ext>
            </a:extLst>
          </p:cNvPr>
          <p:cNvSpPr txBox="1">
            <a:spLocks/>
          </p:cNvSpPr>
          <p:nvPr/>
        </p:nvSpPr>
        <p:spPr>
          <a:xfrm>
            <a:off x="838200" y="218740"/>
            <a:ext cx="2743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Results</a:t>
            </a:r>
            <a:endParaRPr lang="en-US" sz="3600" dirty="0">
              <a:solidFill>
                <a:srgbClr val="FF5600"/>
              </a:solidFill>
              <a:latin typeface="GillSans" panose="020B0A02020104020203" pitchFamily="34" charset="77"/>
            </a:endParaRPr>
          </a:p>
        </p:txBody>
      </p:sp>
      <p:sp>
        <p:nvSpPr>
          <p:cNvPr id="7" name="TextBox 6">
            <a:extLst>
              <a:ext uri="{FF2B5EF4-FFF2-40B4-BE49-F238E27FC236}">
                <a16:creationId xmlns:a16="http://schemas.microsoft.com/office/drawing/2014/main" id="{799DEAC6-7ED3-2733-2882-4FBE1E9F3635}"/>
              </a:ext>
            </a:extLst>
          </p:cNvPr>
          <p:cNvSpPr txBox="1"/>
          <p:nvPr/>
        </p:nvSpPr>
        <p:spPr>
          <a:xfrm>
            <a:off x="3005666" y="2158762"/>
            <a:ext cx="4665133" cy="369332"/>
          </a:xfrm>
          <a:prstGeom prst="rect">
            <a:avLst/>
          </a:prstGeom>
          <a:noFill/>
        </p:spPr>
        <p:txBody>
          <a:bodyPr wrap="square">
            <a:spAutoFit/>
          </a:bodyPr>
          <a:lstStyle/>
          <a:p>
            <a:r>
              <a:rPr lang="en-US" altLang="zh-CN" dirty="0"/>
              <a:t>Early</a:t>
            </a:r>
            <a:r>
              <a:rPr lang="zh-CN" altLang="en-US" dirty="0"/>
              <a:t> </a:t>
            </a:r>
            <a:r>
              <a:rPr lang="en-US" altLang="zh-CN" dirty="0"/>
              <a:t>stop</a:t>
            </a:r>
            <a:r>
              <a:rPr lang="zh-CN" altLang="en-US" dirty="0"/>
              <a:t> </a:t>
            </a:r>
            <a:r>
              <a:rPr lang="en-US" altLang="zh-CN" dirty="0"/>
              <a:t>is</a:t>
            </a:r>
            <a:r>
              <a:rPr lang="zh-CN" altLang="en-US" dirty="0"/>
              <a:t> </a:t>
            </a:r>
            <a:r>
              <a:rPr lang="en-US" altLang="zh-CN" dirty="0"/>
              <a:t>the</a:t>
            </a:r>
            <a:r>
              <a:rPr lang="zh-CN" altLang="en-US" dirty="0"/>
              <a:t> </a:t>
            </a:r>
            <a:r>
              <a:rPr lang="en-US" altLang="zh-CN" dirty="0"/>
              <a:t>most</a:t>
            </a:r>
            <a:r>
              <a:rPr lang="zh-CN" altLang="en-US" dirty="0"/>
              <a:t> </a:t>
            </a:r>
            <a:r>
              <a:rPr lang="en-US" altLang="zh-CN" dirty="0"/>
              <a:t>important</a:t>
            </a:r>
            <a:r>
              <a:rPr lang="zh-CN" altLang="en-US" dirty="0"/>
              <a:t> </a:t>
            </a:r>
            <a:r>
              <a:rPr lang="en-US" altLang="zh-CN" dirty="0"/>
              <a:t>part</a:t>
            </a:r>
            <a:endParaRPr lang="en-SA" dirty="0"/>
          </a:p>
        </p:txBody>
      </p:sp>
      <p:pic>
        <p:nvPicPr>
          <p:cNvPr id="9" name="Picture 8">
            <a:extLst>
              <a:ext uri="{FF2B5EF4-FFF2-40B4-BE49-F238E27FC236}">
                <a16:creationId xmlns:a16="http://schemas.microsoft.com/office/drawing/2014/main" id="{0C15D5CE-6ABC-7201-82BF-C0B7D1AEDFCF}"/>
              </a:ext>
            </a:extLst>
          </p:cNvPr>
          <p:cNvPicPr>
            <a:picLocks noChangeAspect="1"/>
          </p:cNvPicPr>
          <p:nvPr/>
        </p:nvPicPr>
        <p:blipFill>
          <a:blip r:embed="rId4"/>
          <a:stretch>
            <a:fillRect/>
          </a:stretch>
        </p:blipFill>
        <p:spPr>
          <a:xfrm>
            <a:off x="7789335" y="3661039"/>
            <a:ext cx="3081866" cy="3136900"/>
          </a:xfrm>
          <a:prstGeom prst="rect">
            <a:avLst/>
          </a:prstGeom>
        </p:spPr>
      </p:pic>
      <p:sp>
        <p:nvSpPr>
          <p:cNvPr id="11" name="TextBox 10">
            <a:extLst>
              <a:ext uri="{FF2B5EF4-FFF2-40B4-BE49-F238E27FC236}">
                <a16:creationId xmlns:a16="http://schemas.microsoft.com/office/drawing/2014/main" id="{A621FCAB-507D-DF60-4F99-3FDA97111A84}"/>
              </a:ext>
            </a:extLst>
          </p:cNvPr>
          <p:cNvSpPr txBox="1"/>
          <p:nvPr/>
        </p:nvSpPr>
        <p:spPr>
          <a:xfrm>
            <a:off x="2209800" y="4801731"/>
            <a:ext cx="6096000" cy="646331"/>
          </a:xfrm>
          <a:prstGeom prst="rect">
            <a:avLst/>
          </a:prstGeom>
          <a:noFill/>
        </p:spPr>
        <p:txBody>
          <a:bodyPr wrap="square">
            <a:spAutoFit/>
          </a:bodyPr>
          <a:lstStyle/>
          <a:p>
            <a:r>
              <a:rPr lang="en-SA" dirty="0"/>
              <a:t>Zeus achieves consistent ETA reductions across four generations of NVIDIA GPUs</a:t>
            </a:r>
          </a:p>
        </p:txBody>
      </p:sp>
      <p:sp>
        <p:nvSpPr>
          <p:cNvPr id="12" name="Oval Callout 11">
            <a:extLst>
              <a:ext uri="{FF2B5EF4-FFF2-40B4-BE49-F238E27FC236}">
                <a16:creationId xmlns:a16="http://schemas.microsoft.com/office/drawing/2014/main" id="{DD7DD5B3-A0FE-AD18-F268-8220DCD08118}"/>
              </a:ext>
            </a:extLst>
          </p:cNvPr>
          <p:cNvSpPr/>
          <p:nvPr/>
        </p:nvSpPr>
        <p:spPr>
          <a:xfrm>
            <a:off x="2487203" y="3542238"/>
            <a:ext cx="4324350" cy="612648"/>
          </a:xfrm>
          <a:prstGeom prst="wedgeEllipseCallout">
            <a:avLst>
              <a:gd name="adj1" fmla="val 77135"/>
              <a:gd name="adj2" fmla="val 10976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A"/>
          </a:p>
        </p:txBody>
      </p:sp>
      <p:sp>
        <p:nvSpPr>
          <p:cNvPr id="13" name="TextBox 12">
            <a:extLst>
              <a:ext uri="{FF2B5EF4-FFF2-40B4-BE49-F238E27FC236}">
                <a16:creationId xmlns:a16="http://schemas.microsoft.com/office/drawing/2014/main" id="{C72003ED-BF4A-7397-2ED4-1B1263B47FEB}"/>
              </a:ext>
            </a:extLst>
          </p:cNvPr>
          <p:cNvSpPr txBox="1"/>
          <p:nvPr/>
        </p:nvSpPr>
        <p:spPr>
          <a:xfrm>
            <a:off x="2764486" y="3663896"/>
            <a:ext cx="4047067" cy="369332"/>
          </a:xfrm>
          <a:prstGeom prst="rect">
            <a:avLst/>
          </a:prstGeom>
          <a:noFill/>
        </p:spPr>
        <p:txBody>
          <a:bodyPr wrap="square">
            <a:spAutoFit/>
          </a:bodyPr>
          <a:lstStyle/>
          <a:p>
            <a:r>
              <a:rPr lang="en-US" altLang="zh-CN" dirty="0"/>
              <a:t>Can</a:t>
            </a:r>
            <a:r>
              <a:rPr lang="zh-CN" altLang="en-US" dirty="0"/>
              <a:t> </a:t>
            </a:r>
            <a:r>
              <a:rPr lang="en-US" altLang="zh-CN" dirty="0"/>
              <a:t>this</a:t>
            </a:r>
            <a:r>
              <a:rPr lang="zh-CN" altLang="en-US" dirty="0"/>
              <a:t> </a:t>
            </a:r>
            <a:r>
              <a:rPr lang="en-US" altLang="zh-CN" dirty="0"/>
              <a:t>be</a:t>
            </a:r>
            <a:r>
              <a:rPr lang="zh-CN" altLang="en-US" dirty="0"/>
              <a:t> </a:t>
            </a:r>
            <a:r>
              <a:rPr lang="en-US" altLang="zh-CN" dirty="0"/>
              <a:t>used</a:t>
            </a:r>
            <a:r>
              <a:rPr lang="zh-CN" altLang="en-US" dirty="0"/>
              <a:t> </a:t>
            </a:r>
            <a:r>
              <a:rPr lang="en-US" altLang="zh-CN" dirty="0"/>
              <a:t>in</a:t>
            </a:r>
            <a:r>
              <a:rPr lang="zh-CN" altLang="en-US" dirty="0"/>
              <a:t> </a:t>
            </a:r>
            <a:r>
              <a:rPr lang="en-US" altLang="zh-CN" dirty="0"/>
              <a:t>AMD</a:t>
            </a:r>
            <a:r>
              <a:rPr lang="zh-CN" altLang="en-US" dirty="0"/>
              <a:t> </a:t>
            </a:r>
            <a:r>
              <a:rPr lang="en-US" altLang="zh-CN" dirty="0"/>
              <a:t>GPUs?</a:t>
            </a:r>
            <a:endParaRPr lang="en-SA" dirty="0"/>
          </a:p>
        </p:txBody>
      </p:sp>
    </p:spTree>
    <p:extLst>
      <p:ext uri="{BB962C8B-B14F-4D97-AF65-F5344CB8AC3E}">
        <p14:creationId xmlns:p14="http://schemas.microsoft.com/office/powerpoint/2010/main" val="3527927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4408" y="2766218"/>
            <a:ext cx="6617208" cy="1325563"/>
          </a:xfrm>
        </p:spPr>
        <p:txBody>
          <a:bodyPr/>
          <a:lstStyle/>
          <a:p>
            <a:r>
              <a:rPr lang="en-US" dirty="0"/>
              <a:t>Summary and Discussion</a:t>
            </a:r>
            <a:endParaRPr lang="el-GR" dirty="0"/>
          </a:p>
        </p:txBody>
      </p:sp>
    </p:spTree>
    <p:extLst>
      <p:ext uri="{BB962C8B-B14F-4D97-AF65-F5344CB8AC3E}">
        <p14:creationId xmlns:p14="http://schemas.microsoft.com/office/powerpoint/2010/main" val="1230532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002B0A-8D28-98F8-29E9-E2F0DECEECCE}"/>
              </a:ext>
            </a:extLst>
          </p:cNvPr>
          <p:cNvPicPr>
            <a:picLocks noGrp="1" noChangeAspect="1"/>
          </p:cNvPicPr>
          <p:nvPr>
            <p:ph idx="1"/>
          </p:nvPr>
        </p:nvPicPr>
        <p:blipFill>
          <a:blip r:embed="rId2"/>
          <a:stretch>
            <a:fillRect/>
          </a:stretch>
        </p:blipFill>
        <p:spPr>
          <a:xfrm>
            <a:off x="1153697" y="1859181"/>
            <a:ext cx="9549046" cy="4351338"/>
          </a:xfrm>
        </p:spPr>
      </p:pic>
      <p:sp>
        <p:nvSpPr>
          <p:cNvPr id="6" name="Title 1">
            <a:extLst>
              <a:ext uri="{FF2B5EF4-FFF2-40B4-BE49-F238E27FC236}">
                <a16:creationId xmlns:a16="http://schemas.microsoft.com/office/drawing/2014/main" id="{6D99285F-76CF-A12E-8D79-D516E8681E98}"/>
              </a:ext>
            </a:extLst>
          </p:cNvPr>
          <p:cNvSpPr txBox="1">
            <a:spLocks/>
          </p:cNvSpPr>
          <p:nvPr/>
        </p:nvSpPr>
        <p:spPr>
          <a:xfrm>
            <a:off x="838200" y="2187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5600"/>
                </a:solidFill>
                <a:latin typeface="GillSans" panose="020B0A02020104020203" pitchFamily="34" charset="77"/>
              </a:rPr>
              <a:t>Conclusion</a:t>
            </a:r>
          </a:p>
        </p:txBody>
      </p:sp>
    </p:spTree>
    <p:extLst>
      <p:ext uri="{BB962C8B-B14F-4D97-AF65-F5344CB8AC3E}">
        <p14:creationId xmlns:p14="http://schemas.microsoft.com/office/powerpoint/2010/main" val="2627662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D8235-3425-4FA0-DDBA-014E65117FEC}"/>
              </a:ext>
            </a:extLst>
          </p:cNvPr>
          <p:cNvSpPr>
            <a:spLocks noGrp="1"/>
          </p:cNvSpPr>
          <p:nvPr>
            <p:ph idx="1"/>
          </p:nvPr>
        </p:nvSpPr>
        <p:spPr>
          <a:xfrm>
            <a:off x="838200" y="1825625"/>
            <a:ext cx="10515600" cy="841375"/>
          </a:xfrm>
        </p:spPr>
        <p:txBody>
          <a:bodyPr>
            <a:normAutofit fontScale="92500" lnSpcReduction="20000"/>
          </a:bodyPr>
          <a:lstStyle/>
          <a:p>
            <a:r>
              <a:rPr lang="en-US" altLang="zh-CN" dirty="0"/>
              <a:t>It</a:t>
            </a:r>
            <a:r>
              <a:rPr lang="zh-CN" altLang="en-US" dirty="0"/>
              <a:t> </a:t>
            </a:r>
            <a:r>
              <a:rPr lang="en-US" altLang="zh-CN" dirty="0"/>
              <a:t>still takes more time in some cases. </a:t>
            </a:r>
          </a:p>
          <a:p>
            <a:r>
              <a:rPr lang="en-US" altLang="zh-CN" dirty="0"/>
              <a:t>It doesn‘t evaluate in</a:t>
            </a:r>
            <a:r>
              <a:rPr lang="zh-CN" altLang="en-US" dirty="0"/>
              <a:t> </a:t>
            </a:r>
            <a:r>
              <a:rPr lang="en-US" altLang="zh-CN" dirty="0"/>
              <a:t>GPU</a:t>
            </a:r>
            <a:r>
              <a:rPr lang="zh-CN" altLang="en-US" dirty="0"/>
              <a:t> </a:t>
            </a:r>
            <a:r>
              <a:rPr lang="en-US" altLang="zh-CN" dirty="0"/>
              <a:t>production clusters</a:t>
            </a:r>
          </a:p>
          <a:p>
            <a:endParaRPr lang="en-US" altLang="zh-CN" dirty="0"/>
          </a:p>
          <a:p>
            <a:endParaRPr lang="en-US" altLang="zh-CN" dirty="0"/>
          </a:p>
          <a:p>
            <a:endParaRPr lang="en-SA" dirty="0"/>
          </a:p>
        </p:txBody>
      </p:sp>
      <p:sp>
        <p:nvSpPr>
          <p:cNvPr id="4" name="Title 1">
            <a:extLst>
              <a:ext uri="{FF2B5EF4-FFF2-40B4-BE49-F238E27FC236}">
                <a16:creationId xmlns:a16="http://schemas.microsoft.com/office/drawing/2014/main" id="{BBE4F9C6-64E4-C2CA-4965-39DDAA1E4F8E}"/>
              </a:ext>
            </a:extLst>
          </p:cNvPr>
          <p:cNvSpPr txBox="1">
            <a:spLocks/>
          </p:cNvSpPr>
          <p:nvPr/>
        </p:nvSpPr>
        <p:spPr>
          <a:xfrm>
            <a:off x="838200" y="29294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Strength</a:t>
            </a:r>
            <a:endParaRPr lang="en-US" sz="3600" dirty="0">
              <a:solidFill>
                <a:srgbClr val="FF5600"/>
              </a:solidFill>
              <a:latin typeface="GillSans" panose="020B0A02020104020203" pitchFamily="34" charset="77"/>
            </a:endParaRPr>
          </a:p>
        </p:txBody>
      </p:sp>
      <p:sp>
        <p:nvSpPr>
          <p:cNvPr id="5" name="Title 1">
            <a:extLst>
              <a:ext uri="{FF2B5EF4-FFF2-40B4-BE49-F238E27FC236}">
                <a16:creationId xmlns:a16="http://schemas.microsoft.com/office/drawing/2014/main" id="{53C6B570-BADE-54E7-D124-6AC8A209165A}"/>
              </a:ext>
            </a:extLst>
          </p:cNvPr>
          <p:cNvSpPr txBox="1">
            <a:spLocks/>
          </p:cNvSpPr>
          <p:nvPr/>
        </p:nvSpPr>
        <p:spPr>
          <a:xfrm>
            <a:off x="838200" y="2375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Weakness</a:t>
            </a:r>
            <a:endParaRPr lang="en-US" sz="3600" dirty="0">
              <a:solidFill>
                <a:srgbClr val="FF5600"/>
              </a:solidFill>
              <a:latin typeface="GillSans" panose="020B0A02020104020203" pitchFamily="34" charset="77"/>
            </a:endParaRPr>
          </a:p>
        </p:txBody>
      </p:sp>
      <p:sp>
        <p:nvSpPr>
          <p:cNvPr id="6" name="Content Placeholder 2">
            <a:extLst>
              <a:ext uri="{FF2B5EF4-FFF2-40B4-BE49-F238E27FC236}">
                <a16:creationId xmlns:a16="http://schemas.microsoft.com/office/drawing/2014/main" id="{C2409D3C-A687-DC0B-6D95-9961E5302C3B}"/>
              </a:ext>
            </a:extLst>
          </p:cNvPr>
          <p:cNvSpPr txBox="1">
            <a:spLocks/>
          </p:cNvSpPr>
          <p:nvPr/>
        </p:nvSpPr>
        <p:spPr>
          <a:xfrm>
            <a:off x="838200" y="4083315"/>
            <a:ext cx="10903935" cy="1445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we</a:t>
            </a:r>
            <a:r>
              <a:rPr lang="zh-CN" altLang="en-US" dirty="0"/>
              <a:t> </a:t>
            </a:r>
            <a:r>
              <a:rPr lang="en-US" altLang="zh-CN" dirty="0"/>
              <a:t>can</a:t>
            </a:r>
            <a:r>
              <a:rPr lang="zh-CN" altLang="en-US" dirty="0"/>
              <a:t> </a:t>
            </a:r>
            <a:r>
              <a:rPr lang="en-US" altLang="zh-CN" dirty="0"/>
              <a:t>learn</a:t>
            </a:r>
            <a:r>
              <a:rPr lang="zh-CN" altLang="en-US" dirty="0"/>
              <a:t> </a:t>
            </a:r>
            <a:r>
              <a:rPr lang="en-US" altLang="zh-CN" dirty="0"/>
              <a:t>how</a:t>
            </a:r>
            <a:r>
              <a:rPr lang="zh-CN" altLang="en-US" dirty="0"/>
              <a:t> </a:t>
            </a:r>
            <a:r>
              <a:rPr lang="en-US" altLang="zh-CN" dirty="0"/>
              <a:t>to</a:t>
            </a:r>
            <a:r>
              <a:rPr lang="zh-CN" altLang="en-US" dirty="0"/>
              <a:t> </a:t>
            </a:r>
            <a:r>
              <a:rPr lang="en-US" altLang="zh-CN" dirty="0"/>
              <a:t>optimize</a:t>
            </a:r>
            <a:r>
              <a:rPr lang="zh-CN" altLang="en-US" dirty="0"/>
              <a:t> </a:t>
            </a:r>
            <a:r>
              <a:rPr lang="en-US" altLang="zh-CN" dirty="0"/>
              <a:t>metrics(speed/energy)</a:t>
            </a:r>
            <a:r>
              <a:rPr lang="zh-CN" altLang="en-US" dirty="0"/>
              <a:t> </a:t>
            </a:r>
            <a:r>
              <a:rPr lang="en-US" altLang="zh-CN" dirty="0"/>
              <a:t>across</a:t>
            </a:r>
            <a:r>
              <a:rPr lang="zh-CN" altLang="en-US" dirty="0"/>
              <a:t> </a:t>
            </a:r>
            <a:r>
              <a:rPr lang="en-US" altLang="zh-CN" dirty="0"/>
              <a:t>retraining</a:t>
            </a:r>
            <a:r>
              <a:rPr lang="zh-CN" altLang="en-US" dirty="0"/>
              <a:t> </a:t>
            </a:r>
            <a:r>
              <a:rPr lang="en-US" altLang="zh-CN" dirty="0"/>
              <a:t>jobs.</a:t>
            </a:r>
            <a:r>
              <a:rPr lang="zh-CN" altLang="en-US" dirty="0"/>
              <a:t> </a:t>
            </a:r>
            <a:endParaRPr lang="en-US" altLang="zh-CN" dirty="0"/>
          </a:p>
        </p:txBody>
      </p:sp>
    </p:spTree>
    <p:extLst>
      <p:ext uri="{BB962C8B-B14F-4D97-AF65-F5344CB8AC3E}">
        <p14:creationId xmlns:p14="http://schemas.microsoft.com/office/powerpoint/2010/main" val="2599045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D99285F-76CF-A12E-8D79-D516E8681E98}"/>
              </a:ext>
            </a:extLst>
          </p:cNvPr>
          <p:cNvSpPr txBox="1">
            <a:spLocks/>
          </p:cNvSpPr>
          <p:nvPr/>
        </p:nvSpPr>
        <p:spPr>
          <a:xfrm>
            <a:off x="838200" y="2187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0" dirty="0" err="1">
                <a:solidFill>
                  <a:srgbClr val="333333"/>
                </a:solidFill>
                <a:effectLst/>
                <a:latin typeface="Open Sans" panose="020B0606030504020204" pitchFamily="34" charset="0"/>
              </a:rPr>
              <a:t>EnvPipe</a:t>
            </a:r>
            <a:endParaRPr lang="en-US" sz="3600" b="1" i="0" dirty="0">
              <a:solidFill>
                <a:srgbClr val="333333"/>
              </a:solidFill>
              <a:effectLst/>
              <a:latin typeface="Open Sans" panose="020B0606030504020204" pitchFamily="34" charset="0"/>
            </a:endParaRPr>
          </a:p>
        </p:txBody>
      </p:sp>
      <p:sp>
        <p:nvSpPr>
          <p:cNvPr id="7" name="Rectangle 1">
            <a:extLst>
              <a:ext uri="{FF2B5EF4-FFF2-40B4-BE49-F238E27FC236}">
                <a16:creationId xmlns:a16="http://schemas.microsoft.com/office/drawing/2014/main" id="{50158EE0-C0C1-7DE3-814F-86AB54425411}"/>
              </a:ext>
            </a:extLst>
          </p:cNvPr>
          <p:cNvSpPr>
            <a:spLocks noChangeArrowheads="1"/>
          </p:cNvSpPr>
          <p:nvPr/>
        </p:nvSpPr>
        <p:spPr bwMode="auto">
          <a:xfrm>
            <a:off x="641757" y="271248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A" altLang="en-SA" sz="1800" b="0" i="0" u="none" strike="noStrike" cap="none" normalizeH="0" baseline="0">
                <a:ln>
                  <a:noFill/>
                </a:ln>
                <a:solidFill>
                  <a:schemeClr val="tx1"/>
                </a:solidFill>
                <a:effectLst/>
                <a:latin typeface="Arial" panose="020B0604020202020204" pitchFamily="34" charset="0"/>
              </a:rPr>
            </a:br>
            <a:endParaRPr kumimoji="0" lang="en-SA" altLang="en-SA"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SA" altLang="en-SA" sz="1800" b="0" i="0" u="none" strike="noStrike" cap="none" normalizeH="0" baseline="0">
                <a:ln>
                  <a:noFill/>
                </a:ln>
                <a:solidFill>
                  <a:schemeClr val="tx1"/>
                </a:solidFill>
                <a:effectLst/>
                <a:latin typeface="Arial" panose="020B0604020202020204" pitchFamily="34" charset="0"/>
              </a:rPr>
            </a:br>
            <a:endParaRPr kumimoji="0" lang="en-SA" altLang="en-SA"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D7D8B8B1-EC9E-21D4-FF90-E2C3C6B6AD86}"/>
              </a:ext>
            </a:extLst>
          </p:cNvPr>
          <p:cNvPicPr>
            <a:picLocks noChangeAspect="1"/>
          </p:cNvPicPr>
          <p:nvPr/>
        </p:nvPicPr>
        <p:blipFill>
          <a:blip r:embed="rId3"/>
          <a:stretch>
            <a:fillRect/>
          </a:stretch>
        </p:blipFill>
        <p:spPr>
          <a:xfrm>
            <a:off x="416844" y="2599924"/>
            <a:ext cx="11358312" cy="4039315"/>
          </a:xfrm>
          <a:prstGeom prst="rect">
            <a:avLst/>
          </a:prstGeom>
        </p:spPr>
      </p:pic>
      <p:sp>
        <p:nvSpPr>
          <p:cNvPr id="4" name="Title 1">
            <a:extLst>
              <a:ext uri="{FF2B5EF4-FFF2-40B4-BE49-F238E27FC236}">
                <a16:creationId xmlns:a16="http://schemas.microsoft.com/office/drawing/2014/main" id="{0FCA9EDA-9408-9557-84EB-68419DE1F9C7}"/>
              </a:ext>
            </a:extLst>
          </p:cNvPr>
          <p:cNvSpPr txBox="1">
            <a:spLocks/>
          </p:cNvSpPr>
          <p:nvPr/>
        </p:nvSpPr>
        <p:spPr>
          <a:xfrm>
            <a:off x="914400" y="12743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Insight</a:t>
            </a:r>
            <a:endParaRPr lang="en-US" sz="3600" dirty="0">
              <a:solidFill>
                <a:srgbClr val="FF5600"/>
              </a:solidFill>
              <a:latin typeface="GillSans" panose="020B0A02020104020203" pitchFamily="34" charset="77"/>
            </a:endParaRPr>
          </a:p>
        </p:txBody>
      </p:sp>
    </p:spTree>
    <p:extLst>
      <p:ext uri="{BB962C8B-B14F-4D97-AF65-F5344CB8AC3E}">
        <p14:creationId xmlns:p14="http://schemas.microsoft.com/office/powerpoint/2010/main" val="1084577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D99285F-76CF-A12E-8D79-D516E8681E98}"/>
              </a:ext>
            </a:extLst>
          </p:cNvPr>
          <p:cNvSpPr txBox="1">
            <a:spLocks/>
          </p:cNvSpPr>
          <p:nvPr/>
        </p:nvSpPr>
        <p:spPr>
          <a:xfrm>
            <a:off x="838200" y="2187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0" dirty="0" err="1">
                <a:solidFill>
                  <a:srgbClr val="333333"/>
                </a:solidFill>
                <a:effectLst/>
                <a:latin typeface="Open Sans" panose="020B0606030504020204" pitchFamily="34" charset="0"/>
              </a:rPr>
              <a:t>EnvPipe</a:t>
            </a:r>
            <a:endParaRPr lang="en-US" sz="3600" b="1" i="0" dirty="0">
              <a:solidFill>
                <a:srgbClr val="333333"/>
              </a:solidFill>
              <a:effectLst/>
              <a:latin typeface="Open Sans" panose="020B0606030504020204" pitchFamily="34" charset="0"/>
            </a:endParaRPr>
          </a:p>
        </p:txBody>
      </p:sp>
      <p:sp>
        <p:nvSpPr>
          <p:cNvPr id="7" name="Rectangle 1">
            <a:extLst>
              <a:ext uri="{FF2B5EF4-FFF2-40B4-BE49-F238E27FC236}">
                <a16:creationId xmlns:a16="http://schemas.microsoft.com/office/drawing/2014/main" id="{50158EE0-C0C1-7DE3-814F-86AB54425411}"/>
              </a:ext>
            </a:extLst>
          </p:cNvPr>
          <p:cNvSpPr>
            <a:spLocks noChangeArrowheads="1"/>
          </p:cNvSpPr>
          <p:nvPr/>
        </p:nvSpPr>
        <p:spPr bwMode="auto">
          <a:xfrm>
            <a:off x="641757" y="271248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A" altLang="en-SA" sz="1800" b="0" i="0" u="none" strike="noStrike" cap="none" normalizeH="0" baseline="0">
                <a:ln>
                  <a:noFill/>
                </a:ln>
                <a:solidFill>
                  <a:schemeClr val="tx1"/>
                </a:solidFill>
                <a:effectLst/>
                <a:latin typeface="Arial" panose="020B0604020202020204" pitchFamily="34" charset="0"/>
              </a:rPr>
            </a:br>
            <a:endParaRPr kumimoji="0" lang="en-SA" altLang="en-SA"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SA" altLang="en-SA" sz="1800" b="0" i="0" u="none" strike="noStrike" cap="none" normalizeH="0" baseline="0">
                <a:ln>
                  <a:noFill/>
                </a:ln>
                <a:solidFill>
                  <a:schemeClr val="tx1"/>
                </a:solidFill>
                <a:effectLst/>
                <a:latin typeface="Arial" panose="020B0604020202020204" pitchFamily="34" charset="0"/>
              </a:rPr>
            </a:br>
            <a:endParaRPr kumimoji="0" lang="en-SA" altLang="en-SA" sz="1800" b="0" i="0" u="none" strike="noStrike" cap="none" normalizeH="0" baseline="0">
              <a:ln>
                <a:noFill/>
              </a:ln>
              <a:solidFill>
                <a:schemeClr val="tx1"/>
              </a:solidFill>
              <a:effectLst/>
              <a:latin typeface="Arial" panose="020B0604020202020204" pitchFamily="34" charset="0"/>
            </a:endParaRPr>
          </a:p>
        </p:txBody>
      </p:sp>
      <p:sp>
        <p:nvSpPr>
          <p:cNvPr id="4" name="Title 1">
            <a:extLst>
              <a:ext uri="{FF2B5EF4-FFF2-40B4-BE49-F238E27FC236}">
                <a16:creationId xmlns:a16="http://schemas.microsoft.com/office/drawing/2014/main" id="{0FCA9EDA-9408-9557-84EB-68419DE1F9C7}"/>
              </a:ext>
            </a:extLst>
          </p:cNvPr>
          <p:cNvSpPr txBox="1">
            <a:spLocks/>
          </p:cNvSpPr>
          <p:nvPr/>
        </p:nvSpPr>
        <p:spPr>
          <a:xfrm>
            <a:off x="838200" y="12743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olidFill>
                  <a:srgbClr val="FF5600"/>
                </a:solidFill>
                <a:latin typeface="GillSans" panose="020B0A02020104020203" pitchFamily="34" charset="77"/>
              </a:rPr>
              <a:t>Method</a:t>
            </a:r>
            <a:endParaRPr lang="en-US" sz="3600" dirty="0">
              <a:solidFill>
                <a:srgbClr val="FF5600"/>
              </a:solidFill>
              <a:latin typeface="GillSans" panose="020B0A02020104020203" pitchFamily="34" charset="77"/>
            </a:endParaRPr>
          </a:p>
        </p:txBody>
      </p:sp>
      <p:pic>
        <p:nvPicPr>
          <p:cNvPr id="5" name="Picture 4">
            <a:extLst>
              <a:ext uri="{FF2B5EF4-FFF2-40B4-BE49-F238E27FC236}">
                <a16:creationId xmlns:a16="http://schemas.microsoft.com/office/drawing/2014/main" id="{17A06224-1D25-2308-2CB9-ADBC0F38A7CD}"/>
              </a:ext>
            </a:extLst>
          </p:cNvPr>
          <p:cNvPicPr>
            <a:picLocks noChangeAspect="1"/>
          </p:cNvPicPr>
          <p:nvPr/>
        </p:nvPicPr>
        <p:blipFill>
          <a:blip r:embed="rId3"/>
          <a:stretch>
            <a:fillRect/>
          </a:stretch>
        </p:blipFill>
        <p:spPr>
          <a:xfrm>
            <a:off x="414867" y="2237041"/>
            <a:ext cx="11694155" cy="4402215"/>
          </a:xfrm>
          <a:prstGeom prst="rect">
            <a:avLst/>
          </a:prstGeom>
        </p:spPr>
      </p:pic>
    </p:spTree>
    <p:extLst>
      <p:ext uri="{BB962C8B-B14F-4D97-AF65-F5344CB8AC3E}">
        <p14:creationId xmlns:p14="http://schemas.microsoft.com/office/powerpoint/2010/main" val="202415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l-GR" dirty="0"/>
          </a:p>
        </p:txBody>
      </p:sp>
      <p:sp>
        <p:nvSpPr>
          <p:cNvPr id="3" name="Content Placeholder 2"/>
          <p:cNvSpPr>
            <a:spLocks noGrp="1"/>
          </p:cNvSpPr>
          <p:nvPr>
            <p:ph idx="1"/>
          </p:nvPr>
        </p:nvSpPr>
        <p:spPr>
          <a:xfrm>
            <a:off x="838200" y="1825625"/>
            <a:ext cx="4846608" cy="3056926"/>
          </a:xfrm>
        </p:spPr>
        <p:txBody>
          <a:bodyPr/>
          <a:lstStyle/>
          <a:p>
            <a:r>
              <a:rPr lang="en-US" dirty="0"/>
              <a:t>Background</a:t>
            </a:r>
          </a:p>
          <a:p>
            <a:r>
              <a:rPr lang="en-US" altLang="zh-CN" dirty="0"/>
              <a:t>Insight</a:t>
            </a:r>
            <a:endParaRPr lang="en-US" dirty="0"/>
          </a:p>
          <a:p>
            <a:r>
              <a:rPr lang="en-US" altLang="zh-CN" dirty="0"/>
              <a:t>Overview</a:t>
            </a:r>
            <a:endParaRPr lang="en-US" dirty="0"/>
          </a:p>
          <a:p>
            <a:r>
              <a:rPr lang="en-US" dirty="0"/>
              <a:t>Me</a:t>
            </a:r>
            <a:r>
              <a:rPr lang="en-US" altLang="zh-CN" dirty="0"/>
              <a:t>thod</a:t>
            </a:r>
            <a:endParaRPr lang="en-US" dirty="0"/>
          </a:p>
          <a:p>
            <a:r>
              <a:rPr lang="en-US" dirty="0"/>
              <a:t>Evaluation</a:t>
            </a:r>
          </a:p>
          <a:p>
            <a:r>
              <a:rPr lang="en-US" dirty="0"/>
              <a:t>Summary and Discussion</a:t>
            </a:r>
            <a:endParaRPr lang="el-G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37DF-D22E-AB20-156C-18E5769AFC2E}"/>
              </a:ext>
            </a:extLst>
          </p:cNvPr>
          <p:cNvSpPr>
            <a:spLocks noGrp="1"/>
          </p:cNvSpPr>
          <p:nvPr>
            <p:ph type="title"/>
          </p:nvPr>
        </p:nvSpPr>
        <p:spPr/>
        <p:txBody>
          <a:bodyPr/>
          <a:lstStyle/>
          <a:p>
            <a:r>
              <a:rPr lang="en-US" altLang="zh-CN" dirty="0"/>
              <a:t>Comparation</a:t>
            </a:r>
            <a:endParaRPr lang="en-SA" dirty="0"/>
          </a:p>
        </p:txBody>
      </p:sp>
      <p:graphicFrame>
        <p:nvGraphicFramePr>
          <p:cNvPr id="4" name="Content Placeholder 3">
            <a:extLst>
              <a:ext uri="{FF2B5EF4-FFF2-40B4-BE49-F238E27FC236}">
                <a16:creationId xmlns:a16="http://schemas.microsoft.com/office/drawing/2014/main" id="{42BB5F3E-2C1E-F175-0091-2C69041EEBD4}"/>
              </a:ext>
            </a:extLst>
          </p:cNvPr>
          <p:cNvGraphicFramePr>
            <a:graphicFrameLocks noGrp="1"/>
          </p:cNvGraphicFramePr>
          <p:nvPr>
            <p:ph idx="1"/>
            <p:extLst>
              <p:ext uri="{D42A27DB-BD31-4B8C-83A1-F6EECF244321}">
                <p14:modId xmlns:p14="http://schemas.microsoft.com/office/powerpoint/2010/main" val="3410486433"/>
              </p:ext>
            </p:extLst>
          </p:nvPr>
        </p:nvGraphicFramePr>
        <p:xfrm>
          <a:off x="2351877" y="1829382"/>
          <a:ext cx="6269046" cy="4361240"/>
        </p:xfrm>
        <a:graphic>
          <a:graphicData uri="http://schemas.openxmlformats.org/drawingml/2006/table">
            <a:tbl>
              <a:tblPr/>
              <a:tblGrid>
                <a:gridCol w="2089682">
                  <a:extLst>
                    <a:ext uri="{9D8B030D-6E8A-4147-A177-3AD203B41FA5}">
                      <a16:colId xmlns:a16="http://schemas.microsoft.com/office/drawing/2014/main" val="1713648239"/>
                    </a:ext>
                  </a:extLst>
                </a:gridCol>
                <a:gridCol w="2089682">
                  <a:extLst>
                    <a:ext uri="{9D8B030D-6E8A-4147-A177-3AD203B41FA5}">
                      <a16:colId xmlns:a16="http://schemas.microsoft.com/office/drawing/2014/main" val="583491333"/>
                    </a:ext>
                  </a:extLst>
                </a:gridCol>
                <a:gridCol w="2089682">
                  <a:extLst>
                    <a:ext uri="{9D8B030D-6E8A-4147-A177-3AD203B41FA5}">
                      <a16:colId xmlns:a16="http://schemas.microsoft.com/office/drawing/2014/main" val="2485896104"/>
                    </a:ext>
                  </a:extLst>
                </a:gridCol>
              </a:tblGrid>
              <a:tr h="551043">
                <a:tc>
                  <a:txBody>
                    <a:bodyPr/>
                    <a:lstStyle/>
                    <a:p>
                      <a:br>
                        <a:rPr lang="en-SA" sz="1500" b="1">
                          <a:effectLst/>
                        </a:rPr>
                      </a:br>
                      <a:endParaRPr lang="en-SA" sz="1500" b="1">
                        <a:effectLst/>
                      </a:endParaRPr>
                    </a:p>
                  </a:txBody>
                  <a:tcPr marL="102925" marR="102925" marT="47504" marB="47504" anchor="ctr">
                    <a:lnL w="9525" cap="flat" cmpd="sng" algn="ctr">
                      <a:solidFill>
                        <a:srgbClr val="200DD8"/>
                      </a:solidFill>
                      <a:prstDash val="solid"/>
                      <a:round/>
                      <a:headEnd type="none" w="med" len="med"/>
                      <a:tailEnd type="none" w="med" len="med"/>
                    </a:lnL>
                    <a:lnR w="9525" cap="flat" cmpd="sng" algn="ctr">
                      <a:solidFill>
                        <a:srgbClr val="8083D8"/>
                      </a:solidFill>
                      <a:prstDash val="solid"/>
                      <a:round/>
                      <a:headEnd type="none" w="med" len="med"/>
                      <a:tailEnd type="none" w="med" len="med"/>
                    </a:lnR>
                    <a:lnT w="9525" cap="flat" cmpd="sng" algn="ctr">
                      <a:solidFill>
                        <a:srgbClr val="200DD8"/>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en-US" sz="1500" b="1">
                          <a:effectLst/>
                        </a:rPr>
                        <a:t>zeus</a:t>
                      </a:r>
                    </a:p>
                  </a:txBody>
                  <a:tcPr marL="102925" marR="102925" marT="47504" marB="47504" anchor="ctr">
                    <a:lnL w="9525" cap="flat" cmpd="sng" algn="ctr">
                      <a:solidFill>
                        <a:srgbClr val="8083D8"/>
                      </a:solidFill>
                      <a:prstDash val="solid"/>
                      <a:round/>
                      <a:headEnd type="none" w="med" len="med"/>
                      <a:tailEnd type="none" w="med" len="med"/>
                    </a:lnL>
                    <a:lnR w="9525" cap="flat" cmpd="sng" algn="ctr">
                      <a:solidFill>
                        <a:srgbClr val="E068D8"/>
                      </a:solidFill>
                      <a:prstDash val="solid"/>
                      <a:round/>
                      <a:headEnd type="none" w="med" len="med"/>
                      <a:tailEnd type="none" w="med" len="med"/>
                    </a:lnR>
                    <a:lnT w="9525" cap="flat" cmpd="sng" algn="ctr">
                      <a:solidFill>
                        <a:srgbClr val="8083D8"/>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en-US" sz="1500" b="1" dirty="0">
                          <a:effectLst/>
                        </a:rPr>
                        <a:t>envpipe</a:t>
                      </a:r>
                    </a:p>
                  </a:txBody>
                  <a:tcPr marL="102925" marR="102925" marT="47504" marB="47504" anchor="ctr">
                    <a:lnL w="9525" cap="flat" cmpd="sng" algn="ctr">
                      <a:solidFill>
                        <a:srgbClr val="E068D8"/>
                      </a:solidFill>
                      <a:prstDash val="solid"/>
                      <a:round/>
                      <a:headEnd type="none" w="med" len="med"/>
                      <a:tailEnd type="none" w="med" len="med"/>
                    </a:lnL>
                    <a:lnR w="9525" cap="flat" cmpd="sng" algn="ctr">
                      <a:solidFill>
                        <a:srgbClr val="E068D8"/>
                      </a:solidFill>
                      <a:prstDash val="solid"/>
                      <a:round/>
                      <a:headEnd type="none" w="med" len="med"/>
                      <a:tailEnd type="none" w="med" len="med"/>
                    </a:lnR>
                    <a:lnT w="9525" cap="flat" cmpd="sng" algn="ctr">
                      <a:solidFill>
                        <a:srgbClr val="E068D8"/>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227360366"/>
                  </a:ext>
                </a:extLst>
              </a:tr>
              <a:tr h="779060">
                <a:tc>
                  <a:txBody>
                    <a:bodyPr/>
                    <a:lstStyle/>
                    <a:p>
                      <a:r>
                        <a:rPr lang="en-US" sz="1500">
                          <a:effectLst/>
                        </a:rPr>
                        <a:t>insight</a:t>
                      </a:r>
                    </a:p>
                  </a:txBody>
                  <a:tcPr marL="102925" marR="102925" marT="47504" marB="4750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en-US" sz="1500">
                          <a:effectLst/>
                        </a:rPr>
                        <a:t>grid search takes too much time. We need a better search solution.</a:t>
                      </a:r>
                    </a:p>
                  </a:txBody>
                  <a:tcPr marL="102925" marR="102925" marT="47504" marB="4750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en-US" sz="1500" dirty="0">
                          <a:effectLst/>
                        </a:rPr>
                        <a:t>Pipeline parallel is widely used, and it has a lot of bubbles.</a:t>
                      </a:r>
                    </a:p>
                  </a:txBody>
                  <a:tcPr marL="102925" marR="102925" marT="47504" marB="4750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682017665"/>
                  </a:ext>
                </a:extLst>
              </a:tr>
              <a:tr h="1235096">
                <a:tc>
                  <a:txBody>
                    <a:bodyPr/>
                    <a:lstStyle/>
                    <a:p>
                      <a:r>
                        <a:rPr lang="en-US" sz="1500">
                          <a:effectLst/>
                        </a:rPr>
                        <a:t>method </a:t>
                      </a:r>
                    </a:p>
                  </a:txBody>
                  <a:tcPr marL="102925" marR="102925" marT="47504" marB="4750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500">
                          <a:effectLst/>
                        </a:rPr>
                        <a:t>Multi-armed Bandit, early stopping</a:t>
                      </a:r>
                    </a:p>
                  </a:txBody>
                  <a:tcPr marL="102925" marR="102925" marT="47504" marB="4750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500">
                          <a:effectLst/>
                        </a:rPr>
                        <a:t>schedule pipeline parallel, decrease SM frequency when computation has bubbles.</a:t>
                      </a:r>
                    </a:p>
                  </a:txBody>
                  <a:tcPr marL="102925" marR="102925" marT="47504" marB="4750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758464981"/>
                  </a:ext>
                </a:extLst>
              </a:tr>
              <a:tr h="779060">
                <a:tc>
                  <a:txBody>
                    <a:bodyPr/>
                    <a:lstStyle/>
                    <a:p>
                      <a:r>
                        <a:rPr lang="en-US" sz="1500">
                          <a:effectLst/>
                        </a:rPr>
                        <a:t>results</a:t>
                      </a:r>
                    </a:p>
                  </a:txBody>
                  <a:tcPr marL="102925" marR="102925" marT="47504" marB="4750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en-US" sz="1500">
                          <a:effectLst/>
                        </a:rPr>
                        <a:t>reduces energy consumption (ETA) by up to 15.3%–75.8%</a:t>
                      </a:r>
                    </a:p>
                  </a:txBody>
                  <a:tcPr marL="102925" marR="102925" marT="47504" marB="4750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tc>
                  <a:txBody>
                    <a:bodyPr/>
                    <a:lstStyle/>
                    <a:p>
                      <a:r>
                        <a:rPr lang="en-US" sz="1500">
                          <a:effectLst/>
                        </a:rPr>
                        <a:t>1% throughput &lt;-&gt; 28.5% energy</a:t>
                      </a:r>
                    </a:p>
                  </a:txBody>
                  <a:tcPr marL="102925" marR="102925" marT="47504" marB="4750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1040051356"/>
                  </a:ext>
                </a:extLst>
              </a:tr>
              <a:tr h="1007078">
                <a:tc>
                  <a:txBody>
                    <a:bodyPr/>
                    <a:lstStyle/>
                    <a:p>
                      <a:r>
                        <a:rPr lang="en-US" sz="1500">
                          <a:effectLst/>
                        </a:rPr>
                        <a:t>Advantages</a:t>
                      </a:r>
                    </a:p>
                  </a:txBody>
                  <a:tcPr marL="102925" marR="102925" marT="47504" marB="4750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500">
                          <a:effectLst/>
                        </a:rPr>
                        <a:t>we can learn how to optimize metrics(speed/energy) across retraining jobs. </a:t>
                      </a:r>
                    </a:p>
                  </a:txBody>
                  <a:tcPr marL="102925" marR="102925" marT="47504" marB="4750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tc>
                  <a:txBody>
                    <a:bodyPr/>
                    <a:lstStyle/>
                    <a:p>
                      <a:r>
                        <a:rPr lang="en-US" sz="1500" dirty="0">
                          <a:effectLst/>
                        </a:rPr>
                        <a:t>more suitable for GPU cluster, production environment</a:t>
                      </a:r>
                    </a:p>
                  </a:txBody>
                  <a:tcPr marL="102925" marR="102925" marT="47504" marB="4750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427626836"/>
                  </a:ext>
                </a:extLst>
              </a:tr>
            </a:tbl>
          </a:graphicData>
        </a:graphic>
      </p:graphicFrame>
    </p:spTree>
    <p:extLst>
      <p:ext uri="{BB962C8B-B14F-4D97-AF65-F5344CB8AC3E}">
        <p14:creationId xmlns:p14="http://schemas.microsoft.com/office/powerpoint/2010/main" val="1080612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3EA90F-E48B-37AD-51FB-24B35CF86EDF}"/>
              </a:ext>
            </a:extLst>
          </p:cNvPr>
          <p:cNvSpPr>
            <a:spLocks noGrp="1"/>
          </p:cNvSpPr>
          <p:nvPr>
            <p:ph idx="1"/>
          </p:nvPr>
        </p:nvSpPr>
        <p:spPr/>
        <p:txBody>
          <a:bodyPr/>
          <a:lstStyle/>
          <a:p>
            <a:r>
              <a:rPr lang="en-US" altLang="zh-CN" dirty="0"/>
              <a:t>1.</a:t>
            </a:r>
            <a:r>
              <a:rPr lang="zh-CN" altLang="en-US" dirty="0"/>
              <a:t> </a:t>
            </a:r>
            <a:r>
              <a:rPr lang="en-US" altLang="zh-CN" dirty="0">
                <a:hlinkClick r:id="rId2"/>
              </a:rPr>
              <a:t>https://cse.engin.umich.edu/stories/cse-researchers-receive-mozilla-funding-for-research-on-ai-energy-use</a:t>
            </a:r>
            <a:r>
              <a:rPr lang="zh-CN" altLang="en-US" dirty="0"/>
              <a:t>  </a:t>
            </a:r>
            <a:r>
              <a:rPr lang="en-US" altLang="zh-CN" dirty="0"/>
              <a:t>Zeus</a:t>
            </a:r>
            <a:r>
              <a:rPr lang="zh-CN" altLang="en-US" dirty="0"/>
              <a:t> </a:t>
            </a:r>
            <a:r>
              <a:rPr lang="en-US" b="0" i="0" dirty="0">
                <a:solidFill>
                  <a:srgbClr val="0F1419"/>
                </a:solidFill>
                <a:effectLst/>
                <a:latin typeface="TwitterChirp"/>
              </a:rPr>
              <a:t>join the 2024 cohort of the Mozilla Tech Fund </a:t>
            </a:r>
            <a:endParaRPr lang="en-SA" dirty="0"/>
          </a:p>
        </p:txBody>
      </p:sp>
      <p:sp>
        <p:nvSpPr>
          <p:cNvPr id="4" name="Title 1">
            <a:extLst>
              <a:ext uri="{FF2B5EF4-FFF2-40B4-BE49-F238E27FC236}">
                <a16:creationId xmlns:a16="http://schemas.microsoft.com/office/drawing/2014/main" id="{19476805-9F84-B6EF-643D-DBF70F3F004B}"/>
              </a:ext>
            </a:extLst>
          </p:cNvPr>
          <p:cNvSpPr txBox="1">
            <a:spLocks/>
          </p:cNvSpPr>
          <p:nvPr/>
        </p:nvSpPr>
        <p:spPr>
          <a:xfrm>
            <a:off x="838200" y="2187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A" sz="3600" b="1" dirty="0">
                <a:solidFill>
                  <a:srgbClr val="333333"/>
                </a:solidFill>
                <a:latin typeface="Open Sans" panose="020B0606030504020204" pitchFamily="34" charset="0"/>
              </a:rPr>
              <a:t>Fur</a:t>
            </a:r>
            <a:r>
              <a:rPr lang="en-US" altLang="zh-CN" sz="3600" b="1" dirty="0" err="1">
                <a:solidFill>
                  <a:srgbClr val="333333"/>
                </a:solidFill>
                <a:latin typeface="Open Sans" panose="020B0606030504020204" pitchFamily="34" charset="0"/>
              </a:rPr>
              <a:t>ther</a:t>
            </a:r>
            <a:r>
              <a:rPr lang="zh-CN" altLang="en-US" sz="3600" b="1" dirty="0">
                <a:solidFill>
                  <a:srgbClr val="333333"/>
                </a:solidFill>
                <a:latin typeface="Open Sans" panose="020B0606030504020204" pitchFamily="34" charset="0"/>
              </a:rPr>
              <a:t> </a:t>
            </a:r>
            <a:r>
              <a:rPr lang="en-US" altLang="zh-CN" sz="3600" b="1" dirty="0">
                <a:solidFill>
                  <a:srgbClr val="333333"/>
                </a:solidFill>
                <a:latin typeface="Open Sans" panose="020B0606030504020204" pitchFamily="34" charset="0"/>
              </a:rPr>
              <a:t>reading</a:t>
            </a:r>
            <a:endParaRPr lang="en-US" sz="3600" b="1" dirty="0">
              <a:solidFill>
                <a:srgbClr val="333333"/>
              </a:solidFill>
              <a:latin typeface="Open Sans" panose="020B0606030504020204" pitchFamily="34" charset="0"/>
            </a:endParaRPr>
          </a:p>
        </p:txBody>
      </p:sp>
    </p:spTree>
    <p:extLst>
      <p:ext uri="{BB962C8B-B14F-4D97-AF65-F5344CB8AC3E}">
        <p14:creationId xmlns:p14="http://schemas.microsoft.com/office/powerpoint/2010/main" val="239005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1752" y="2248789"/>
            <a:ext cx="10515600" cy="1325563"/>
          </a:xfrm>
        </p:spPr>
        <p:txBody>
          <a:bodyPr/>
          <a:lstStyle/>
          <a:p>
            <a:r>
              <a:rPr lang="en-US" dirty="0"/>
              <a:t>Background</a:t>
            </a:r>
          </a:p>
        </p:txBody>
      </p:sp>
    </p:spTree>
    <p:extLst>
      <p:ext uri="{BB962C8B-B14F-4D97-AF65-F5344CB8AC3E}">
        <p14:creationId xmlns:p14="http://schemas.microsoft.com/office/powerpoint/2010/main" val="297372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2A9932-4479-5FD1-1F62-320CDB1E275D}"/>
              </a:ext>
            </a:extLst>
          </p:cNvPr>
          <p:cNvPicPr>
            <a:picLocks noGrp="1" noChangeAspect="1"/>
          </p:cNvPicPr>
          <p:nvPr>
            <p:ph idx="1"/>
          </p:nvPr>
        </p:nvPicPr>
        <p:blipFill>
          <a:blip r:embed="rId3"/>
          <a:stretch>
            <a:fillRect/>
          </a:stretch>
        </p:blipFill>
        <p:spPr>
          <a:xfrm>
            <a:off x="407952" y="305305"/>
            <a:ext cx="11376096" cy="6079234"/>
          </a:xfrm>
        </p:spPr>
      </p:pic>
    </p:spTree>
    <p:extLst>
      <p:ext uri="{BB962C8B-B14F-4D97-AF65-F5344CB8AC3E}">
        <p14:creationId xmlns:p14="http://schemas.microsoft.com/office/powerpoint/2010/main" val="348925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E9C5-B2F4-C99F-C54E-D11A09ACB11E}"/>
              </a:ext>
            </a:extLst>
          </p:cNvPr>
          <p:cNvSpPr>
            <a:spLocks noGrp="1"/>
          </p:cNvSpPr>
          <p:nvPr>
            <p:ph type="title"/>
          </p:nvPr>
        </p:nvSpPr>
        <p:spPr/>
        <p:txBody>
          <a:bodyPr/>
          <a:lstStyle/>
          <a:p>
            <a:endParaRPr lang="en-SA" dirty="0"/>
          </a:p>
        </p:txBody>
      </p:sp>
      <p:sp>
        <p:nvSpPr>
          <p:cNvPr id="3" name="Content Placeholder 2">
            <a:extLst>
              <a:ext uri="{FF2B5EF4-FFF2-40B4-BE49-F238E27FC236}">
                <a16:creationId xmlns:a16="http://schemas.microsoft.com/office/drawing/2014/main" id="{D2C0BFED-B7FB-0BA8-7EE6-C64CD201DD2C}"/>
              </a:ext>
            </a:extLst>
          </p:cNvPr>
          <p:cNvSpPr>
            <a:spLocks noGrp="1"/>
          </p:cNvSpPr>
          <p:nvPr>
            <p:ph idx="1"/>
          </p:nvPr>
        </p:nvSpPr>
        <p:spPr/>
        <p:txBody>
          <a:bodyPr/>
          <a:lstStyle/>
          <a:p>
            <a:endParaRPr lang="en-SA" dirty="0"/>
          </a:p>
        </p:txBody>
      </p:sp>
      <p:pic>
        <p:nvPicPr>
          <p:cNvPr id="4" name="Picture 3">
            <a:extLst>
              <a:ext uri="{FF2B5EF4-FFF2-40B4-BE49-F238E27FC236}">
                <a16:creationId xmlns:a16="http://schemas.microsoft.com/office/drawing/2014/main" id="{97AE8B95-9FBD-08CC-3241-E7B0C54B5BF6}"/>
              </a:ext>
            </a:extLst>
          </p:cNvPr>
          <p:cNvPicPr>
            <a:picLocks noChangeAspect="1"/>
          </p:cNvPicPr>
          <p:nvPr/>
        </p:nvPicPr>
        <p:blipFill>
          <a:blip r:embed="rId3"/>
          <a:stretch>
            <a:fillRect/>
          </a:stretch>
        </p:blipFill>
        <p:spPr>
          <a:xfrm>
            <a:off x="92174" y="130152"/>
            <a:ext cx="11843930" cy="6202913"/>
          </a:xfrm>
          <a:prstGeom prst="rect">
            <a:avLst/>
          </a:prstGeom>
        </p:spPr>
      </p:pic>
      <p:sp>
        <p:nvSpPr>
          <p:cNvPr id="6" name="TextBox 5">
            <a:extLst>
              <a:ext uri="{FF2B5EF4-FFF2-40B4-BE49-F238E27FC236}">
                <a16:creationId xmlns:a16="http://schemas.microsoft.com/office/drawing/2014/main" id="{E46F769F-2F89-7002-5EF1-1016883EAD19}"/>
              </a:ext>
            </a:extLst>
          </p:cNvPr>
          <p:cNvSpPr txBox="1"/>
          <p:nvPr/>
        </p:nvSpPr>
        <p:spPr>
          <a:xfrm>
            <a:off x="4497513" y="2609903"/>
            <a:ext cx="6097712" cy="369332"/>
          </a:xfrm>
          <a:prstGeom prst="rect">
            <a:avLst/>
          </a:prstGeom>
          <a:noFill/>
        </p:spPr>
        <p:txBody>
          <a:bodyPr wrap="square">
            <a:spAutoFit/>
          </a:bodyPr>
          <a:lstStyle/>
          <a:p>
            <a:r>
              <a:rPr lang="zh-CN" altLang="en-US" dirty="0"/>
              <a:t>  </a:t>
            </a:r>
            <a:r>
              <a:rPr lang="en-US" altLang="zh-CN" dirty="0"/>
              <a:t>==&gt;</a:t>
            </a:r>
            <a:r>
              <a:rPr lang="zh-CN" altLang="en-US" dirty="0"/>
              <a:t>    </a:t>
            </a:r>
            <a:r>
              <a:rPr lang="en-US" altLang="zh-CN" dirty="0"/>
              <a:t>Companies</a:t>
            </a:r>
            <a:r>
              <a:rPr lang="zh-CN" altLang="en-US" dirty="0"/>
              <a:t> </a:t>
            </a:r>
            <a:r>
              <a:rPr lang="en-US" altLang="zh-CN" dirty="0"/>
              <a:t>created</a:t>
            </a:r>
            <a:r>
              <a:rPr lang="zh-CN" altLang="en-US" dirty="0"/>
              <a:t> </a:t>
            </a:r>
            <a:r>
              <a:rPr lang="en-US" altLang="zh-CN" dirty="0"/>
              <a:t>their</a:t>
            </a:r>
            <a:r>
              <a:rPr lang="zh-CN" altLang="en-US" dirty="0"/>
              <a:t> </a:t>
            </a:r>
            <a:r>
              <a:rPr lang="en-US" altLang="zh-CN" dirty="0"/>
              <a:t>own</a:t>
            </a:r>
            <a:r>
              <a:rPr lang="zh-CN" altLang="en-US" dirty="0"/>
              <a:t> </a:t>
            </a:r>
            <a:r>
              <a:rPr lang="en-US" altLang="zh-CN" dirty="0"/>
              <a:t>DNNs</a:t>
            </a:r>
            <a:r>
              <a:rPr lang="zh-CN" altLang="en-US" dirty="0"/>
              <a:t> </a:t>
            </a:r>
            <a:r>
              <a:rPr lang="en-US" altLang="zh-CN" dirty="0"/>
              <a:t>already</a:t>
            </a:r>
            <a:r>
              <a:rPr lang="zh-CN" altLang="en-US" dirty="0"/>
              <a:t> </a:t>
            </a:r>
            <a:endParaRPr lang="en-SA" dirty="0"/>
          </a:p>
        </p:txBody>
      </p:sp>
      <p:sp>
        <p:nvSpPr>
          <p:cNvPr id="7" name="Multiply 6">
            <a:extLst>
              <a:ext uri="{FF2B5EF4-FFF2-40B4-BE49-F238E27FC236}">
                <a16:creationId xmlns:a16="http://schemas.microsoft.com/office/drawing/2014/main" id="{48242ECE-36B4-77C7-2863-A7ABCF01E8A1}"/>
              </a:ext>
            </a:extLst>
          </p:cNvPr>
          <p:cNvSpPr/>
          <p:nvPr/>
        </p:nvSpPr>
        <p:spPr>
          <a:xfrm>
            <a:off x="3274888" y="1374812"/>
            <a:ext cx="1222625" cy="112015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A"/>
          </a:p>
        </p:txBody>
      </p:sp>
      <p:sp>
        <p:nvSpPr>
          <p:cNvPr id="8" name="Multiply 7">
            <a:extLst>
              <a:ext uri="{FF2B5EF4-FFF2-40B4-BE49-F238E27FC236}">
                <a16:creationId xmlns:a16="http://schemas.microsoft.com/office/drawing/2014/main" id="{AEA6AC7B-3D7E-EE49-8A16-A7ACFA2144ED}"/>
              </a:ext>
            </a:extLst>
          </p:cNvPr>
          <p:cNvSpPr/>
          <p:nvPr/>
        </p:nvSpPr>
        <p:spPr>
          <a:xfrm>
            <a:off x="3139611" y="3140255"/>
            <a:ext cx="1222625" cy="112015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A"/>
          </a:p>
        </p:txBody>
      </p:sp>
      <p:sp>
        <p:nvSpPr>
          <p:cNvPr id="9" name="TextBox 8">
            <a:extLst>
              <a:ext uri="{FF2B5EF4-FFF2-40B4-BE49-F238E27FC236}">
                <a16:creationId xmlns:a16="http://schemas.microsoft.com/office/drawing/2014/main" id="{91250C8F-C337-B7DF-7AAC-0999DC39A880}"/>
              </a:ext>
            </a:extLst>
          </p:cNvPr>
          <p:cNvSpPr txBox="1"/>
          <p:nvPr/>
        </p:nvSpPr>
        <p:spPr>
          <a:xfrm>
            <a:off x="4362236" y="4260403"/>
            <a:ext cx="6097712" cy="369332"/>
          </a:xfrm>
          <a:prstGeom prst="rect">
            <a:avLst/>
          </a:prstGeom>
          <a:noFill/>
        </p:spPr>
        <p:txBody>
          <a:bodyPr wrap="square">
            <a:spAutoFit/>
          </a:bodyPr>
          <a:lstStyle/>
          <a:p>
            <a:r>
              <a:rPr lang="zh-CN" altLang="en-US" dirty="0"/>
              <a:t>  </a:t>
            </a:r>
            <a:r>
              <a:rPr lang="en-US" altLang="zh-CN" dirty="0"/>
              <a:t>==&gt;</a:t>
            </a:r>
            <a:r>
              <a:rPr lang="zh-CN" altLang="en-US" dirty="0"/>
              <a:t>    </a:t>
            </a:r>
            <a:r>
              <a:rPr lang="en-US" altLang="zh-CN" dirty="0"/>
              <a:t>Companies</a:t>
            </a:r>
            <a:r>
              <a:rPr lang="zh-CN" altLang="en-US" dirty="0"/>
              <a:t> </a:t>
            </a:r>
            <a:r>
              <a:rPr lang="en-US" altLang="zh-CN" dirty="0"/>
              <a:t>bought</a:t>
            </a:r>
            <a:r>
              <a:rPr lang="zh-CN" altLang="en-US" dirty="0"/>
              <a:t> </a:t>
            </a:r>
            <a:r>
              <a:rPr lang="en-US" altLang="zh-CN" dirty="0"/>
              <a:t>thousands</a:t>
            </a:r>
            <a:r>
              <a:rPr lang="zh-CN" altLang="en-US" dirty="0"/>
              <a:t> </a:t>
            </a:r>
            <a:r>
              <a:rPr lang="en-US" altLang="zh-CN" dirty="0"/>
              <a:t>of</a:t>
            </a:r>
            <a:r>
              <a:rPr lang="zh-CN" altLang="en-US" dirty="0"/>
              <a:t> </a:t>
            </a:r>
            <a:r>
              <a:rPr lang="en-US" altLang="zh-CN" dirty="0"/>
              <a:t>GPUs</a:t>
            </a:r>
            <a:r>
              <a:rPr lang="zh-CN" altLang="en-US" dirty="0"/>
              <a:t> </a:t>
            </a:r>
            <a:r>
              <a:rPr lang="en-US" altLang="zh-CN" dirty="0"/>
              <a:t>already</a:t>
            </a:r>
            <a:r>
              <a:rPr lang="zh-CN" altLang="en-US" dirty="0"/>
              <a:t> </a:t>
            </a:r>
            <a:endParaRPr lang="en-SA" dirty="0"/>
          </a:p>
        </p:txBody>
      </p:sp>
      <p:sp>
        <p:nvSpPr>
          <p:cNvPr id="10" name="Multiply 9">
            <a:extLst>
              <a:ext uri="{FF2B5EF4-FFF2-40B4-BE49-F238E27FC236}">
                <a16:creationId xmlns:a16="http://schemas.microsoft.com/office/drawing/2014/main" id="{31AB9BCE-D0C4-F807-0CFD-8C19E8A2065A}"/>
              </a:ext>
            </a:extLst>
          </p:cNvPr>
          <p:cNvSpPr/>
          <p:nvPr/>
        </p:nvSpPr>
        <p:spPr>
          <a:xfrm>
            <a:off x="3139610" y="4629733"/>
            <a:ext cx="1222625" cy="112015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SA"/>
          </a:p>
        </p:txBody>
      </p:sp>
      <p:sp>
        <p:nvSpPr>
          <p:cNvPr id="11" name="TextBox 10">
            <a:extLst>
              <a:ext uri="{FF2B5EF4-FFF2-40B4-BE49-F238E27FC236}">
                <a16:creationId xmlns:a16="http://schemas.microsoft.com/office/drawing/2014/main" id="{437CB186-D8FA-96FA-819E-3C1B244D7DB4}"/>
              </a:ext>
            </a:extLst>
          </p:cNvPr>
          <p:cNvSpPr txBox="1"/>
          <p:nvPr/>
        </p:nvSpPr>
        <p:spPr>
          <a:xfrm>
            <a:off x="4268056" y="6127234"/>
            <a:ext cx="6097712" cy="369332"/>
          </a:xfrm>
          <a:prstGeom prst="rect">
            <a:avLst/>
          </a:prstGeom>
          <a:noFill/>
        </p:spPr>
        <p:txBody>
          <a:bodyPr wrap="square">
            <a:spAutoFit/>
          </a:bodyPr>
          <a:lstStyle/>
          <a:p>
            <a:r>
              <a:rPr lang="zh-CN" altLang="en-US" dirty="0"/>
              <a:t>  </a:t>
            </a:r>
            <a:r>
              <a:rPr lang="en-US" altLang="zh-CN" dirty="0"/>
              <a:t>==&gt;</a:t>
            </a:r>
            <a:r>
              <a:rPr lang="zh-CN" altLang="en-US" dirty="0"/>
              <a:t> </a:t>
            </a:r>
            <a:r>
              <a:rPr lang="en-US" altLang="zh-CN" dirty="0"/>
              <a:t>cannot</a:t>
            </a:r>
            <a:r>
              <a:rPr lang="zh-CN" altLang="en-US" dirty="0"/>
              <a:t> </a:t>
            </a:r>
            <a:r>
              <a:rPr lang="en-US" altLang="zh-CN" dirty="0"/>
              <a:t>generalize</a:t>
            </a:r>
            <a:r>
              <a:rPr lang="zh-CN" altLang="en-US" dirty="0"/>
              <a:t> </a:t>
            </a:r>
            <a:r>
              <a:rPr lang="en-US" altLang="zh-CN" dirty="0"/>
              <a:t>and</a:t>
            </a:r>
            <a:r>
              <a:rPr lang="zh-CN" altLang="en-US" dirty="0"/>
              <a:t> </a:t>
            </a:r>
            <a:r>
              <a:rPr lang="en-US" altLang="zh-CN" dirty="0"/>
              <a:t>have</a:t>
            </a:r>
            <a:r>
              <a:rPr lang="zh-CN" altLang="en-US" dirty="0"/>
              <a:t> </a:t>
            </a:r>
            <a:r>
              <a:rPr lang="en-US" altLang="zh-CN" dirty="0"/>
              <a:t>high</a:t>
            </a:r>
            <a:r>
              <a:rPr lang="zh-CN" altLang="en-US" dirty="0"/>
              <a:t> </a:t>
            </a:r>
            <a:r>
              <a:rPr lang="en-US" altLang="zh-CN" dirty="0"/>
              <a:t>overhead.</a:t>
            </a:r>
            <a:endParaRPr lang="en-SA" dirty="0"/>
          </a:p>
        </p:txBody>
      </p:sp>
    </p:spTree>
    <p:extLst>
      <p:ext uri="{BB962C8B-B14F-4D97-AF65-F5344CB8AC3E}">
        <p14:creationId xmlns:p14="http://schemas.microsoft.com/office/powerpoint/2010/main" val="181235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4840" y="2523109"/>
            <a:ext cx="6150864" cy="1325563"/>
          </a:xfrm>
        </p:spPr>
        <p:txBody>
          <a:bodyPr/>
          <a:lstStyle/>
          <a:p>
            <a:r>
              <a:rPr lang="en-US" altLang="zh-CN" dirty="0"/>
              <a:t>Motivation</a:t>
            </a:r>
            <a:endParaRPr lang="el-GR" dirty="0"/>
          </a:p>
        </p:txBody>
      </p:sp>
    </p:spTree>
    <p:extLst>
      <p:ext uri="{BB962C8B-B14F-4D97-AF65-F5344CB8AC3E}">
        <p14:creationId xmlns:p14="http://schemas.microsoft.com/office/powerpoint/2010/main" val="997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55AA-D2D5-F8AA-F9DC-B17BED342CA6}"/>
              </a:ext>
            </a:extLst>
          </p:cNvPr>
          <p:cNvSpPr>
            <a:spLocks noGrp="1"/>
          </p:cNvSpPr>
          <p:nvPr>
            <p:ph type="title"/>
          </p:nvPr>
        </p:nvSpPr>
        <p:spPr/>
        <p:txBody>
          <a:bodyPr>
            <a:normAutofit/>
          </a:bodyPr>
          <a:lstStyle/>
          <a:p>
            <a:r>
              <a:rPr lang="en-US" sz="3600" b="0" dirty="0">
                <a:solidFill>
                  <a:srgbClr val="FF5600"/>
                </a:solidFill>
                <a:effectLst/>
                <a:latin typeface="GillSans" panose="020B0A02020104020203" pitchFamily="34" charset="77"/>
              </a:rPr>
              <a:t>Understanding GPU Energy Consumption </a:t>
            </a:r>
            <a:endParaRPr lang="en-SA" sz="3600" dirty="0"/>
          </a:p>
        </p:txBody>
      </p:sp>
      <p:sp>
        <p:nvSpPr>
          <p:cNvPr id="3" name="Content Placeholder 2">
            <a:extLst>
              <a:ext uri="{FF2B5EF4-FFF2-40B4-BE49-F238E27FC236}">
                <a16:creationId xmlns:a16="http://schemas.microsoft.com/office/drawing/2014/main" id="{ADDBE3F1-5241-BB2E-1DBD-94B58F189375}"/>
              </a:ext>
            </a:extLst>
          </p:cNvPr>
          <p:cNvSpPr>
            <a:spLocks noGrp="1"/>
          </p:cNvSpPr>
          <p:nvPr>
            <p:ph idx="1"/>
          </p:nvPr>
        </p:nvSpPr>
        <p:spPr>
          <a:xfrm>
            <a:off x="561974" y="1690688"/>
            <a:ext cx="11244209" cy="2068281"/>
          </a:xfrm>
        </p:spPr>
        <p:txBody>
          <a:bodyPr>
            <a:normAutofit/>
          </a:bodyPr>
          <a:lstStyle/>
          <a:p>
            <a:pPr marL="0" indent="0">
              <a:buNone/>
            </a:pPr>
            <a:r>
              <a:rPr lang="en-US" sz="3600" dirty="0">
                <a:effectLst/>
                <a:latin typeface="GillSans" panose="020B0A02020104020203" pitchFamily="34" charset="77"/>
              </a:rPr>
              <a:t>Energy to Accuracy (ETA) </a:t>
            </a:r>
            <a:endParaRPr lang="en-US" sz="3600" dirty="0">
              <a:effectLst/>
            </a:endParaRPr>
          </a:p>
          <a:p>
            <a:pPr>
              <a:buFont typeface="Arial" panose="020B0604020202020204" pitchFamily="34" charset="0"/>
              <a:buChar char="•"/>
            </a:pPr>
            <a:r>
              <a:rPr lang="en-US" sz="3600" b="0" dirty="0">
                <a:effectLst/>
                <a:latin typeface="GillSans" panose="020B0A02020104020203" pitchFamily="34" charset="77"/>
              </a:rPr>
              <a:t>Energy needed to reach the user-specified </a:t>
            </a:r>
            <a:r>
              <a:rPr lang="en-US" sz="3600" b="0" dirty="0">
                <a:solidFill>
                  <a:srgbClr val="F47F23"/>
                </a:solidFill>
                <a:effectLst/>
                <a:latin typeface="GillSans" panose="020B0A02020104020203" pitchFamily="34" charset="77"/>
              </a:rPr>
              <a:t>target accuracy </a:t>
            </a:r>
            <a:endParaRPr lang="en-US" sz="3600" dirty="0">
              <a:effectLst/>
              <a:latin typeface="ArialMT"/>
            </a:endParaRPr>
          </a:p>
          <a:p>
            <a:pPr>
              <a:buFont typeface="Arial" panose="020B0604020202020204" pitchFamily="34" charset="0"/>
              <a:buChar char="•"/>
            </a:pPr>
            <a:r>
              <a:rPr lang="en-US" sz="3600" b="0" dirty="0">
                <a:effectLst/>
                <a:latin typeface="GillSans" panose="020B0A02020104020203" pitchFamily="34" charset="77"/>
              </a:rPr>
              <a:t>Energy-counterpart of </a:t>
            </a:r>
            <a:r>
              <a:rPr lang="en-US" sz="3600" b="0" i="1" dirty="0">
                <a:effectLst/>
                <a:latin typeface="GillSans" panose="020B0A02020104020203" pitchFamily="34" charset="77"/>
              </a:rPr>
              <a:t>Time to Accuracy </a:t>
            </a:r>
            <a:r>
              <a:rPr lang="en-US" sz="3600" b="0" dirty="0">
                <a:effectLst/>
                <a:latin typeface="GillSans" panose="020B0A02020104020203" pitchFamily="34" charset="77"/>
              </a:rPr>
              <a:t>(TTA) </a:t>
            </a:r>
            <a:endParaRPr lang="en-US" sz="3600" dirty="0">
              <a:effectLst/>
              <a:latin typeface="ArialMT"/>
            </a:endParaRPr>
          </a:p>
        </p:txBody>
      </p:sp>
    </p:spTree>
    <p:extLst>
      <p:ext uri="{BB962C8B-B14F-4D97-AF65-F5344CB8AC3E}">
        <p14:creationId xmlns:p14="http://schemas.microsoft.com/office/powerpoint/2010/main" val="3240778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4363</TotalTime>
  <Words>1643</Words>
  <Application>Microsoft Macintosh PowerPoint</Application>
  <PresentationFormat>Widescreen</PresentationFormat>
  <Paragraphs>212</Paragraphs>
  <Slides>41</Slides>
  <Notes>28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AbrilFatface</vt:lpstr>
      <vt:lpstr>ArialMT</vt:lpstr>
      <vt:lpstr>CambriaMath</vt:lpstr>
      <vt:lpstr>Söhne</vt:lpstr>
      <vt:lpstr>TwitterChirp</vt:lpstr>
      <vt:lpstr>Arial</vt:lpstr>
      <vt:lpstr>Arial</vt:lpstr>
      <vt:lpstr>Calibri</vt:lpstr>
      <vt:lpstr>Calibri Light</vt:lpstr>
      <vt:lpstr>Georgia</vt:lpstr>
      <vt:lpstr>GillSans</vt:lpstr>
      <vt:lpstr>Helvetica</vt:lpstr>
      <vt:lpstr>Open Sans</vt:lpstr>
      <vt:lpstr>Office Theme</vt:lpstr>
      <vt:lpstr>Zeus: Understanding and Optimizing GPU Energy Consumption of DNN Training </vt:lpstr>
      <vt:lpstr>PowerPoint Presentation</vt:lpstr>
      <vt:lpstr>Paper Details</vt:lpstr>
      <vt:lpstr>Outline</vt:lpstr>
      <vt:lpstr>Background</vt:lpstr>
      <vt:lpstr>PowerPoint Presentation</vt:lpstr>
      <vt:lpstr>PowerPoint Presentation</vt:lpstr>
      <vt:lpstr>Motivation</vt:lpstr>
      <vt:lpstr>Understanding GPU Energy Consumption </vt:lpstr>
      <vt:lpstr>PowerPoint Presentation</vt:lpstr>
      <vt:lpstr>PowerPoint Presentation</vt:lpstr>
      <vt:lpstr>PowerPoint Presentation</vt:lpstr>
      <vt:lpstr>PowerPoint Presentation</vt:lpstr>
      <vt:lpstr>PowerPoint Presentation</vt:lpstr>
      <vt:lpstr>PowerPoint Presentation</vt:lpstr>
      <vt:lpstr>Overview</vt:lpstr>
      <vt:lpstr>PowerPoint Presentation</vt:lpstr>
      <vt:lpstr>PowerPoint Presentation</vt:lpstr>
      <vt:lpstr>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vt:lpstr>
      <vt:lpstr>PowerPoint Presentation</vt:lpstr>
      <vt:lpstr>PowerPoint Presentation</vt:lpstr>
      <vt:lpstr>PowerPoint Presentation</vt:lpstr>
      <vt:lpstr>PowerPoint Presentation</vt:lpstr>
      <vt:lpstr>PowerPoint Presentation</vt:lpstr>
      <vt:lpstr>PowerPoint Presentation</vt:lpstr>
      <vt:lpstr>Summary and Discussion</vt:lpstr>
      <vt:lpstr>PowerPoint Presentation</vt:lpstr>
      <vt:lpstr>PowerPoint Presentation</vt:lpstr>
      <vt:lpstr>PowerPoint Presentation</vt:lpstr>
      <vt:lpstr>PowerPoint Presentation</vt:lpstr>
      <vt:lpstr>Comparation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and Optimizing GPU Energy Consumption of DNN Training </dc:title>
  <dc:creator>炬乙 林</dc:creator>
  <cp:lastModifiedBy>炬乙 林</cp:lastModifiedBy>
  <cp:revision>28</cp:revision>
  <dcterms:created xsi:type="dcterms:W3CDTF">2024-02-19T12:54:21Z</dcterms:created>
  <dcterms:modified xsi:type="dcterms:W3CDTF">2024-03-24T13:44:19Z</dcterms:modified>
</cp:coreProperties>
</file>