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66" r:id="rId6"/>
    <p:sldId id="259" r:id="rId7"/>
    <p:sldId id="263" r:id="rId8"/>
    <p:sldId id="271" r:id="rId9"/>
    <p:sldId id="260" r:id="rId10"/>
    <p:sldId id="264" r:id="rId11"/>
    <p:sldId id="270" r:id="rId12"/>
    <p:sldId id="265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/>
    <p:restoredTop sz="94570"/>
  </p:normalViewPr>
  <p:slideViewPr>
    <p:cSldViewPr snapToGrid="0">
      <p:cViewPr>
        <p:scale>
          <a:sx n="130" d="100"/>
          <a:sy n="130" d="100"/>
        </p:scale>
        <p:origin x="10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5775-E9A5-2241-BA7A-4CEF596E1488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68385-7F52-A14F-857D-3D44F4BA41F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8286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aking the square root gives us 2^6, so we know a 64 * 64 matrix can fit entirely in L1.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9605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44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2307-1161-C1DD-3C82-9AB6ADDAD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64BD-A685-00B7-EE4D-D40226BCC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1CDD-9F37-9024-167D-CA1456C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4E5E-4A20-00BD-E2E9-61F55FF0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1CA7-22F6-22E4-6D49-5B6C1EDF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3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9628-2A47-7241-6EE1-B0F7BCD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AE7BB-B184-15FC-103B-7B877F18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8062-0E84-501D-6FCC-44E69229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071-06E5-4B31-B86F-80597E6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AB1D-22D5-CB97-FB4A-12D830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2531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13A61-9ABC-3542-5C12-73FA358EE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08ED-EF53-F9F1-1653-C634389A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8112-C608-7DA7-6DC4-409BF4E1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B506-6267-00FB-DF66-3FE7BEED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E69A-FED7-722D-8BDE-4EF81C7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26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5B08-6728-CFAB-F032-86B80DC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8724-5449-6A56-D64A-89DD2A0B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80BC-335F-2FCC-07AE-234A1768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061A-22CC-42EF-B089-596595F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DE28-90C0-BEB5-3EB7-BA4DDB5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7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E643-1C72-A918-5054-94E1B4A0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3592-A052-02A0-6965-6EFBE091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F54D-BBC4-7ED6-1F82-D46DF481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4EFC-F20E-051C-5602-33F52E6B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3862-56AA-8847-9A3D-362A5D7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279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69A-FA0D-9EBC-C2FF-752AEFCA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4433-98CE-1A71-6E29-3861D6C05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B65E5-93F2-B3CC-5229-299C6751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EAB2-617C-85CD-469F-6DFA235C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D383-3823-3A96-8220-3BA5974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578D-CE36-ABC4-3E45-233848D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31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F992-2745-A341-2F44-B9D326F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CA55D-34EB-9922-F51B-C4D4F259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05FBB-CCF3-B331-78EF-1008E096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1882D-285D-AB7A-375F-AC9A7C62B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C81AC-78A9-6E25-5F0D-FC830EEB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C1694-4AC1-0CD3-FFA1-3FC6E6B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758C6-9F4C-AE18-E604-800EECB2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CFF0-D68C-8573-21DB-94D2B33B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167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2ED4-CC34-B766-6436-BBFEA3B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EF992-2518-DFF0-8DD2-D2AF66D3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52235-9E94-1F79-CF47-0414F94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9703E-BCB9-BD97-113C-1C34CCC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16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F5A5-7CC0-13A6-A269-ABB315D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BD51-4E0A-FC75-AE4C-1CD40429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5960-B225-2ACD-2588-67FFAB99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27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CC0E-D6B3-FE9C-6BA7-8FBD21F0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C31E-8F85-CD2A-65C1-332D7F8B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29B8-A454-E94F-1BA9-C92B05A9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58C0-2906-F0DD-3096-DF7D541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C5E9C-B3E4-6572-D082-D7F80EA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89C7-7D22-289E-ACB0-66626524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161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38B-57E5-32F1-5080-5D8CD27E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430FE-B54A-1C5A-D0E9-0ADEF7E3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C2C3-5D62-5E2A-E299-13307180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083-2BBE-619A-88CE-871EEDC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24B22-E4C4-67F2-B89A-288EB0F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AC7C-E9CD-2F41-FAFA-A602526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99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4CAEE-084D-215D-1BA7-EBBD01FF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730E-6AB9-91F4-71B0-F056D47D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1F7C-74B4-5A0F-9B2C-CA217B98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6B9B-EBFC-E245-A972-81CB04DCF662}" type="datetimeFigureOut">
              <a:rPr lang="en-SA" smtClean="0"/>
              <a:t>27/03/2024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03BC-DC27-8527-86E4-F84EB030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F8E-EAFB-6E0E-FAB8-FF47969D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90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80A2-E0F1-5F59-8CFF-EBB7A600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Hardware-aware Matrix Multiplication Acceleration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E3DE-E4F1-EAD5-9D35-98DA1F97F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Mid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</a:p>
          <a:p>
            <a:r>
              <a:rPr lang="en-US" altLang="zh-CN" dirty="0"/>
              <a:t>27/03/2024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9291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46703B-0905-4AA3-E25C-3923F9E8F398}"/>
              </a:ext>
            </a:extLst>
          </p:cNvPr>
          <p:cNvSpPr txBox="1"/>
          <p:nvPr/>
        </p:nvSpPr>
        <p:spPr>
          <a:xfrm>
            <a:off x="5762118" y="3549740"/>
            <a:ext cx="4359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Single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thread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L2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256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endParaRPr lang="en-S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019AE4-9BD8-F4D8-CF15-AF4BFD1F0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81509"/>
              </p:ext>
            </p:extLst>
          </p:nvPr>
        </p:nvGraphicFramePr>
        <p:xfrm>
          <a:off x="4948841" y="978683"/>
          <a:ext cx="7030065" cy="1843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4709">
                  <a:extLst>
                    <a:ext uri="{9D8B030D-6E8A-4147-A177-3AD203B41FA5}">
                      <a16:colId xmlns:a16="http://schemas.microsoft.com/office/drawing/2014/main" val="755193678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2573169732"/>
                    </a:ext>
                  </a:extLst>
                </a:gridCol>
                <a:gridCol w="2343355">
                  <a:extLst>
                    <a:ext uri="{9D8B030D-6E8A-4147-A177-3AD203B41FA5}">
                      <a16:colId xmlns:a16="http://schemas.microsoft.com/office/drawing/2014/main" val="2708279994"/>
                    </a:ext>
                  </a:extLst>
                </a:gridCol>
              </a:tblGrid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run time(s)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speed 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114163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vanilla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1.32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1.00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40157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array packing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1.28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1.03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911713"/>
                  </a:ext>
                </a:extLst>
              </a:tr>
              <a:tr h="323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tiling l1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0.99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 dirty="0">
                          <a:effectLst/>
                        </a:rPr>
                        <a:t>1.33</a:t>
                      </a:r>
                      <a:endParaRPr lang="en-S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351088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tiling l1+l2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0.61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2.16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00940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tiling l1+l2 + vectorize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0.04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33.00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71380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tiling l1+l2 + vectorize + parallel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>
                          <a:effectLst/>
                        </a:rPr>
                        <a:t>0.04</a:t>
                      </a:r>
                      <a:endParaRPr lang="en-S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600" u="none" strike="noStrike" dirty="0">
                          <a:effectLst/>
                        </a:rPr>
                        <a:t>33.00</a:t>
                      </a:r>
                      <a:endParaRPr lang="en-S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60131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016A459F-A87B-ECFD-F0AC-1250D1037193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F9C347-BAE1-038C-9FC7-2B1C2ACF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85" y="1680347"/>
            <a:ext cx="52385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tiling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1.62x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data chunk will be computed block by block. The memory access inside the block is a small neighborhood which is with high memory locality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828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793A-97EE-756C-264D-85D369D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packing</a:t>
            </a: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D0179-CAC8-303F-C37F-CFF399D4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17" y="1825625"/>
            <a:ext cx="5958166" cy="4351338"/>
          </a:xfrm>
        </p:spPr>
      </p:pic>
    </p:spTree>
    <p:extLst>
      <p:ext uri="{BB962C8B-B14F-4D97-AF65-F5344CB8AC3E}">
        <p14:creationId xmlns:p14="http://schemas.microsoft.com/office/powerpoint/2010/main" val="3083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01BE68-5FEE-C2A9-BC3B-C804DA9217D4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E6426-E875-F3B5-5246-7E86AC883371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Reorder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BFFD2-588C-1970-D295-1278C67E46F8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DB7C4-3E36-4CCB-9CCC-7AB299930CB8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CEF53-4FE1-C585-52E6-B663943D1827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10245-43F9-F745-5EA9-7B2A1412171F}"/>
              </a:ext>
            </a:extLst>
          </p:cNvPr>
          <p:cNvSpPr/>
          <p:nvPr/>
        </p:nvSpPr>
        <p:spPr>
          <a:xfrm>
            <a:off x="1131683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C2010-011F-8523-06B7-525F9CC74396}"/>
              </a:ext>
            </a:extLst>
          </p:cNvPr>
          <p:cNvSpPr/>
          <p:nvPr/>
        </p:nvSpPr>
        <p:spPr>
          <a:xfrm>
            <a:off x="1131682" y="3892990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F806A-8AB9-342F-3CCF-5ABC7756C211}"/>
              </a:ext>
            </a:extLst>
          </p:cNvPr>
          <p:cNvSpPr/>
          <p:nvPr/>
        </p:nvSpPr>
        <p:spPr>
          <a:xfrm>
            <a:off x="3232087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7D8DC5-4893-E3D8-BDC2-4D08828BFD56}"/>
              </a:ext>
            </a:extLst>
          </p:cNvPr>
          <p:cNvSpPr/>
          <p:nvPr/>
        </p:nvSpPr>
        <p:spPr>
          <a:xfrm>
            <a:off x="3232086" y="3892990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933F6-3CD2-06AE-380B-35178F978220}"/>
              </a:ext>
            </a:extLst>
          </p:cNvPr>
          <p:cNvSpPr txBox="1"/>
          <p:nvPr/>
        </p:nvSpPr>
        <p:spPr>
          <a:xfrm>
            <a:off x="5594627" y="17092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Because computing the results of the first quadrant of the matrix requires data from the fourth quadrant, we propose an optimization strategy.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Based on Strassen's characteristics, we reorder the data to tightly arrange the required data.</a:t>
            </a:r>
            <a:endParaRPr lang="en-S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AC7A086-C662-41CF-2659-30516C8F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90" y="3781433"/>
            <a:ext cx="3525188" cy="2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71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01BE68-5FEE-C2A9-BC3B-C804DA9217D4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E6426-E875-F3B5-5246-7E86AC883371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Reorder</a:t>
            </a:r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BFFD2-588C-1970-D295-1278C67E46F8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DB7C4-3E36-4CCB-9CCC-7AB299930CB8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CEF53-4FE1-C585-52E6-B663943D1827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10245-43F9-F745-5EA9-7B2A1412171F}"/>
              </a:ext>
            </a:extLst>
          </p:cNvPr>
          <p:cNvSpPr/>
          <p:nvPr/>
        </p:nvSpPr>
        <p:spPr>
          <a:xfrm>
            <a:off x="1131683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C2010-011F-8523-06B7-525F9CC74396}"/>
              </a:ext>
            </a:extLst>
          </p:cNvPr>
          <p:cNvSpPr/>
          <p:nvPr/>
        </p:nvSpPr>
        <p:spPr>
          <a:xfrm>
            <a:off x="1928388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F806A-8AB9-342F-3CCF-5ABC7756C211}"/>
              </a:ext>
            </a:extLst>
          </p:cNvPr>
          <p:cNvSpPr/>
          <p:nvPr/>
        </p:nvSpPr>
        <p:spPr>
          <a:xfrm>
            <a:off x="1530035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7D8DC5-4893-E3D8-BDC2-4D08828BFD56}"/>
              </a:ext>
            </a:extLst>
          </p:cNvPr>
          <p:cNvSpPr/>
          <p:nvPr/>
        </p:nvSpPr>
        <p:spPr>
          <a:xfrm>
            <a:off x="2326740" y="2100404"/>
            <a:ext cx="398353" cy="39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82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C32-7AD5-6B8F-A1DA-7618FCF0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iling + Strassen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vectorize</a:t>
            </a:r>
            <a:endParaRPr lang="en-S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CBD6C-B925-AACC-4B2A-6A38A48D88D7}"/>
              </a:ext>
            </a:extLst>
          </p:cNvPr>
          <p:cNvSpPr/>
          <p:nvPr/>
        </p:nvSpPr>
        <p:spPr>
          <a:xfrm>
            <a:off x="3232086" y="3892987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965F7-89DF-D8DE-A340-69A726786D55}"/>
              </a:ext>
            </a:extLst>
          </p:cNvPr>
          <p:cNvSpPr/>
          <p:nvPr/>
        </p:nvSpPr>
        <p:spPr>
          <a:xfrm>
            <a:off x="1131683" y="2100404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B9557-46B3-0CD2-8333-E846750A5510}"/>
              </a:ext>
            </a:extLst>
          </p:cNvPr>
          <p:cNvSpPr/>
          <p:nvPr/>
        </p:nvSpPr>
        <p:spPr>
          <a:xfrm>
            <a:off x="3232087" y="2100404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9AD63-80AB-6E54-7AA5-64AEE206E3E2}"/>
              </a:ext>
            </a:extLst>
          </p:cNvPr>
          <p:cNvSpPr/>
          <p:nvPr/>
        </p:nvSpPr>
        <p:spPr>
          <a:xfrm>
            <a:off x="1131683" y="3892989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32548-1BC7-1BC2-78FB-57CFDD528B12}"/>
              </a:ext>
            </a:extLst>
          </p:cNvPr>
          <p:cNvSpPr/>
          <p:nvPr/>
        </p:nvSpPr>
        <p:spPr>
          <a:xfrm>
            <a:off x="1131683" y="2100402"/>
            <a:ext cx="1051078" cy="8548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E838-8D58-E319-45D4-93FC3D2F3B28}"/>
              </a:ext>
            </a:extLst>
          </p:cNvPr>
          <p:cNvSpPr/>
          <p:nvPr/>
        </p:nvSpPr>
        <p:spPr>
          <a:xfrm>
            <a:off x="1131683" y="2955223"/>
            <a:ext cx="1051078" cy="937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a21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53015-0562-D6F3-FEDE-0D2522C5EAB8}"/>
              </a:ext>
            </a:extLst>
          </p:cNvPr>
          <p:cNvSpPr/>
          <p:nvPr/>
        </p:nvSpPr>
        <p:spPr>
          <a:xfrm>
            <a:off x="2180133" y="2952959"/>
            <a:ext cx="1051078" cy="937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0FD1B-5573-52E3-0651-967C3CA5ECB8}"/>
              </a:ext>
            </a:extLst>
          </p:cNvPr>
          <p:cNvSpPr/>
          <p:nvPr/>
        </p:nvSpPr>
        <p:spPr>
          <a:xfrm>
            <a:off x="2179257" y="2098137"/>
            <a:ext cx="1051078" cy="853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a12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181D8-563D-5BF4-25F0-5921C9B2119E}"/>
              </a:ext>
            </a:extLst>
          </p:cNvPr>
          <p:cNvSpPr txBox="1"/>
          <p:nvPr/>
        </p:nvSpPr>
        <p:spPr>
          <a:xfrm>
            <a:off x="5673213" y="1928197"/>
            <a:ext cx="6371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tiling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matrix,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calculate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each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with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Strassen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algorithm.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Then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reduce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each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to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get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whole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results.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advantage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is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we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don’t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need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extra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space,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inner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loop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can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computed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in-place.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Vectorize: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pass the continuous memory to vector processor</a:t>
            </a:r>
            <a:endParaRPr lang="en-US" altLang="zh-CN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EE466-D641-5F73-0D29-E038521BE02B}"/>
              </a:ext>
            </a:extLst>
          </p:cNvPr>
          <p:cNvSpPr txBox="1"/>
          <p:nvPr/>
        </p:nvSpPr>
        <p:spPr>
          <a:xfrm>
            <a:off x="5830529" y="5015547"/>
            <a:ext cx="4359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Single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thread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0247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7FB9-3509-0451-115A-88465F44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8729" cy="1325563"/>
          </a:xfrm>
        </p:spPr>
        <p:txBody>
          <a:bodyPr/>
          <a:lstStyle/>
          <a:p>
            <a:r>
              <a:rPr lang="en-US" altLang="zh-CN" dirty="0"/>
              <a:t>Progress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F1D5-78C5-4736-6F03-072E50D8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4" y="1423972"/>
            <a:ext cx="11681481" cy="471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footprint. align the inner loop with the size of the L1 cache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and align the outer loop with</a:t>
            </a:r>
            <a:r>
              <a:rPr lang="zh-CN" altLang="en-US" dirty="0"/>
              <a:t> </a:t>
            </a:r>
            <a:r>
              <a:rPr lang="en-US" dirty="0"/>
              <a:t>the size of the L2 cache</a:t>
            </a:r>
            <a:r>
              <a:rPr lang="zh-CN" altLang="en-US" dirty="0"/>
              <a:t> √</a:t>
            </a:r>
            <a:endParaRPr lang="ja-JP" altLang="en-US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MM using the Strassen algorithm to reduce the theoretical FLOPs.</a:t>
            </a:r>
            <a:r>
              <a:rPr lang="zh-CN" altLang="en-US" dirty="0"/>
              <a:t>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On the foundation of the Strassen algorithm, we use Strassen to calculate 64x64  matrix block multiplication.</a:t>
            </a:r>
            <a:r>
              <a:rPr lang="zh-CN" altLang="en-US" dirty="0"/>
              <a:t> 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NumPy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3.27- 4.10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Apply our MM to practical NNs and evaluate its performance.</a:t>
            </a:r>
            <a:r>
              <a:rPr lang="zh-CN" altLang="en-US" dirty="0"/>
              <a:t> </a:t>
            </a:r>
            <a:r>
              <a:rPr lang="en-US" altLang="zh-CN" dirty="0"/>
              <a:t>4.10-4.22 </a:t>
            </a:r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Implement our method on GPU with TVM.</a:t>
            </a:r>
            <a:r>
              <a:rPr lang="zh-CN" altLang="en-US" dirty="0"/>
              <a:t> </a:t>
            </a:r>
            <a:r>
              <a:rPr lang="en-US" altLang="zh-CN" dirty="0"/>
              <a:t>4.22 - 5.6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445-4FCE-94F4-E83A-29E19EFD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94987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is the problem?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8074-A7F8-6177-5B99-8AF64F36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Neural Networks involves substantial money and time, with a significant portion of these resources dedicated to matrix multiplication. </a:t>
            </a:r>
          </a:p>
          <a:p>
            <a:r>
              <a:rPr lang="en-US" dirty="0"/>
              <a:t>Accelerating matrix multiplication computation is essential for deep neural network training and inference.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14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1BF58-5C69-35C7-D075-893F6856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7106107" cy="817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7114D-F1A5-FCFE-AEF4-D07D67058DBE}"/>
              </a:ext>
            </a:extLst>
          </p:cNvPr>
          <p:cNvSpPr txBox="1"/>
          <p:nvPr/>
        </p:nvSpPr>
        <p:spPr>
          <a:xfrm>
            <a:off x="932379" y="148285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naive algorithm</a:t>
            </a:r>
            <a:endParaRPr lang="en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F996C9-CB32-AEEB-EEE2-7F2E28A0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6" y="3294252"/>
            <a:ext cx="3525188" cy="2404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839DEE-CE14-824C-33B5-BCA489CEE742}"/>
              </a:ext>
            </a:extLst>
          </p:cNvPr>
          <p:cNvSpPr txBox="1"/>
          <p:nvPr/>
        </p:nvSpPr>
        <p:spPr>
          <a:xfrm>
            <a:off x="932379" y="273212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Strassen algorithm</a:t>
            </a:r>
            <a:endParaRPr lang="en-S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5A535-A24A-4668-D138-CD1AE4B4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19" y="3354804"/>
            <a:ext cx="6849438" cy="803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99EBF3-802F-C328-E7A1-46E3E6E3E2C0}"/>
              </a:ext>
            </a:extLst>
          </p:cNvPr>
          <p:cNvSpPr txBox="1"/>
          <p:nvPr/>
        </p:nvSpPr>
        <p:spPr>
          <a:xfrm>
            <a:off x="5017372" y="472881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multiplications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instead of 8</a:t>
            </a:r>
          </a:p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But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have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18</a:t>
            </a:r>
            <a:r>
              <a:rPr lang="en-S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matrix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additions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15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4987-B04D-CF67-B1AF-EE32B9DB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04071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FD8E-37FB-2EAB-3975-E222EA01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169" cy="29036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dirty="0"/>
              <a:t>shows Strassen algorithm can benefit in their Convolutional MM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dirty="0"/>
              <a:t>for the Normal MM, they don‘t consider cache</a:t>
            </a:r>
            <a:r>
              <a:rPr lang="en-US" altLang="zh-CN" dirty="0"/>
              <a:t>-aware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claims</a:t>
            </a:r>
            <a:r>
              <a:rPr lang="zh-CN" altLang="en-US" dirty="0"/>
              <a:t> </a:t>
            </a:r>
            <a:r>
              <a:rPr lang="en-US" dirty="0"/>
              <a:t>the Strassen algorithm still cannot bring too many benefits</a:t>
            </a:r>
            <a:r>
              <a:rPr lang="en-US" altLang="zh-CN" dirty="0"/>
              <a:t>.</a:t>
            </a:r>
            <a:endParaRPr lang="en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2814E-D2D5-B8F1-D2DE-86A32BDD55DC}"/>
              </a:ext>
            </a:extLst>
          </p:cNvPr>
          <p:cNvSpPr txBox="1"/>
          <p:nvPr/>
        </p:nvSpPr>
        <p:spPr>
          <a:xfrm>
            <a:off x="540774" y="5430163"/>
            <a:ext cx="111104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Cong, Jason,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Bingjun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Xiao. "Minimizing computation in convolutional neural networks."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artificial neural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International Publishing, 2014.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Chellapilla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Kumar,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Sidd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Puri, and Patrice Simard. "High performance convolutional neural networks for document processing."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Tenth international workshop on frontiers in handwriting recognition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Suvisoft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2006.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06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43BF8-069C-7C77-93A0-35FE18C8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858"/>
            <a:ext cx="10515600" cy="14257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Strassen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is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faster than the standard matrix multiplication algorithm for large matrices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B0F31-4889-1DFB-AB60-F1F70C54F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" b="14091"/>
          <a:stretch/>
        </p:blipFill>
        <p:spPr>
          <a:xfrm>
            <a:off x="3732116" y="3095678"/>
            <a:ext cx="5858616" cy="446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3C1F3-DFD8-C552-327E-498F36123DB5}"/>
              </a:ext>
            </a:extLst>
          </p:cNvPr>
          <p:cNvSpPr txBox="1"/>
          <p:nvPr/>
        </p:nvSpPr>
        <p:spPr>
          <a:xfrm>
            <a:off x="964253" y="3095678"/>
            <a:ext cx="276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Computation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complexity: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3C93B-CD91-357D-1DE1-B86C388F44E5}"/>
              </a:ext>
            </a:extLst>
          </p:cNvPr>
          <p:cNvSpPr txBox="1"/>
          <p:nvPr/>
        </p:nvSpPr>
        <p:spPr>
          <a:xfrm>
            <a:off x="964253" y="4095247"/>
            <a:ext cx="93283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Problem: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altLang="zh-CN" sz="2800" dirty="0"/>
              <a:t>E</a:t>
            </a:r>
            <a:r>
              <a:rPr lang="en-US" sz="2800" dirty="0"/>
              <a:t>xtra </a:t>
            </a:r>
            <a:r>
              <a:rPr lang="en-US" altLang="zh-CN" sz="2800" dirty="0"/>
              <a:t>space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save</a:t>
            </a:r>
            <a:r>
              <a:rPr lang="zh-CN" altLang="en-US" sz="2800" dirty="0"/>
              <a:t> </a:t>
            </a:r>
            <a:r>
              <a:rPr lang="en-US" sz="2800" dirty="0"/>
              <a:t>temporary</a:t>
            </a:r>
            <a:r>
              <a:rPr lang="zh-CN" altLang="en-US" sz="2800" dirty="0"/>
              <a:t> </a:t>
            </a:r>
            <a:r>
              <a:rPr lang="en-US" altLang="zh-CN" sz="2800" dirty="0"/>
              <a:t>matrix</a:t>
            </a:r>
          </a:p>
          <a:p>
            <a:pPr marL="342900" indent="-342900">
              <a:buAutoNum type="arabicPeriod"/>
            </a:pPr>
            <a:endParaRPr lang="en-US" sz="2800" b="0" i="0" u="none" strike="noStrike" dirty="0">
              <a:solidFill>
                <a:srgbClr val="3E3E3E"/>
              </a:solidFill>
              <a:effectLst/>
              <a:latin typeface="Helvetica" pitchFamily="2" charset="0"/>
            </a:endParaRPr>
          </a:p>
          <a:p>
            <a:endParaRPr lang="en-SA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AA8A2-272A-62AC-5B6F-B6938DAA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863" y="3840931"/>
            <a:ext cx="3525188" cy="2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ED6-4D6E-B3EE-F782-289ABF5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positive startling statement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7783-A4D2-B36F-C252-A794E77C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friendly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</a:p>
          <a:p>
            <a:pPr marL="0" indent="0">
              <a:buNone/>
            </a:pPr>
            <a:r>
              <a:rPr lang="en-US" altLang="zh-CN" dirty="0"/>
              <a:t>Theoretically,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 </a:t>
            </a:r>
            <a:r>
              <a:rPr lang="en-US" altLang="zh-CN" dirty="0"/>
              <a:t>1024^2.8/(1024^3)=</a:t>
            </a:r>
            <a:r>
              <a:rPr lang="zh-CN" altLang="en-US" dirty="0"/>
              <a:t>  </a:t>
            </a:r>
            <a:r>
              <a:rPr lang="en-SA" dirty="0"/>
              <a:t>25.00%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4x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3.47x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Reorder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6.95x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dirty="0"/>
              <a:t>Tiling + Strassen</a:t>
            </a:r>
            <a:r>
              <a:rPr lang="zh-CN" altLang="en-US" dirty="0"/>
              <a:t> </a:t>
            </a:r>
            <a:r>
              <a:rPr lang="en-US" dirty="0"/>
              <a:t>+vectorize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11.08x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9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F97-92C6-5340-31FA-03D3AA1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CC43-4A1D-AAF5-CE61-3B5ED855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experiment results mentioned below, are executed on 2021’s 16’ MacBook equipped with Apple M1 Pro Chip. The cache line size should be </a:t>
            </a:r>
            <a:r>
              <a:rPr lang="en-US"/>
              <a:t>128 bytes</a:t>
            </a:r>
            <a:endParaRPr lang="en-US" dirty="0"/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M1 Pro has 256-bit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LPDDR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5-6400 SDRAM memory, 204GB/s bandwidth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bandwidth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400 GB/s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Unable to find the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specific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bandwidth of the L1 cache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112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67E46-BBD2-BB10-4CB7-C58CC700B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82" y="2266310"/>
            <a:ext cx="4635500" cy="317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6EBAE-9BEE-5C72-6B5F-904E64EF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98" y="2721692"/>
            <a:ext cx="4533900" cy="1866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2ED839-5FAF-B3DC-91DF-F495E97293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Evaluation</a:t>
            </a:r>
            <a:r>
              <a:rPr lang="zh-CN" altLang="en-US"/>
              <a:t> </a:t>
            </a:r>
            <a:r>
              <a:rPr lang="en-US" altLang="zh-CN"/>
              <a:t>Setting</a:t>
            </a:r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1E5A-E7FF-588D-6B38-370E7C859934}"/>
              </a:ext>
            </a:extLst>
          </p:cNvPr>
          <p:cNvSpPr txBox="1"/>
          <p:nvPr/>
        </p:nvSpPr>
        <p:spPr>
          <a:xfrm>
            <a:off x="6096000" y="5345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4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MB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2B393-D606-BDFC-9184-5B282D5E6EFA}"/>
              </a:ext>
            </a:extLst>
          </p:cNvPr>
          <p:cNvSpPr txBox="1"/>
          <p:nvPr/>
        </p:nvSpPr>
        <p:spPr>
          <a:xfrm>
            <a:off x="892277" y="57144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128KB/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64KB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9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3F1A3-25A7-D43F-A2D2-A1398D14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6" y="1415798"/>
            <a:ext cx="11990991" cy="21533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occupy</a:t>
            </a:r>
            <a:r>
              <a:rPr lang="zh-CN" altLang="en-US" dirty="0"/>
              <a:t> </a:t>
            </a:r>
            <a:r>
              <a:rPr lang="en-US" altLang="zh-CN" dirty="0"/>
              <a:t>64KB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cache.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number(i.e.</a:t>
            </a:r>
            <a:r>
              <a:rPr lang="zh-CN" altLang="en-US" dirty="0"/>
              <a:t> </a:t>
            </a:r>
            <a:r>
              <a:rPr lang="en-US" altLang="zh-CN" dirty="0"/>
              <a:t>16KB)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optimal.</a:t>
            </a:r>
            <a:r>
              <a:rPr lang="zh-CN" altLang="en-US" dirty="0"/>
              <a:t> 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=&gt;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64 * 64 matrix can fit entirely in L1.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After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footprint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&gt;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4K,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throughput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increase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rate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slow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down,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because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data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swap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out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cache.</a:t>
            </a:r>
            <a:endParaRPr lang="en-US" b="0" i="0" u="none" strike="noStrike" dirty="0">
              <a:solidFill>
                <a:srgbClr val="202124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93BF9F-D3AF-B2AC-B8B5-65FD1CEF2413}"/>
              </a:ext>
            </a:extLst>
          </p:cNvPr>
          <p:cNvSpPr txBox="1">
            <a:spLocks/>
          </p:cNvSpPr>
          <p:nvPr/>
        </p:nvSpPr>
        <p:spPr>
          <a:xfrm>
            <a:off x="838200" y="902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3CE753-30A2-AD53-4BEF-3B537786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4" y="4293333"/>
            <a:ext cx="11990991" cy="2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786</Words>
  <Application>Microsoft Macintosh PowerPoint</Application>
  <PresentationFormat>Widescreen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Helvetica</vt:lpstr>
      <vt:lpstr>Open Sans</vt:lpstr>
      <vt:lpstr>PT Sans</vt:lpstr>
      <vt:lpstr>Roboto</vt:lpstr>
      <vt:lpstr>Office Theme</vt:lpstr>
      <vt:lpstr>Hardware-aware Matrix Multiplication Acceleration</vt:lpstr>
      <vt:lpstr>What is the problem?</vt:lpstr>
      <vt:lpstr>Motivation</vt:lpstr>
      <vt:lpstr>Previous works</vt:lpstr>
      <vt:lpstr>Motivation</vt:lpstr>
      <vt:lpstr>A positive startling statement</vt:lpstr>
      <vt:lpstr>Evaluation Setting</vt:lpstr>
      <vt:lpstr>PowerPoint Presentation</vt:lpstr>
      <vt:lpstr>PowerPoint Presentation</vt:lpstr>
      <vt:lpstr>PowerPoint Presentation</vt:lpstr>
      <vt:lpstr>Array packing</vt:lpstr>
      <vt:lpstr>PowerPoint Presentation</vt:lpstr>
      <vt:lpstr>PowerPoint Presentation</vt:lpstr>
      <vt:lpstr>Tiling + Strassen + vectorize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炬乙 林</dc:creator>
  <cp:lastModifiedBy>炬乙 林</cp:lastModifiedBy>
  <cp:revision>13</cp:revision>
  <dcterms:created xsi:type="dcterms:W3CDTF">2024-03-25T14:05:04Z</dcterms:created>
  <dcterms:modified xsi:type="dcterms:W3CDTF">2024-03-27T12:54:20Z</dcterms:modified>
</cp:coreProperties>
</file>