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5" r:id="rId8"/>
    <p:sldId id="261" r:id="rId9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/>
    <p:restoredTop sz="94700"/>
  </p:normalViewPr>
  <p:slideViewPr>
    <p:cSldViewPr snapToGrid="0">
      <p:cViewPr varScale="1">
        <p:scale>
          <a:sx n="141" d="100"/>
          <a:sy n="141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throughput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basic</c:v>
                </c:pt>
                <c:pt idx="1">
                  <c:v>half window</c:v>
                </c:pt>
                <c:pt idx="2">
                  <c:v>parallel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373</c:v>
                </c:pt>
                <c:pt idx="1">
                  <c:v>347</c:v>
                </c:pt>
                <c:pt idx="2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9-4D4B-94F2-A582DF166D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wireless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basic</c:v>
                </c:pt>
                <c:pt idx="1">
                  <c:v>half window</c:v>
                </c:pt>
                <c:pt idx="2">
                  <c:v>parallel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171</c:v>
                </c:pt>
                <c:pt idx="1">
                  <c:v>70</c:v>
                </c:pt>
                <c:pt idx="2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39-4D4B-94F2-A582DF166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8038624"/>
        <c:axId val="1568041648"/>
      </c:barChart>
      <c:catAx>
        <c:axId val="156803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68041648"/>
        <c:crosses val="autoZero"/>
        <c:auto val="1"/>
        <c:lblAlgn val="ctr"/>
        <c:lblOffset val="100"/>
        <c:noMultiLvlLbl val="0"/>
      </c:catAx>
      <c:valAx>
        <c:axId val="156804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6803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Link</a:t>
            </a:r>
            <a:r>
              <a:rPr lang="zh-CN" altLang="en-US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CN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rate</a:t>
            </a:r>
            <a:r>
              <a:rPr lang="zh-CN" altLang="en-US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laptop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link rate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9-0240-AA63-91D008E396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KAUST server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link rate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09-0240-AA63-91D008E396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 server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link rate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1527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09-0240-AA63-91D008E39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5287599"/>
        <c:axId val="707915135"/>
      </c:barChart>
      <c:catAx>
        <c:axId val="64528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707915135"/>
        <c:crosses val="autoZero"/>
        <c:auto val="1"/>
        <c:lblAlgn val="ctr"/>
        <c:lblOffset val="100"/>
        <c:noMultiLvlLbl val="0"/>
      </c:catAx>
      <c:valAx>
        <c:axId val="70791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64528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Delay</a:t>
            </a:r>
            <a:r>
              <a:rPr lang="zh-CN" altLang="en-US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laptop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Sheet1!$A$6:$A$6</c:f>
              <c:numCache>
                <c:formatCode>General</c:formatCode>
                <c:ptCount val="1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22-6A41-B9A6-7FC7ABBCE2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KAUST server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Sheet1!$A$6:$A$6</c:f>
              <c:numCache>
                <c:formatCode>General</c:formatCode>
                <c:ptCount val="1"/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22-6A41-B9A6-7FC7ABBCE2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 server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Sheet1!$A$6:$A$6</c:f>
              <c:numCache>
                <c:formatCode>General</c:formatCode>
                <c:ptCount val="1"/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317</c:v>
                </c:pt>
                <c:pt idx="1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22-6A41-B9A6-7FC7ABBCE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5287599"/>
        <c:axId val="707915135"/>
      </c:barChart>
      <c:catAx>
        <c:axId val="64528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707915135"/>
        <c:crosses val="autoZero"/>
        <c:auto val="1"/>
        <c:lblAlgn val="ctr"/>
        <c:lblOffset val="100"/>
        <c:noMultiLvlLbl val="0"/>
      </c:catAx>
      <c:valAx>
        <c:axId val="70791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64528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5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Ttl</a:t>
            </a:r>
            <a:r>
              <a:rPr lang="zh-CN" altLang="en-US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CN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hop</a:t>
            </a:r>
            <a:r>
              <a:rPr lang="zh-CN" altLang="en-US" sz="105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My laptop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ttl hop kaust server</c:v>
                </c:pt>
                <c:pt idx="1">
                  <c:v>ttl hop my laptop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7E-5D4A-B221-3FC0D6C25E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KAUST server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ttl hop kaust server</c:v>
                </c:pt>
                <c:pt idx="1">
                  <c:v>ttl hop my laptop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7E-5D4A-B221-3FC0D6C25E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 server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ttl hop kaust server</c:v>
                </c:pt>
                <c:pt idx="1">
                  <c:v>ttl hop my laptop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50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7E-5D4A-B221-3FC0D6C25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5287599"/>
        <c:axId val="707915135"/>
      </c:barChart>
      <c:catAx>
        <c:axId val="64528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707915135"/>
        <c:crosses val="autoZero"/>
        <c:auto val="1"/>
        <c:lblAlgn val="ctr"/>
        <c:lblOffset val="100"/>
        <c:noMultiLvlLbl val="0"/>
      </c:catAx>
      <c:valAx>
        <c:axId val="70791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64528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AAD8-4A4D-46FD-4464-CF3C47177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C521C-0D3A-FD27-9596-2C3ACCAD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F85D-031B-B643-13F7-2DC09B0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3E71-1C81-B8F2-06EF-59CCA504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EC97-F9A0-B3C0-0921-067070D1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293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81A6-AAF9-607C-9183-12EBC4A3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1D715-39A4-9B61-27F7-26CB5E1DC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1059-A932-0503-9A44-82D66202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188E-D096-728A-7FF5-6B63A4F2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06AA-B4CD-F5AB-021B-DE7AEB04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6947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1756C-6BC9-AE8C-2C17-908AF8057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81087-346F-CBB5-53C8-01A979A88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4F2D-7441-A273-BFAC-3498985A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29D3-3A50-F12E-A35B-82DDED7C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7DE2-EF32-1FC6-9D1A-1E2DE99F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7039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2444-E8E7-4563-FCC5-F62A46E5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8866F-0060-48D7-B815-BDFBB7C0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5E3B-C36C-9435-AEF8-D5FC49AB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77BA-841A-EFB3-1582-E9E51C7F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2780-15EC-335D-49DD-5802D25E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6212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093A-8F67-EE1A-D32F-0F6B07A7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55E06-DC5C-F806-867A-9723062A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9F39-481D-E58C-CF06-DE6100BA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2141-F118-20BA-6C83-FC1BBB84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65A3-4BCD-73CE-EEEF-5985938D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871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3924-7837-C826-0E42-1C9D544A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AF00-6E96-FDA3-37D0-BB86EFEF2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787A5-0E4B-CA92-BD45-A346DA53A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0D7C2-1A5F-0EC1-43FF-F7EDCDD1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AB47-9CD8-D7DA-4D25-0BA191A6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465A7-4E58-C9DB-05A4-5EBE1E43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047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2848-0CDC-4A39-158F-A6DA1828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22CD9-E41D-4225-AEAD-1F881878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14A5B-3176-8B01-5805-BD540309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FAD8B-CAAE-E7CB-807F-32042089D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8807E-542C-7DA8-7661-8F7ADAB28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9EDF8-7ADA-3665-0793-C6F6B13E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7A294-F540-4410-1230-CFC92DCE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BBDB5-3745-C3BC-EDBC-7FBCA862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0681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C11D-CFB5-E832-222E-54B20AAF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7845F-1C04-8DE6-6FEA-A12BF9D4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CECB4-EC1A-22E0-7EFA-0646E46F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6B991-B739-CD1B-599B-7DCEB610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02190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26886-5C86-F669-43C7-1CF5424D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A97CE-768D-E46A-AC8E-E4713951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58584-7317-6B15-BD56-78152727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1099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2397-D309-7B67-D0D0-287F34E0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E979-5CBB-DBBB-5CE5-A396EDA3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DB081-9743-0D45-D91C-705FF31FE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376B-05A1-D0ED-D988-469C9FBD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D9A3-B9A6-1B06-83B6-343823C8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61B38-F640-CD05-6706-D307F5F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7605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F4B4-3287-2483-4781-CF0F3FE1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3C2D2-1A3B-5A32-D395-A211198CE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C89A-CE26-180A-B723-7F91375B8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AD0E-C88C-8573-45D6-32F85860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5270C-91E1-4F54-2865-493EE40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B30A-EADE-631D-479E-BA7C2880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846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A6424-4961-042F-2574-15C231F1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CBF35-A105-F125-17DB-8C05A740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746B-4B15-D280-3828-77628DFFA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1F01-1954-074E-9061-F336ABB8582A}" type="datetimeFigureOut">
              <a:rPr lang="en-SA" smtClean="0"/>
              <a:t>27/09/2023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A0FC-8F69-6998-E62F-097BFF2BB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E3FF-CF62-FD2D-2896-A6087DAF3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2422-B788-0F4E-A2AB-CD57276A5D2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5973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8BFE-7275-D13C-CBE6-9DF88483F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Assignment1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7E16A-84FC-5F13-6D1A-9B72AFE7D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54078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8987-3A72-07A1-4428-7CBF1016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640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Iperf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 </a:t>
            </a:r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TCP throughput</a:t>
            </a:r>
            <a:endParaRPr lang="en-SA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00D0A5B-C91A-0CD3-222B-E1FFA9449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018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7CC4C3-0257-F98E-8384-B4560D764767}"/>
              </a:ext>
            </a:extLst>
          </p:cNvPr>
          <p:cNvSpPr txBox="1"/>
          <p:nvPr/>
        </p:nvSpPr>
        <p:spPr>
          <a:xfrm>
            <a:off x="278091" y="1115738"/>
            <a:ext cx="11399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Observe and plot TCP throughput over the wired/wireless channel using different parameters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iPerf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03800-1943-1640-415B-619632E0A0D6}"/>
              </a:ext>
            </a:extLst>
          </p:cNvPr>
          <p:cNvSpPr txBox="1"/>
          <p:nvPr/>
        </p:nvSpPr>
        <p:spPr>
          <a:xfrm>
            <a:off x="730111" y="1895126"/>
            <a:ext cx="938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Calibri" panose="020F0502020204030204" pitchFamily="34" charset="0"/>
              </a:rPr>
              <a:t>Mb/s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FB20-B8BA-03E7-5B77-7206BF44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7" y="102126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Parallel Connections</a:t>
            </a:r>
            <a:endParaRPr lang="en-S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8647-3F42-1909-84E8-B650485A0FD9}"/>
              </a:ext>
            </a:extLst>
          </p:cNvPr>
          <p:cNvSpPr txBox="1"/>
          <p:nvPr/>
        </p:nvSpPr>
        <p:spPr>
          <a:xfrm>
            <a:off x="314219" y="5267964"/>
            <a:ext cx="111311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Par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allel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connection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bandwidth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smaller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than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basic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connections.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More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parallel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can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not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increase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bandwidth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in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a wired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environment.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Explain: 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Multiple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connections can potentially lead to increased overhead and resource utilization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so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the sum bandwidth is smaller than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basic connection.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A7D04-3C41-DFAF-82BD-D96815E7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51" y="1077930"/>
            <a:ext cx="7598169" cy="40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1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C17C-F86E-95E6-7720-FBEF1407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6" y="-4745"/>
            <a:ext cx="1051560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Ban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dwidth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TCP window size</a:t>
            </a:r>
            <a:endParaRPr lang="en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2B69F-9F57-4A63-5395-E46314447DC4}"/>
              </a:ext>
            </a:extLst>
          </p:cNvPr>
          <p:cNvSpPr txBox="1"/>
          <p:nvPr/>
        </p:nvSpPr>
        <p:spPr>
          <a:xfrm>
            <a:off x="5568286" y="1630202"/>
            <a:ext cx="64932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bandwidth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increases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with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the window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size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increase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Explain: </a:t>
            </a:r>
          </a:p>
          <a:p>
            <a:pPr algn="l">
              <a:buFont typeface="+mj-lt"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Increasing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the TCP window size to half means the sender can send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more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unacknowledged packets before pausing, resulting in a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higher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data transmission rate and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increased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bandwidth.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contrary,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maller window sizes lead to increased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acknowledgment overhead and less efficient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network capacity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utilization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causing a decrease in bandwidth.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36976-B5EC-5C35-F764-E39650863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448" y="1291975"/>
            <a:ext cx="5698734" cy="42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7D26-2E2F-A586-0BBB-DFF02077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36" y="206889"/>
            <a:ext cx="10515600" cy="1325563"/>
          </a:xfrm>
        </p:spPr>
        <p:txBody>
          <a:bodyPr/>
          <a:lstStyle/>
          <a:p>
            <a:r>
              <a:rPr lang="en-US" altLang="zh-CN" dirty="0"/>
              <a:t>Wireless</a:t>
            </a:r>
            <a:r>
              <a:rPr lang="zh-CN" altLang="en-US" dirty="0"/>
              <a:t>（ </a:t>
            </a:r>
            <a:r>
              <a:rPr lang="en-US" altLang="zh-CN" dirty="0" err="1"/>
              <a:t>WiFi</a:t>
            </a:r>
            <a:r>
              <a:rPr lang="zh-CN" altLang="en-US" dirty="0"/>
              <a:t>）</a:t>
            </a:r>
            <a:endParaRPr lang="en-S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555CF8-66EF-12F7-8DE1-0BD5DB4C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7" y="4023302"/>
            <a:ext cx="4510216" cy="18834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7023A0-1115-E1CB-884E-6193980A9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7" y="1475798"/>
            <a:ext cx="4670854" cy="20460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5EFD5-F329-D2D4-AEE0-BA6E39FD3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247" y="206889"/>
            <a:ext cx="5667553" cy="35609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E79373-BDF5-0C99-2007-6C66C291D7F1}"/>
              </a:ext>
            </a:extLst>
          </p:cNvPr>
          <p:cNvSpPr txBox="1"/>
          <p:nvPr/>
        </p:nvSpPr>
        <p:spPr>
          <a:xfrm>
            <a:off x="5470994" y="4276409"/>
            <a:ext cx="6098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Wired networks use physical cables, providing stable and interference-free communication, while wireless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networks rely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on radio waves, which are susceptible to interference and signal degradation.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Shared wireless channels, signal attenuation over distance, and half-duplex communication further limit wireless bandwidth.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94249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CFE2-4E65-4448-9320-05D401B7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33" y="88744"/>
            <a:ext cx="4953000" cy="1325563"/>
          </a:xfrm>
        </p:spPr>
        <p:txBody>
          <a:bodyPr/>
          <a:lstStyle/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endParaRPr lang="en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5582F-AA53-2546-FAAE-6CDE8D34BAC2}"/>
              </a:ext>
            </a:extLst>
          </p:cNvPr>
          <p:cNvSpPr txBox="1"/>
          <p:nvPr/>
        </p:nvSpPr>
        <p:spPr>
          <a:xfrm>
            <a:off x="899716" y="1414307"/>
            <a:ext cx="5196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different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server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has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different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bandwidth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76CAE-47E9-49C5-1C5C-34A154A8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213"/>
            <a:ext cx="3938258" cy="3695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31FEF3-9AD7-97F3-3783-E7D6658A9B45}"/>
              </a:ext>
            </a:extLst>
          </p:cNvPr>
          <p:cNvSpPr txBox="1"/>
          <p:nvPr/>
        </p:nvSpPr>
        <p:spPr>
          <a:xfrm>
            <a:off x="1465154" y="5964913"/>
            <a:ext cx="834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A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USA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C1070-6930-F566-7C5D-8057F06C8C3F}"/>
              </a:ext>
            </a:extLst>
          </p:cNvPr>
          <p:cNvSpPr txBox="1"/>
          <p:nvPr/>
        </p:nvSpPr>
        <p:spPr>
          <a:xfrm>
            <a:off x="5403412" y="5964913"/>
            <a:ext cx="1071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KAUST</a:t>
            </a:r>
            <a:endParaRPr 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335EA6-7095-F151-FC4D-A64F642F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999" y="2269213"/>
            <a:ext cx="393825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A2AC-9E75-640E-ABDF-ACF62F6D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3287"/>
            <a:ext cx="10515600" cy="1325563"/>
          </a:xfrm>
        </p:spPr>
        <p:txBody>
          <a:bodyPr/>
          <a:lstStyle/>
          <a:p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endParaRPr lang="en-S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005D5A-1E7B-AA72-603E-EFE882A3F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808188"/>
              </p:ext>
            </p:extLst>
          </p:nvPr>
        </p:nvGraphicFramePr>
        <p:xfrm>
          <a:off x="4343400" y="242295"/>
          <a:ext cx="7784592" cy="356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4C1515-8431-5645-9775-454A61870E39}"/>
              </a:ext>
            </a:extLst>
          </p:cNvPr>
          <p:cNvSpPr txBox="1"/>
          <p:nvPr/>
        </p:nvSpPr>
        <p:spPr>
          <a:xfrm>
            <a:off x="4343400" y="57629"/>
            <a:ext cx="938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Calibri" panose="020F0502020204030204" pitchFamily="34" charset="0"/>
              </a:rPr>
              <a:t>Mb/s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2F75755-F8D6-B4F9-7732-9C05444AF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386306"/>
              </p:ext>
            </p:extLst>
          </p:nvPr>
        </p:nvGraphicFramePr>
        <p:xfrm>
          <a:off x="370332" y="2883918"/>
          <a:ext cx="3895344" cy="1938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6D5B83-0BCB-BB53-6FBD-A354A2B4DC43}"/>
              </a:ext>
            </a:extLst>
          </p:cNvPr>
          <p:cNvSpPr txBox="1"/>
          <p:nvPr/>
        </p:nvSpPr>
        <p:spPr>
          <a:xfrm>
            <a:off x="370332" y="2868548"/>
            <a:ext cx="938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</a:rPr>
              <a:t>ms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6136D8B-CBEF-7988-2B6C-0F0FF3CEF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050603"/>
              </p:ext>
            </p:extLst>
          </p:nvPr>
        </p:nvGraphicFramePr>
        <p:xfrm>
          <a:off x="4737664" y="3807554"/>
          <a:ext cx="6211824" cy="2623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802DFC-2A58-C389-D5AF-9E9FF2D45B43}"/>
              </a:ext>
            </a:extLst>
          </p:cNvPr>
          <p:cNvSpPr txBox="1">
            <a:spLocks/>
          </p:cNvSpPr>
          <p:nvPr/>
        </p:nvSpPr>
        <p:spPr>
          <a:xfrm>
            <a:off x="292608" y="1373343"/>
            <a:ext cx="4125190" cy="133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LA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KAUST.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larger.</a:t>
            </a:r>
            <a:r>
              <a:rPr lang="zh-CN" altLang="en-US" dirty="0"/>
              <a:t> </a:t>
            </a:r>
            <a:endParaRPr lang="en-S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ACDF6-AABE-FAEC-B78A-58CA728651EC}"/>
              </a:ext>
            </a:extLst>
          </p:cNvPr>
          <p:cNvSpPr txBox="1"/>
          <p:nvPr/>
        </p:nvSpPr>
        <p:spPr>
          <a:xfrm>
            <a:off x="4737664" y="3803804"/>
            <a:ext cx="938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hop</a:t>
            </a:r>
          </a:p>
        </p:txBody>
      </p:sp>
    </p:spTree>
    <p:extLst>
      <p:ext uri="{BB962C8B-B14F-4D97-AF65-F5344CB8AC3E}">
        <p14:creationId xmlns:p14="http://schemas.microsoft.com/office/powerpoint/2010/main" val="100409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A05C0-8592-5216-A1CF-996BAA4A0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49" y="1369988"/>
            <a:ext cx="6514830" cy="27016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3D896-A9C4-90D9-2CC8-58BAF62AA70D}"/>
              </a:ext>
            </a:extLst>
          </p:cNvPr>
          <p:cNvSpPr txBox="1"/>
          <p:nvPr/>
        </p:nvSpPr>
        <p:spPr>
          <a:xfrm>
            <a:off x="728722" y="690493"/>
            <a:ext cx="2747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Calibri" panose="020F0502020204030204" pitchFamily="34" charset="0"/>
              </a:rPr>
              <a:t>Twping</a:t>
            </a:r>
            <a:r>
              <a:rPr lang="zh-CN" alt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localhost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1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233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Söhne</vt:lpstr>
      <vt:lpstr>Arial</vt:lpstr>
      <vt:lpstr>Calibri</vt:lpstr>
      <vt:lpstr>Calibri Light</vt:lpstr>
      <vt:lpstr>Open Sans</vt:lpstr>
      <vt:lpstr>Office Theme</vt:lpstr>
      <vt:lpstr>Assignment1</vt:lpstr>
      <vt:lpstr>Iperf  TCP throughput</vt:lpstr>
      <vt:lpstr>Parallel Connections</vt:lpstr>
      <vt:lpstr>Bandwidth vs TCP window size</vt:lpstr>
      <vt:lpstr>Wireless（ WiFi）</vt:lpstr>
      <vt:lpstr>Different Location</vt:lpstr>
      <vt:lpstr>Delay vs link 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creator>炬乙 林</dc:creator>
  <cp:lastModifiedBy>炬乙 林</cp:lastModifiedBy>
  <cp:revision>10</cp:revision>
  <dcterms:created xsi:type="dcterms:W3CDTF">2023-09-25T18:19:17Z</dcterms:created>
  <dcterms:modified xsi:type="dcterms:W3CDTF">2023-09-27T09:07:06Z</dcterms:modified>
</cp:coreProperties>
</file>