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8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30" r:id="rId15"/>
    <p:sldId id="331" r:id="rId16"/>
    <p:sldId id="326" r:id="rId17"/>
    <p:sldId id="327" r:id="rId18"/>
    <p:sldId id="328" r:id="rId19"/>
    <p:sldId id="329" r:id="rId20"/>
    <p:sldId id="332" r:id="rId21"/>
    <p:sldId id="333" r:id="rId22"/>
    <p:sldId id="334" r:id="rId23"/>
    <p:sldId id="27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017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智尧" initials="杨" lastIdx="1" clrIdx="0">
    <p:extLst>
      <p:ext uri="{19B8F6BF-5375-455C-9EA6-DF929625EA0E}">
        <p15:presenceInfo xmlns:p15="http://schemas.microsoft.com/office/powerpoint/2012/main" userId="b56bfcca133f6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331" autoAdjust="0"/>
  </p:normalViewPr>
  <p:slideViewPr>
    <p:cSldViewPr snapToGrid="0">
      <p:cViewPr varScale="1">
        <p:scale>
          <a:sx n="78" d="100"/>
          <a:sy n="78" d="100"/>
        </p:scale>
        <p:origin x="228" y="52"/>
      </p:cViewPr>
      <p:guideLst>
        <p:guide pos="6017"/>
        <p:guide orient="horz" pos="1275"/>
        <p:guide pos="3840"/>
        <p:guide orient="horz" pos="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0892-48F5-400D-9A65-6168D6414168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5E18-7BE2-43E3-B20E-3C330AD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4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实现一个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，进行</a:t>
            </a:r>
            <a:r>
              <a:rPr lang="en-US" altLang="zh-CN" dirty="0" smtClean="0"/>
              <a:t>CIFAR-10</a:t>
            </a:r>
            <a:r>
              <a:rPr lang="zh-CN" altLang="en-US" dirty="0" smtClean="0"/>
              <a:t>物品分类识别。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6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很多极小值的情况下</a:t>
            </a:r>
            <a:r>
              <a:rPr lang="en-US" altLang="zh-CN" dirty="0" smtClean="0"/>
              <a:t>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5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4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6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69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02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7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17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42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20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5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1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3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0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8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5E18-7BE2-43E3-B20E-3C330ADABF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7D71-3412-49FC-AB3A-B0943795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ECEA9F-D75C-418A-A150-85D0BAA5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66BA2-584E-471F-B4FA-48F4E632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0C978-AA1B-41A3-A1B6-E98898CA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B3D4-061A-401A-B160-9050915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E4CD-BBE7-4B44-B72B-0A263637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1A351-E9A1-4364-90E0-36AEEB30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6F19E-E700-4D16-A2D2-9A6C2AAD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DCE25-80B8-4B82-9245-8B453244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DF695-1B1C-46BC-BC21-B9D66DE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5EE86-4371-4751-8C6A-CDA4060E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02817-C4FB-48AB-89ED-0AE9C86C7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11B06-5488-4B43-968C-F90D6FC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FC875-5F0B-4DB3-9C69-4BA4E12E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861CE-CF8D-43AF-A550-FC8ECEA9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A1871-31C2-4C5D-BE4D-B9F60B74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75462-EF10-48BA-B7A5-198A5030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B04FD-D904-4A15-ABF9-ECACEB1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B889A-2284-4BF6-8D49-4A42814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42C13-BDF2-4EF3-9C34-D09BA9E1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0C2DD-0E62-42C3-B299-8086286A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6FA0C-1F2E-4A08-9884-5638A6D2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6BBD-81F2-46BE-9F46-71267F88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961E-6066-46C2-9130-1C3513F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96815-3529-4CC8-9AF5-A6DCA991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B360F-B09F-4AEB-8D9D-A0372401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E71CA-F1AC-41B4-97C8-20B424801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D0DB5-EEF4-4B62-AA9C-A227E815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430A6-5FEC-430E-B30A-5AD2C35C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074A9-204C-485F-8A60-347B2E35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5F218-DBB8-42A8-A542-7231A970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47078-6F23-45C2-B1BD-6B5095A6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4473-BF91-4CC3-BFC0-CD21EE7C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0F2BA-42FF-4E06-B247-F4081CA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BEA62-C161-4028-A381-A6B5BD2C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67D8E3-50A5-44CC-90F6-BE04EB1A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E39A16-1D08-4710-A71C-EE91D03F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242FC-9CAB-4B5F-A7A5-CEB1D9DF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A6FE1-8ED6-4591-9C37-A30F3247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82C06-44E9-4B85-A782-BB8CEF89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D7B99-D94A-49E5-A066-1859398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F5559-5C49-4CCD-ADDF-5BD1333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14802-6233-4703-B355-0555AB4A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FD89-7571-422B-A8ED-F4B1FA5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C81FB9-1313-44C0-838B-C9CE63D2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D96345-807B-47A6-805D-A8F4ED6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5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E11B-37BA-406F-BF21-C6D3290F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AF67E-79EE-425C-BFE6-4F699C90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BB85C-C165-4429-B0A2-50E424FE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EE054-6F97-493E-8A56-3ACFD63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3DBEB-BC03-46C5-BD8E-B226CC26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C9193-D822-487D-9082-67C6702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4283C-9AFF-446E-95DD-F634359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5B3D3-8929-4BC0-B8BE-8D61138C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5F133-A3AC-4274-A518-6BFFA09B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DC452-5DAA-41FF-A893-08AFD9C0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B5E31-E28C-4540-BE3A-D58EF0C2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A650A-66CF-400D-804F-9175B256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53704-19FB-4C37-B629-6EECA88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23F6-53F0-466F-BD13-FEEC10C0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720E-065A-48AB-8FD3-242CD357D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F6C9-59DB-45A4-B5F3-4BA38C0FBD5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05687-D96F-4DE9-A3DE-36A6F4D0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D56E9-2906-4BD1-9954-385F55D27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42FE-1BF8-4D8F-9E56-10AC0B938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林炬乙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06" y="2678543"/>
            <a:ext cx="735138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ln w="12700">
                  <a:noFill/>
                </a:ln>
                <a:gradFill flip="none" rotWithShape="1">
                  <a:gsLst>
                    <a:gs pos="0">
                      <a:srgbClr val="ECECEC">
                        <a:alpha val="0"/>
                      </a:srgbClr>
                    </a:gs>
                    <a:gs pos="21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600" dirty="0" smtClean="0">
                <a:solidFill>
                  <a:schemeClr val="tx1"/>
                </a:solidFill>
              </a:rPr>
              <a:t>CIFAR-10</a:t>
            </a:r>
            <a:r>
              <a:rPr lang="zh-CN" altLang="en-US" sz="3600" dirty="0">
                <a:solidFill>
                  <a:schemeClr val="tx1"/>
                </a:solidFill>
              </a:rPr>
              <a:t>物品分类识别</a:t>
            </a:r>
            <a:endParaRPr lang="zh-CN" altLang="en-US" sz="3600" spc="300" dirty="0">
              <a:solidFill>
                <a:schemeClr val="tx1"/>
              </a:solidFill>
            </a:endParaRP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593911" y="3354923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28215" y="166166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76210" y="608242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2021/06/29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5"/>
    </mc:Choice>
    <mc:Fallback xmlns="">
      <p:transition spd="slow" advTm="126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zh-CN" dirty="0" smtClean="0"/>
              <a:t>激活函数</a:t>
            </a:r>
            <a:r>
              <a:rPr lang="zh-CN" altLang="zh-CN" dirty="0"/>
              <a:t>用</a:t>
            </a:r>
            <a:r>
              <a:rPr lang="en-US" altLang="zh-CN" dirty="0" err="1"/>
              <a:t>relu</a:t>
            </a:r>
            <a:r>
              <a:rPr lang="zh-CN" altLang="zh-CN" dirty="0"/>
              <a:t>，当</a:t>
            </a:r>
            <a:r>
              <a:rPr lang="en-US" altLang="zh-CN" dirty="0"/>
              <a:t>x&gt;0</a:t>
            </a:r>
            <a:r>
              <a:rPr lang="zh-CN" altLang="zh-CN" dirty="0"/>
              <a:t>时，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zh-CN" dirty="0"/>
              <a:t>的导数是</a:t>
            </a:r>
            <a:r>
              <a:rPr lang="en-US" altLang="zh-CN" dirty="0"/>
              <a:t> 1</a:t>
            </a:r>
            <a:r>
              <a:rPr lang="zh-CN" altLang="zh-CN" dirty="0"/>
              <a:t>。当</a:t>
            </a:r>
            <a:r>
              <a:rPr lang="en-US" altLang="zh-CN" dirty="0"/>
              <a:t> x &lt;=0 </a:t>
            </a:r>
            <a:r>
              <a:rPr lang="zh-CN" altLang="zh-CN" dirty="0"/>
              <a:t>时，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zh-CN" dirty="0"/>
              <a:t>的导数是</a:t>
            </a:r>
            <a:r>
              <a:rPr lang="en-US" altLang="zh-CN" dirty="0"/>
              <a:t> 0</a:t>
            </a:r>
            <a:r>
              <a:rPr lang="zh-CN" altLang="zh-CN" dirty="0"/>
              <a:t>。而梯度下降算法其实就是链式求导，那么必然会导致多个梯度连乘，而导数为</a:t>
            </a:r>
            <a:r>
              <a:rPr lang="en-US" altLang="zh-CN" dirty="0"/>
              <a:t> 1 </a:t>
            </a:r>
            <a:r>
              <a:rPr lang="zh-CN" altLang="zh-CN" dirty="0"/>
              <a:t>的话，可以保证激活函数对其他的信息不会进行缩放。并且</a:t>
            </a:r>
            <a:r>
              <a:rPr lang="en-US" altLang="zh-CN" dirty="0"/>
              <a:t> 1 * 1 </a:t>
            </a:r>
            <a:r>
              <a:rPr lang="zh-CN" altLang="zh-CN" dirty="0"/>
              <a:t>还是</a:t>
            </a:r>
            <a:r>
              <a:rPr lang="en-US" altLang="zh-CN" dirty="0"/>
              <a:t> 1</a:t>
            </a:r>
            <a:r>
              <a:rPr lang="zh-CN" altLang="zh-CN" dirty="0"/>
              <a:t>。如果值为</a:t>
            </a:r>
            <a:r>
              <a:rPr lang="en-US" altLang="zh-CN" dirty="0"/>
              <a:t>1</a:t>
            </a:r>
            <a:r>
              <a:rPr lang="zh-CN" altLang="zh-CN" dirty="0"/>
              <a:t>，梯度保持值不变进行前向传播；如果值为</a:t>
            </a:r>
            <a:r>
              <a:rPr lang="en-US" altLang="zh-CN" dirty="0"/>
              <a:t>0 ,</a:t>
            </a:r>
            <a:r>
              <a:rPr lang="zh-CN" altLang="zh-CN" dirty="0"/>
              <a:t>梯度从该位置停止前向传播。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全</a:t>
            </a:r>
            <a:r>
              <a:rPr lang="zh-CN" altLang="zh-CN" dirty="0"/>
              <a:t>连接神经网络是一种最基本的神经网络结构，英文为</a:t>
            </a:r>
            <a:r>
              <a:rPr lang="en-US" altLang="zh-CN" dirty="0"/>
              <a:t>Full Connection</a:t>
            </a:r>
            <a:r>
              <a:rPr lang="zh-CN" altLang="zh-CN" dirty="0"/>
              <a:t>，所以一般简称</a:t>
            </a:r>
            <a:r>
              <a:rPr lang="en-US" altLang="zh-CN" dirty="0"/>
              <a:t>FC</a:t>
            </a:r>
            <a:r>
              <a:rPr lang="zh-CN" altLang="zh-CN" dirty="0"/>
              <a:t>。</a:t>
            </a:r>
            <a:r>
              <a:rPr lang="en-US" altLang="zh-CN" dirty="0"/>
              <a:t>FC</a:t>
            </a:r>
            <a:r>
              <a:rPr lang="zh-CN" altLang="zh-CN" dirty="0"/>
              <a:t>的准则很简单：神经网络中除输入层之外的每个节点都和上一层的所有节点有连接。我们还需要使用优化函数（</a:t>
            </a:r>
            <a:r>
              <a:rPr lang="en-US" altLang="zh-CN" dirty="0"/>
              <a:t>SGD</a:t>
            </a:r>
            <a:r>
              <a:rPr lang="zh-CN" altLang="zh-CN" dirty="0"/>
              <a:t>），并运行反向传播。</a:t>
            </a:r>
          </a:p>
          <a:p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574" y="3861928"/>
            <a:ext cx="5435879" cy="2171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22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 smtClean="0"/>
              <a:t>我们</a:t>
            </a:r>
            <a:r>
              <a:rPr lang="zh-CN" altLang="zh-CN" dirty="0"/>
              <a:t>采用交叉熵函数作为损失函数</a:t>
            </a:r>
            <a:r>
              <a:rPr lang="en-US" altLang="zh-CN" dirty="0"/>
              <a:t>, </a:t>
            </a:r>
            <a:r>
              <a:rPr lang="zh-CN" altLang="zh-CN" dirty="0"/>
              <a:t>交叉分类问题中，交叉熵函数是比较常用也是比较基础的损失函数，能够表征真实样本标签和预测概率之间的差值</a:t>
            </a:r>
            <a:r>
              <a:rPr lang="en-US" altLang="zh-CN" dirty="0" smtClean="0"/>
              <a:t>.</a:t>
            </a:r>
          </a:p>
          <a:p>
            <a:pPr indent="457200"/>
            <a:r>
              <a:rPr lang="zh-CN" altLang="en-US" dirty="0"/>
              <a:t>此处的</a:t>
            </a:r>
            <a:r>
              <a:rPr lang="en-US" altLang="zh-CN" dirty="0"/>
              <a:t>SGD</a:t>
            </a:r>
            <a:r>
              <a:rPr lang="zh-CN" altLang="en-US" dirty="0"/>
              <a:t>指</a:t>
            </a:r>
            <a:r>
              <a:rPr lang="en-US" altLang="zh-CN" dirty="0"/>
              <a:t>mini-batch gradient descent</a:t>
            </a:r>
            <a:r>
              <a:rPr lang="zh-CN" altLang="en-US" dirty="0" smtClean="0"/>
              <a:t>，梯度下降的方法有</a:t>
            </a:r>
            <a:r>
              <a:rPr lang="en-US" altLang="zh-CN" dirty="0" smtClean="0"/>
              <a:t>batch </a:t>
            </a:r>
            <a:r>
              <a:rPr lang="en-US" altLang="zh-CN" dirty="0"/>
              <a:t>gradient descent, stochastic gradient </a:t>
            </a:r>
            <a:r>
              <a:rPr lang="en-US" altLang="zh-CN" dirty="0" smtClean="0"/>
              <a:t>descent(</a:t>
            </a:r>
            <a:r>
              <a:rPr lang="zh-CN" altLang="en-US" dirty="0" smtClean="0"/>
              <a:t>原文</a:t>
            </a:r>
            <a:r>
              <a:rPr lang="zh-CN" altLang="en-US" dirty="0"/>
              <a:t> 随机梯度下降</a:t>
            </a:r>
            <a:r>
              <a:rPr lang="en-US" altLang="zh-CN" dirty="0" smtClean="0"/>
              <a:t>), </a:t>
            </a:r>
            <a:r>
              <a:rPr lang="zh-CN" altLang="en-US" dirty="0"/>
              <a:t>以及 </a:t>
            </a:r>
            <a:r>
              <a:rPr lang="en-US" altLang="zh-CN" dirty="0"/>
              <a:t>mini-batch gradient </a:t>
            </a:r>
            <a:r>
              <a:rPr lang="en-US" altLang="zh-CN" dirty="0" smtClean="0"/>
              <a:t>descent, </a:t>
            </a:r>
            <a:r>
              <a:rPr lang="zh-CN" altLang="en-US" dirty="0" smtClean="0"/>
              <a:t>现在</a:t>
            </a:r>
            <a:r>
              <a:rPr lang="zh-CN" altLang="en-US" dirty="0"/>
              <a:t>的</a:t>
            </a:r>
            <a:r>
              <a:rPr lang="en-US" altLang="zh-CN" dirty="0"/>
              <a:t>SGD</a:t>
            </a:r>
            <a:r>
              <a:rPr lang="zh-CN" altLang="en-US" dirty="0"/>
              <a:t>一般都指</a:t>
            </a:r>
            <a:r>
              <a:rPr lang="en-US" altLang="zh-CN" dirty="0"/>
              <a:t>mini-batch gradient descent</a:t>
            </a:r>
            <a:r>
              <a:rPr lang="zh-CN" altLang="en-US" dirty="0" smtClean="0"/>
              <a:t>。</a:t>
            </a:r>
            <a:r>
              <a:rPr lang="en-US" altLang="zh-CN" dirty="0"/>
              <a:t>SGD</a:t>
            </a:r>
            <a:r>
              <a:rPr lang="zh-CN" altLang="en-US" dirty="0"/>
              <a:t>就是每一次迭代计算</a:t>
            </a:r>
            <a:r>
              <a:rPr lang="en-US" altLang="zh-CN" dirty="0"/>
              <a:t>mini-batch</a:t>
            </a:r>
            <a:r>
              <a:rPr lang="zh-CN" altLang="en-US" dirty="0"/>
              <a:t>的梯度，然后对参数进行更新，</a:t>
            </a:r>
            <a:r>
              <a:rPr lang="zh-CN" altLang="en-US" dirty="0" smtClean="0"/>
              <a:t>是非常广泛的</a:t>
            </a:r>
            <a:r>
              <a:rPr lang="zh-CN" altLang="en-US" dirty="0"/>
              <a:t>优化方法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indent="457200"/>
            <a:r>
              <a:rPr lang="zh-CN" altLang="en-US" b="1" dirty="0" smtClean="0"/>
              <a:t>缺点</a:t>
            </a:r>
            <a:r>
              <a:rPr lang="zh-CN" altLang="en-US" dirty="0" smtClean="0"/>
              <a:t>：选择</a:t>
            </a:r>
            <a:r>
              <a:rPr lang="zh-CN" altLang="en-US" dirty="0"/>
              <a:t>合适的</a:t>
            </a:r>
            <a:r>
              <a:rPr lang="en-US" altLang="zh-CN" dirty="0"/>
              <a:t>learning rate</a:t>
            </a:r>
            <a:r>
              <a:rPr lang="zh-CN" altLang="en-US" dirty="0"/>
              <a:t>比较困难 </a:t>
            </a:r>
            <a:r>
              <a:rPr lang="en-US" altLang="zh-CN" dirty="0"/>
              <a:t>- </a:t>
            </a:r>
            <a:r>
              <a:rPr lang="zh-CN" altLang="en-US" dirty="0"/>
              <a:t>对所有的参数更新使用同样的</a:t>
            </a:r>
            <a:r>
              <a:rPr lang="en-US" altLang="zh-CN" dirty="0"/>
              <a:t>learning rate</a:t>
            </a:r>
            <a:r>
              <a:rPr lang="zh-CN" altLang="en-US" dirty="0"/>
              <a:t>。对于稀疏数据或者特征，有时我们可能想更新快一些对于不经常出现的特征，对于常出现的特征更新慢一些，这时候</a:t>
            </a:r>
            <a:r>
              <a:rPr lang="en-US" altLang="zh-CN" dirty="0"/>
              <a:t>SGD</a:t>
            </a:r>
            <a:r>
              <a:rPr lang="zh-CN" altLang="en-US" dirty="0"/>
              <a:t>就不太能满足要求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indent="457200"/>
            <a:r>
              <a:rPr lang="en-US" altLang="zh-CN" dirty="0"/>
              <a:t>SGD</a:t>
            </a:r>
            <a:r>
              <a:rPr lang="zh-CN" altLang="en-US" dirty="0"/>
              <a:t>容易收敛到局部最优，并且在某些情况下可能被困在</a:t>
            </a:r>
            <a:r>
              <a:rPr lang="zh-CN" altLang="en-US" dirty="0" smtClean="0"/>
              <a:t>鞍点</a:t>
            </a:r>
            <a:r>
              <a:rPr lang="en-US" altLang="zh-CN" dirty="0"/>
              <a:t>,</a:t>
            </a:r>
            <a:r>
              <a:rPr lang="zh-CN" altLang="en-US" dirty="0" smtClean="0"/>
              <a:t>原来</a:t>
            </a:r>
            <a:r>
              <a:rPr lang="zh-CN" altLang="en-US" dirty="0"/>
              <a:t>我</a:t>
            </a:r>
            <a:r>
              <a:rPr lang="zh-CN" altLang="en-US" dirty="0" smtClean="0"/>
              <a:t>以为是容易</a:t>
            </a:r>
            <a:r>
              <a:rPr lang="zh-CN" altLang="en-US" dirty="0"/>
              <a:t>困于</a:t>
            </a:r>
            <a:r>
              <a:rPr lang="zh-CN" altLang="en-US" dirty="0" smtClean="0"/>
              <a:t>鞍点，</a:t>
            </a:r>
            <a:r>
              <a:rPr lang="zh-CN" altLang="en-US" dirty="0"/>
              <a:t>经</a:t>
            </a:r>
            <a:r>
              <a:rPr lang="zh-CN" altLang="en-US" dirty="0" smtClean="0"/>
              <a:t>查阅资料，</a:t>
            </a:r>
            <a:r>
              <a:rPr lang="zh-CN" altLang="en-US" dirty="0"/>
              <a:t>其实在合适的初始化和</a:t>
            </a:r>
            <a:r>
              <a:rPr lang="en-US" altLang="zh-CN" dirty="0"/>
              <a:t>step size</a:t>
            </a:r>
            <a:r>
              <a:rPr lang="zh-CN" altLang="en-US" dirty="0"/>
              <a:t>的情况下，鞍点的</a:t>
            </a:r>
            <a:r>
              <a:rPr lang="zh-CN" altLang="en-US" dirty="0" smtClean="0"/>
              <a:t>影响似乎并</a:t>
            </a:r>
            <a:r>
              <a:rPr lang="zh-CN" altLang="en-US" dirty="0"/>
              <a:t>没这么大。</a:t>
            </a:r>
            <a:endParaRPr lang="zh-CN" altLang="zh-CN" dirty="0"/>
          </a:p>
          <a:p>
            <a:pPr indent="457200"/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439" y="5104511"/>
            <a:ext cx="6782149" cy="1219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32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批量随机梯度下降</a:t>
            </a:r>
            <a:r>
              <a:rPr lang="zh-CN" altLang="en-US" dirty="0" smtClean="0"/>
              <a:t>：用</a:t>
            </a:r>
            <a:r>
              <a:rPr lang="zh-CN" altLang="en-US" dirty="0"/>
              <a:t>了一些小样本来近似全部的，其本质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</a:t>
            </a:r>
            <a:r>
              <a:rPr lang="zh-CN" altLang="en-US" dirty="0"/>
              <a:t>个样本的近似不一定准，那就用更大的</a:t>
            </a:r>
            <a:r>
              <a:rPr lang="en-US" altLang="zh-CN" dirty="0"/>
              <a:t>30</a:t>
            </a:r>
            <a:r>
              <a:rPr lang="zh-CN" altLang="en-US" dirty="0"/>
              <a:t>个或</a:t>
            </a:r>
            <a:r>
              <a:rPr lang="en-US" altLang="zh-CN" dirty="0"/>
              <a:t>50</a:t>
            </a:r>
            <a:r>
              <a:rPr lang="zh-CN" altLang="en-US" dirty="0"/>
              <a:t>个样本来近似。将样本分成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mini-batch</a:t>
            </a:r>
            <a:r>
              <a:rPr lang="zh-CN" altLang="en-US" dirty="0"/>
              <a:t>，每个</a:t>
            </a:r>
            <a:r>
              <a:rPr lang="en-US" altLang="zh-CN" dirty="0"/>
              <a:t>mini-batch</a:t>
            </a:r>
            <a:r>
              <a:rPr lang="zh-CN" altLang="en-US" dirty="0"/>
              <a:t>包含</a:t>
            </a:r>
            <a:r>
              <a:rPr lang="en-US" altLang="zh-CN" dirty="0"/>
              <a:t>n</a:t>
            </a:r>
            <a:r>
              <a:rPr lang="zh-CN" altLang="en-US" dirty="0"/>
              <a:t>个样本；在每个</a:t>
            </a:r>
            <a:r>
              <a:rPr lang="en-US" altLang="zh-CN" dirty="0"/>
              <a:t>mini-batch</a:t>
            </a:r>
            <a:r>
              <a:rPr lang="zh-CN" altLang="en-US" dirty="0"/>
              <a:t>里计算每个样本的梯度，然后在这个</a:t>
            </a:r>
            <a:r>
              <a:rPr lang="en-US" altLang="zh-CN" dirty="0"/>
              <a:t>mini-batch</a:t>
            </a:r>
            <a:r>
              <a:rPr lang="zh-CN" altLang="en-US" dirty="0"/>
              <a:t>里求和取平均作为最终的梯度来更新参数；然后再用下一个</a:t>
            </a:r>
            <a:r>
              <a:rPr lang="en-US" altLang="zh-CN" dirty="0"/>
              <a:t>mini-batch</a:t>
            </a:r>
            <a:r>
              <a:rPr lang="zh-CN" altLang="en-US" dirty="0"/>
              <a:t>来计算梯度，如此循环下去直到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mini-batch</a:t>
            </a:r>
            <a:r>
              <a:rPr lang="zh-CN" altLang="en-US" dirty="0"/>
              <a:t>操作完就称为一个</a:t>
            </a:r>
            <a:r>
              <a:rPr lang="en-US" altLang="zh-CN" dirty="0"/>
              <a:t>epoch</a:t>
            </a:r>
            <a:r>
              <a:rPr lang="zh-CN" altLang="en-US" dirty="0"/>
              <a:t>结束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439" y="4312576"/>
            <a:ext cx="6782149" cy="1219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47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实际运行中，我发现物品分类需要比较多的训练次数才有比较好的效果，这里取了</a:t>
            </a:r>
            <a:r>
              <a:rPr lang="en-US" altLang="zh-CN" dirty="0"/>
              <a:t>epoch=50</a:t>
            </a:r>
            <a:r>
              <a:rPr lang="zh-CN" altLang="zh-CN" dirty="0"/>
              <a:t>。在训练结束后绘制</a:t>
            </a:r>
            <a:r>
              <a:rPr lang="en-US" altLang="zh-CN" dirty="0"/>
              <a:t>loss</a:t>
            </a:r>
            <a:r>
              <a:rPr lang="zh-CN" altLang="zh-CN" dirty="0"/>
              <a:t>曲线。</a:t>
            </a:r>
          </a:p>
          <a:p>
            <a:r>
              <a:rPr lang="en-US" altLang="zh-CN" dirty="0" err="1"/>
              <a:t>PyTorch</a:t>
            </a:r>
            <a:r>
              <a:rPr lang="zh-CN" altLang="zh-CN" dirty="0"/>
              <a:t>提供两种求梯度的方法：</a:t>
            </a:r>
            <a:r>
              <a:rPr lang="en-US" altLang="zh-CN" dirty="0"/>
              <a:t>backward() and </a:t>
            </a:r>
            <a:r>
              <a:rPr lang="en-US" altLang="zh-CN" dirty="0" err="1"/>
              <a:t>torch.autograd.grad</a:t>
            </a:r>
            <a:r>
              <a:rPr lang="en-US" altLang="zh-CN" dirty="0"/>
              <a:t>() </a:t>
            </a:r>
            <a:r>
              <a:rPr lang="zh-CN" altLang="zh-CN" dirty="0"/>
              <a:t>，他们的区别在于前者是给叶子节点填充</a:t>
            </a:r>
            <a:r>
              <a:rPr lang="en-US" altLang="zh-CN" dirty="0"/>
              <a:t>.grad</a:t>
            </a:r>
            <a:r>
              <a:rPr lang="zh-CN" altLang="zh-CN" dirty="0"/>
              <a:t>字段，而后者是直接返回梯度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15485"/>
          <a:stretch/>
        </p:blipFill>
        <p:spPr>
          <a:xfrm>
            <a:off x="2763905" y="2772904"/>
            <a:ext cx="6185218" cy="3832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1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实际运行中，我发现物品分类需要比较多的训练次数才有比较好的效果，这里取了</a:t>
            </a:r>
            <a:r>
              <a:rPr lang="en-US" altLang="zh-CN" dirty="0"/>
              <a:t>epoch=50</a:t>
            </a:r>
            <a:r>
              <a:rPr lang="zh-CN" altLang="zh-CN" dirty="0"/>
              <a:t>。在训练结束后绘制</a:t>
            </a:r>
            <a:r>
              <a:rPr lang="en-US" altLang="zh-CN" dirty="0"/>
              <a:t>loss</a:t>
            </a:r>
            <a:r>
              <a:rPr lang="zh-CN" altLang="zh-CN" dirty="0"/>
              <a:t>曲线。</a:t>
            </a:r>
          </a:p>
          <a:p>
            <a:r>
              <a:rPr lang="zh-CN" altLang="en-US" dirty="0" smtClean="0"/>
              <a:t>实际训练过程的截图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67439" y="2678851"/>
            <a:ext cx="4537668" cy="39668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实际运行中，我发现物品分类需要比较多的训练次数才有比较好的效果，这里取了</a:t>
            </a:r>
            <a:r>
              <a:rPr lang="en-US" altLang="zh-CN" dirty="0"/>
              <a:t>epoch=50</a:t>
            </a:r>
            <a:r>
              <a:rPr lang="zh-CN" altLang="zh-CN" dirty="0"/>
              <a:t>。在训练结束后绘制</a:t>
            </a:r>
            <a:r>
              <a:rPr lang="en-US" altLang="zh-CN" dirty="0"/>
              <a:t>loss</a:t>
            </a:r>
            <a:r>
              <a:rPr lang="zh-CN" altLang="zh-CN" dirty="0"/>
              <a:t>曲线。</a:t>
            </a:r>
          </a:p>
          <a:p>
            <a:r>
              <a:rPr lang="en-US" altLang="zh-CN" dirty="0"/>
              <a:t>loss</a:t>
            </a:r>
            <a:r>
              <a:rPr lang="zh-CN" altLang="zh-CN" dirty="0"/>
              <a:t>的变化</a:t>
            </a:r>
            <a:r>
              <a:rPr lang="zh-CN" altLang="zh-CN" dirty="0" smtClean="0"/>
              <a:t>曲线</a:t>
            </a:r>
            <a:r>
              <a:rPr lang="zh-CN" altLang="en-US" dirty="0" smtClean="0"/>
              <a:t>的截图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22" y="2406650"/>
            <a:ext cx="6166349" cy="4230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87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先试试测试一个</a:t>
            </a:r>
            <a:r>
              <a:rPr lang="en-US" altLang="zh-CN" dirty="0"/>
              <a:t>batch</a:t>
            </a:r>
            <a:r>
              <a:rPr lang="zh-CN" altLang="zh-CN" dirty="0"/>
              <a:t>（这里</a:t>
            </a:r>
            <a:r>
              <a:rPr lang="en-US" altLang="zh-CN" dirty="0"/>
              <a:t>batch=8</a:t>
            </a:r>
            <a:r>
              <a:rPr lang="zh-CN" altLang="zh-CN" dirty="0"/>
              <a:t>）的数据，并且把它显示出来看看效果。选一个</a:t>
            </a:r>
            <a:r>
              <a:rPr lang="en-US" altLang="zh-CN" dirty="0"/>
              <a:t>batch</a:t>
            </a:r>
            <a:r>
              <a:rPr lang="zh-CN" altLang="zh-CN" dirty="0"/>
              <a:t>的测试数据，输出它的对应类别并显示出来，然后用我们的网络测试它，输出分类结果并对比。</a:t>
            </a:r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01" y="3205140"/>
            <a:ext cx="5366026" cy="22480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8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先试试测试一个</a:t>
            </a:r>
            <a:r>
              <a:rPr lang="en-US" altLang="zh-CN" dirty="0"/>
              <a:t>batch</a:t>
            </a:r>
            <a:r>
              <a:rPr lang="zh-CN" altLang="zh-CN" dirty="0"/>
              <a:t>（这里</a:t>
            </a:r>
            <a:r>
              <a:rPr lang="en-US" altLang="zh-CN" dirty="0"/>
              <a:t>batch=8</a:t>
            </a:r>
            <a:r>
              <a:rPr lang="zh-CN" altLang="zh-CN" dirty="0"/>
              <a:t>）的数据，并且把它显示出来看看效果。选一个</a:t>
            </a:r>
            <a:r>
              <a:rPr lang="en-US" altLang="zh-CN" dirty="0"/>
              <a:t>batch</a:t>
            </a:r>
            <a:r>
              <a:rPr lang="zh-CN" altLang="zh-CN" dirty="0"/>
              <a:t>的测试数据，输出它的对应类别并显示出来，然后用我们的网络测试它，输出分类结果并对比。</a:t>
            </a:r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83483" y="2711507"/>
            <a:ext cx="6554381" cy="1452277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572893" y="4329148"/>
            <a:ext cx="8134442" cy="2798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2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然后</a:t>
            </a:r>
            <a:r>
              <a:rPr lang="zh-CN" altLang="zh-CN" dirty="0"/>
              <a:t>测试整个测试数据集的结果并输出，这里我输出了整个数据集的测试准确率以及每个类别的准确率：</a:t>
            </a:r>
          </a:p>
          <a:p>
            <a:r>
              <a:rPr lang="en-US" altLang="zh-CN" dirty="0" err="1"/>
              <a:t>torch.no_grad</a:t>
            </a:r>
            <a:r>
              <a:rPr lang="en-US" altLang="zh-CN" dirty="0"/>
              <a:t>() </a:t>
            </a:r>
            <a:r>
              <a:rPr lang="zh-CN" altLang="zh-CN" dirty="0"/>
              <a:t>会关闭自动求导引擎，因此能节省显存和加速。</a:t>
            </a:r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74" y="3008456"/>
            <a:ext cx="8350679" cy="32577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测试网络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测试</a:t>
            </a:r>
            <a:r>
              <a:rPr lang="zh-CN" altLang="zh-CN" dirty="0"/>
              <a:t>结果输出如下，其中第一行是测试样本对应分类，第二行是我们的模型对测试样本的分类。第三行 是我们的模型对</a:t>
            </a:r>
            <a:r>
              <a:rPr lang="en-US" altLang="zh-CN" dirty="0"/>
              <a:t>10000</a:t>
            </a:r>
            <a:r>
              <a:rPr lang="zh-CN" altLang="zh-CN" dirty="0"/>
              <a:t>个测试图片的测试准确率，并且给出了所有类别的测试准确率</a:t>
            </a:r>
            <a:r>
              <a:rPr lang="zh-CN" altLang="zh-CN" dirty="0" smtClean="0"/>
              <a:t>。</a:t>
            </a:r>
            <a:r>
              <a:rPr lang="zh-CN" altLang="zh-CN" dirty="0"/>
              <a:t>可以看到我们达到了</a:t>
            </a:r>
            <a:r>
              <a:rPr lang="en-US" altLang="zh-CN" dirty="0"/>
              <a:t>96%</a:t>
            </a:r>
            <a:r>
              <a:rPr lang="zh-CN" altLang="zh-CN" dirty="0"/>
              <a:t>的准确率，其中轮船识别率最高，猫的识别率最低。</a:t>
            </a:r>
          </a:p>
          <a:p>
            <a:endParaRPr lang="zh-CN" altLang="zh-CN" dirty="0"/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19" y="2564551"/>
            <a:ext cx="6540682" cy="42934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86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8537" y="1549182"/>
            <a:ext cx="89959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/>
              <a:t>CIFAR-10</a:t>
            </a:r>
            <a:r>
              <a:rPr lang="zh-CN" altLang="zh-CN" dirty="0"/>
              <a:t>是一个接近普适物体的彩色图像数据集。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CIFAR-10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多伦多大学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Hinton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Alex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Krizhevsky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Ilya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Sutskever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整理的一个用于识别普适物体的小型数据集。一共包含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个类别的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RGB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彩色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图片：飞机（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airplane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、汽车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automobile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）、鸟类（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bird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）、猫（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cat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）、鹿（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deer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）、狗（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dog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）、蛙类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frog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）、马（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horse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）、船（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ship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）和卡车（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truck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每个图片的尺寸为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32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，每个类别有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6000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个图像，数据集中一共有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50000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张训练图片和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10000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张测试图片。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CIFAR-10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32*32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的彩色图， 直接读入官网的数据就是处理好的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dict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如果没有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可以利用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frombuffer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读入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可能还需要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reshape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处理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相比于手写字符，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CIFAR-10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含有的是</a:t>
            </a:r>
            <a:r>
              <a:rPr lang="zh-CN" altLang="zh-CN" kern="100" dirty="0">
                <a:solidFill>
                  <a:srgbClr val="F33B4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现实世界中真实的物体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，不仅噪声很大，而且物体的比例、特征都不尽相同，这为识别带来很大困难。直接的线性模型如</a:t>
            </a:r>
            <a:r>
              <a:rPr lang="en-US" altLang="zh-CN" kern="10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Softmax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CIFAR-10 </a:t>
            </a:r>
            <a:r>
              <a:rPr lang="zh-CN" altLang="zh-CN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上表现得很差。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6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编程体会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搭建</a:t>
            </a:r>
            <a:r>
              <a:rPr lang="zh-CN" altLang="zh-CN" dirty="0"/>
              <a:t>网络、训练和测试的部分，网上能找到很多有关资料，学起来很快，但我觉得最有意思的是我</a:t>
            </a:r>
            <a:r>
              <a:rPr lang="zh-CN" altLang="zh-CN" dirty="0" smtClean="0"/>
              <a:t>自己实现</a:t>
            </a:r>
            <a:r>
              <a:rPr lang="zh-CN" altLang="zh-CN" dirty="0"/>
              <a:t>了数据的加载，实现了自己定义的数据集。这部分网上能查到的资料比较少，大部分都是直接用</a:t>
            </a:r>
            <a:r>
              <a:rPr lang="zh-CN" altLang="zh-CN" dirty="0" smtClean="0"/>
              <a:t>给定</a:t>
            </a:r>
            <a:r>
              <a:rPr lang="zh-CN" altLang="zh-CN" dirty="0"/>
              <a:t>的接口做了。但比起直接用</a:t>
            </a:r>
            <a:r>
              <a:rPr lang="en-US" altLang="zh-CN" dirty="0" err="1"/>
              <a:t>Pytorch</a:t>
            </a:r>
            <a:r>
              <a:rPr lang="zh-CN" altLang="zh-CN" dirty="0"/>
              <a:t>已经弄好的数据接口读入，自己尝试着去读更有意思，也加深</a:t>
            </a:r>
            <a:r>
              <a:rPr lang="zh-CN" altLang="zh-CN" dirty="0" smtClean="0"/>
              <a:t>了我</a:t>
            </a:r>
            <a:r>
              <a:rPr lang="zh-CN" altLang="zh-CN" dirty="0"/>
              <a:t>对它的理解。特别是，一开始我以为</a:t>
            </a:r>
            <a:r>
              <a:rPr lang="en-US" altLang="zh-CN" dirty="0"/>
              <a:t>CIFAR</a:t>
            </a:r>
            <a:r>
              <a:rPr lang="zh-CN" altLang="zh-CN" dirty="0"/>
              <a:t>是需要转成灰度图的，查了很多资料应该怎么读入数据</a:t>
            </a:r>
            <a:r>
              <a:rPr lang="zh-CN" altLang="zh-CN" dirty="0" smtClean="0"/>
              <a:t>转成</a:t>
            </a:r>
            <a:r>
              <a:rPr lang="zh-CN" altLang="zh-CN" dirty="0"/>
              <a:t>灰度，做到后面发现</a:t>
            </a:r>
            <a:r>
              <a:rPr lang="en-US" altLang="zh-CN" dirty="0"/>
              <a:t>CIFAR</a:t>
            </a:r>
            <a:r>
              <a:rPr lang="zh-CN" altLang="zh-CN" dirty="0"/>
              <a:t>就应该用彩色图做，当时顿时觉得有点无奈，但回过头来看，我在查怎么转成灰度的时候，也加深了我对这个数据结构的了解。 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8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编程体会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另外</a:t>
            </a:r>
            <a:r>
              <a:rPr lang="zh-CN" altLang="zh-CN" dirty="0"/>
              <a:t>有一点很有意思的是，</a:t>
            </a:r>
            <a:r>
              <a:rPr lang="en-US" altLang="zh-CN" dirty="0"/>
              <a:t>CIFAR</a:t>
            </a:r>
            <a:r>
              <a:rPr lang="zh-CN" altLang="zh-CN" dirty="0"/>
              <a:t>我最后是跑了</a:t>
            </a:r>
            <a:r>
              <a:rPr lang="en-US" altLang="zh-CN" dirty="0"/>
              <a:t>50</a:t>
            </a:r>
            <a:r>
              <a:rPr lang="zh-CN" altLang="zh-CN" dirty="0"/>
              <a:t>个</a:t>
            </a:r>
            <a:r>
              <a:rPr lang="en-US" altLang="zh-CN" dirty="0"/>
              <a:t>epoch</a:t>
            </a:r>
            <a:r>
              <a:rPr lang="zh-CN" altLang="zh-CN" dirty="0"/>
              <a:t>达到</a:t>
            </a:r>
            <a:r>
              <a:rPr lang="en-US" altLang="zh-CN" dirty="0"/>
              <a:t>94%</a:t>
            </a:r>
            <a:r>
              <a:rPr lang="zh-CN" altLang="zh-CN" dirty="0"/>
              <a:t>的准确率，其中汽车的识别率最 低，猫的识别率最高。但是一开始，我只跑了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epoch</a:t>
            </a:r>
            <a:r>
              <a:rPr lang="zh-CN" altLang="zh-CN" dirty="0"/>
              <a:t>试试看的时候，它的结果其实是这样的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996792" y="2609168"/>
            <a:ext cx="5714501" cy="3439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6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编程体会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这个时候猫的正确率其实是很低的，而汽车却有比较好的识别效果。观察了一部分测试数据和结果之 后，我认为，除了训练随机性的差别以外，汽车的整体特征其实只需要比较少的训练次数就能大概得到，所以在</a:t>
            </a:r>
            <a:r>
              <a:rPr lang="en-US" altLang="zh-CN" dirty="0"/>
              <a:t>epoch=2</a:t>
            </a:r>
            <a:r>
              <a:rPr lang="zh-CN" altLang="zh-CN" dirty="0"/>
              <a:t>的时候就能有</a:t>
            </a:r>
            <a:r>
              <a:rPr lang="en-US" altLang="zh-CN" dirty="0"/>
              <a:t>64%</a:t>
            </a:r>
            <a:r>
              <a:rPr lang="zh-CN" altLang="zh-CN" dirty="0"/>
              <a:t>；而猫的图片很多都是一个模糊的比较小的形状，刚开始训练的时候是很难提取到特征的。但在</a:t>
            </a:r>
            <a:r>
              <a:rPr lang="en-US" altLang="zh-CN" dirty="0"/>
              <a:t>epoch</a:t>
            </a:r>
            <a:r>
              <a:rPr lang="zh-CN" altLang="zh-CN" dirty="0"/>
              <a:t>足够大的时候，比如我们最后用</a:t>
            </a:r>
            <a:r>
              <a:rPr lang="en-US" altLang="zh-CN" dirty="0"/>
              <a:t>epoch=50</a:t>
            </a:r>
            <a:r>
              <a:rPr lang="zh-CN" altLang="zh-CN" dirty="0"/>
              <a:t>，猫的特征能够捕捉 完全，正确率有很大提高，最后达到</a:t>
            </a:r>
            <a:r>
              <a:rPr lang="en-US" altLang="zh-CN" dirty="0"/>
              <a:t>92%</a:t>
            </a:r>
            <a:r>
              <a:rPr lang="zh-CN" altLang="zh-CN" dirty="0"/>
              <a:t>；汽车的一部分图片却很容易和卡车混起来，它们的某些特征是相似的，具体到一些特殊的图片更是如此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这可能就是图像处理的分析经验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我们使用的时候很多神经网络都是类似的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那么一些对图像的感觉就是经验所在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4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94" y="2640383"/>
            <a:ext cx="7351388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600" b="1" spc="300">
                <a:ln w="12700">
                  <a:noFill/>
                </a:ln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/>
              <a:t>感谢指导！</a:t>
            </a:r>
          </a:p>
        </p:txBody>
      </p:sp>
      <p:sp>
        <p:nvSpPr>
          <p:cNvPr id="4" name="稻壳儿搜索【幻雨工作室】__6">
            <a:extLst>
              <a:ext uri="{FF2B5EF4-FFF2-40B4-BE49-F238E27FC236}">
                <a16:creationId xmlns:a16="http://schemas.microsoft.com/office/drawing/2014/main" id="{8BEF275B-FDA0-4E34-8F0C-041596DF1EC7}"/>
              </a:ext>
            </a:extLst>
          </p:cNvPr>
          <p:cNvSpPr/>
          <p:nvPr/>
        </p:nvSpPr>
        <p:spPr>
          <a:xfrm>
            <a:off x="2384495" y="3782677"/>
            <a:ext cx="7351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619219" y="4283642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36853" y="163998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主讲人：林炬乙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76210" y="608242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2021/06/29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8537" y="1549182"/>
            <a:ext cx="899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从文件读入</a:t>
            </a:r>
            <a:r>
              <a:rPr lang="en-US" altLang="zh-CN" dirty="0" smtClean="0"/>
              <a:t>batch,</a:t>
            </a:r>
            <a:r>
              <a:rPr lang="zh-CN" altLang="en-US" dirty="0" smtClean="0"/>
              <a:t>其实只有一个训练集文件</a:t>
            </a:r>
            <a:endParaRPr lang="en-US" altLang="zh-CN" dirty="0" smtClean="0"/>
          </a:p>
          <a:p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19" y="2004222"/>
            <a:ext cx="7506789" cy="4497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60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8537" y="1549182"/>
            <a:ext cx="8995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zh-CN" dirty="0" smtClean="0"/>
              <a:t>自己</a:t>
            </a:r>
            <a:r>
              <a:rPr lang="zh-CN" altLang="zh-CN" dirty="0"/>
              <a:t>定义数据</a:t>
            </a:r>
            <a:r>
              <a:rPr lang="zh-CN" altLang="zh-CN" dirty="0" smtClean="0"/>
              <a:t>集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72" y="1870069"/>
            <a:ext cx="8935474" cy="47855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75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881" y="3428849"/>
            <a:ext cx="8071265" cy="26163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58537" y="1549182"/>
            <a:ext cx="8995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zh-CN" dirty="0" smtClean="0"/>
              <a:t>转换</a:t>
            </a:r>
            <a:r>
              <a:rPr lang="zh-CN" altLang="zh-CN" dirty="0"/>
              <a:t>、归一化并载入，我们将它们转换为归一化范围</a:t>
            </a:r>
            <a:r>
              <a:rPr lang="en-US" altLang="zh-CN" dirty="0"/>
              <a:t>[-1</a:t>
            </a:r>
            <a:r>
              <a:rPr lang="zh-CN" altLang="zh-CN" dirty="0"/>
              <a:t>，</a:t>
            </a:r>
            <a:r>
              <a:rPr lang="en-US" altLang="zh-CN" dirty="0"/>
              <a:t>1]</a:t>
            </a:r>
            <a:r>
              <a:rPr lang="zh-CN" altLang="zh-CN" dirty="0"/>
              <a:t>的张量：</a:t>
            </a:r>
          </a:p>
          <a:p>
            <a:r>
              <a:rPr lang="zh-CN" altLang="zh-CN" dirty="0" smtClean="0"/>
              <a:t>先</a:t>
            </a:r>
            <a:r>
              <a:rPr lang="zh-CN" altLang="zh-CN" dirty="0"/>
              <a:t>将输入归一化到</a:t>
            </a:r>
            <a:r>
              <a:rPr lang="en-US" altLang="zh-CN" dirty="0"/>
              <a:t>(0,1)</a:t>
            </a:r>
            <a:r>
              <a:rPr lang="zh-CN" altLang="zh-CN" dirty="0"/>
              <a:t>，再使用公式</a:t>
            </a:r>
            <a:r>
              <a:rPr lang="en-US" altLang="zh-CN" dirty="0"/>
              <a:t>"(x-mean)/</a:t>
            </a:r>
            <a:r>
              <a:rPr lang="en-US" altLang="zh-CN" dirty="0" err="1"/>
              <a:t>std</a:t>
            </a:r>
            <a:r>
              <a:rPr lang="en-US" altLang="zh-CN" dirty="0"/>
              <a:t>"</a:t>
            </a:r>
            <a:r>
              <a:rPr lang="zh-CN" altLang="zh-CN" dirty="0"/>
              <a:t>，将每个元素分布到</a:t>
            </a:r>
            <a:r>
              <a:rPr lang="en-US" altLang="zh-CN" dirty="0"/>
              <a:t>(-1,1)</a:t>
            </a:r>
            <a:endParaRPr lang="zh-CN" altLang="zh-CN" dirty="0"/>
          </a:p>
          <a:p>
            <a:r>
              <a:rPr lang="en-US" altLang="zh-CN" dirty="0" err="1"/>
              <a:t>ToTensor</a:t>
            </a:r>
            <a:r>
              <a:rPr lang="en-US" altLang="zh-CN" dirty="0"/>
              <a:t>()</a:t>
            </a:r>
            <a:r>
              <a:rPr lang="zh-CN" altLang="zh-CN" dirty="0"/>
              <a:t>将</a:t>
            </a:r>
            <a:r>
              <a:rPr lang="en-US" altLang="zh-CN" dirty="0"/>
              <a:t>shape</a:t>
            </a:r>
            <a:r>
              <a:rPr lang="zh-CN" altLang="zh-CN" dirty="0"/>
              <a:t>为</a:t>
            </a:r>
            <a:r>
              <a:rPr lang="en-US" altLang="zh-CN" dirty="0"/>
              <a:t>(H, W, C)</a:t>
            </a:r>
            <a:r>
              <a:rPr lang="zh-CN" altLang="zh-CN" dirty="0"/>
              <a:t>的</a:t>
            </a:r>
            <a:r>
              <a:rPr lang="en-US" altLang="zh-CN" dirty="0" err="1"/>
              <a:t>nump.ndarray</a:t>
            </a:r>
            <a:r>
              <a:rPr lang="zh-CN" altLang="zh-CN" dirty="0"/>
              <a:t>或</a:t>
            </a:r>
            <a:r>
              <a:rPr lang="en-US" altLang="zh-CN" dirty="0" err="1"/>
              <a:t>img</a:t>
            </a:r>
            <a:r>
              <a:rPr lang="zh-CN" altLang="zh-CN" dirty="0"/>
              <a:t>转为</a:t>
            </a:r>
            <a:r>
              <a:rPr lang="en-US" altLang="zh-CN" dirty="0"/>
              <a:t>shape</a:t>
            </a:r>
            <a:r>
              <a:rPr lang="zh-CN" altLang="zh-CN" dirty="0"/>
              <a:t>为</a:t>
            </a:r>
            <a:r>
              <a:rPr lang="en-US" altLang="zh-CN" dirty="0"/>
              <a:t>(C, H, W)</a:t>
            </a:r>
            <a:r>
              <a:rPr lang="zh-CN" altLang="zh-CN" dirty="0"/>
              <a:t>的</a:t>
            </a:r>
            <a:r>
              <a:rPr lang="en-US" altLang="zh-CN" dirty="0"/>
              <a:t>tensor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7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 </a:t>
            </a:r>
            <a:r>
              <a:rPr lang="zh-CN" altLang="zh-CN" dirty="0"/>
              <a:t>具备数据加载器和处理器，可用于不同的数据集。数据集下载好后</a:t>
            </a:r>
            <a:r>
              <a:rPr lang="zh-CN" altLang="zh-CN" dirty="0" smtClean="0"/>
              <a:t>，可以</a:t>
            </a:r>
            <a:r>
              <a:rPr lang="zh-CN" altLang="zh-CN" dirty="0"/>
              <a:t>随时使用</a:t>
            </a:r>
            <a:r>
              <a:rPr lang="zh-CN" altLang="zh-CN" dirty="0" smtClean="0"/>
              <a:t>。还</a:t>
            </a:r>
            <a:r>
              <a:rPr lang="zh-CN" altLang="zh-CN" dirty="0"/>
              <a:t>可以将数据包装进</a:t>
            </a:r>
            <a:r>
              <a:rPr lang="en-US" altLang="zh-CN" dirty="0"/>
              <a:t> 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zh-CN" dirty="0"/>
              <a:t>张量，创建自己的数据加载器类别。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zh-CN" dirty="0"/>
              <a:t>的数据加载到模型的操作顺序是这样的：</a:t>
            </a:r>
          </a:p>
          <a:p>
            <a:r>
              <a:rPr lang="zh-CN" altLang="zh-CN" dirty="0"/>
              <a:t>① 创建一个</a:t>
            </a:r>
            <a:r>
              <a:rPr lang="en-US" altLang="zh-CN" dirty="0"/>
              <a:t> Dataset </a:t>
            </a:r>
            <a:r>
              <a:rPr lang="zh-CN" altLang="zh-CN" dirty="0"/>
              <a:t>对象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② 创建一个</a:t>
            </a:r>
            <a:r>
              <a:rPr lang="en-US" altLang="zh-CN" dirty="0"/>
              <a:t> </a:t>
            </a:r>
            <a:r>
              <a:rPr lang="en-US" altLang="zh-CN" dirty="0" err="1"/>
              <a:t>DataLoader</a:t>
            </a:r>
            <a:r>
              <a:rPr lang="en-US" altLang="zh-CN" dirty="0"/>
              <a:t> </a:t>
            </a:r>
            <a:r>
              <a:rPr lang="zh-CN" altLang="zh-CN" dirty="0"/>
              <a:t>对象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③ 循环这个</a:t>
            </a:r>
            <a:r>
              <a:rPr lang="en-US" altLang="zh-CN" dirty="0"/>
              <a:t> </a:t>
            </a:r>
            <a:r>
              <a:rPr lang="en-US" altLang="zh-CN" dirty="0" err="1"/>
              <a:t>DataLoader</a:t>
            </a:r>
            <a:r>
              <a:rPr lang="en-US" altLang="zh-CN" dirty="0"/>
              <a:t> </a:t>
            </a:r>
            <a:r>
              <a:rPr lang="zh-CN" altLang="zh-CN" dirty="0"/>
              <a:t>对象，将</a:t>
            </a:r>
            <a:r>
              <a:rPr lang="en-US" altLang="zh-CN" dirty="0" err="1"/>
              <a:t>img</a:t>
            </a:r>
            <a:r>
              <a:rPr lang="en-US" altLang="zh-CN" dirty="0"/>
              <a:t>, label</a:t>
            </a:r>
            <a:r>
              <a:rPr lang="zh-CN" altLang="zh-CN" dirty="0"/>
              <a:t>加载到模型中进行训练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881" y="3428849"/>
            <a:ext cx="8071265" cy="2616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7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首先我们</a:t>
            </a:r>
            <a:r>
              <a:rPr lang="zh-CN" altLang="zh-CN" dirty="0" smtClean="0"/>
              <a:t>展示</a:t>
            </a:r>
            <a:r>
              <a:rPr lang="zh-CN" altLang="zh-CN" dirty="0"/>
              <a:t>一些训练图像，展示的同时会显示物品类别：</a:t>
            </a:r>
          </a:p>
          <a:p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20" y="2324043"/>
            <a:ext cx="7956959" cy="2209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04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处理训练集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首先我们</a:t>
            </a:r>
            <a:r>
              <a:rPr lang="zh-CN" altLang="zh-CN" dirty="0" smtClean="0"/>
              <a:t>展示</a:t>
            </a:r>
            <a:r>
              <a:rPr lang="zh-CN" altLang="zh-CN" dirty="0"/>
              <a:t>一些训练图像，展示的同时会显示物品类别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下面这是实际的效果</a:t>
            </a:r>
            <a:endParaRPr lang="zh-CN" altLang="zh-CN" dirty="0"/>
          </a:p>
          <a:p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405" y="3112926"/>
            <a:ext cx="8844218" cy="1956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2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搜索【幻雨工作室】__1">
            <a:extLst>
              <a:ext uri="{FF2B5EF4-FFF2-40B4-BE49-F238E27FC236}">
                <a16:creationId xmlns:a16="http://schemas.microsoft.com/office/drawing/2014/main" id="{8CE98E44-6239-4130-BF5E-E392F22F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15" y="334907"/>
            <a:ext cx="841148" cy="838935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稻壳儿搜索【幻雨工作室】__2">
            <a:extLst>
              <a:ext uri="{FF2B5EF4-FFF2-40B4-BE49-F238E27FC236}">
                <a16:creationId xmlns:a16="http://schemas.microsoft.com/office/drawing/2014/main" id="{136A2E7B-4FD3-41DD-9FB8-3C8506EE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721" y="431209"/>
            <a:ext cx="3845923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8537" y="1549182"/>
            <a:ext cx="8995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对网络进行一定的修改，以获取三通道图像。</a:t>
            </a:r>
          </a:p>
          <a:p>
            <a:r>
              <a:rPr lang="zh-CN" altLang="zh-CN" dirty="0"/>
              <a:t>继承</a:t>
            </a:r>
            <a:r>
              <a:rPr lang="en-US" altLang="zh-CN" dirty="0"/>
              <a:t> </a:t>
            </a:r>
            <a:r>
              <a:rPr lang="en-US" altLang="zh-CN" dirty="0" err="1"/>
              <a:t>nn.Module</a:t>
            </a:r>
            <a:r>
              <a:rPr lang="en-US" altLang="zh-CN" dirty="0"/>
              <a:t> </a:t>
            </a:r>
            <a:r>
              <a:rPr lang="zh-CN" altLang="zh-CN" dirty="0"/>
              <a:t>的模块主要重载</a:t>
            </a:r>
            <a:r>
              <a:rPr lang="en-US" altLang="zh-CN" dirty="0"/>
              <a:t> </a:t>
            </a:r>
            <a:r>
              <a:rPr lang="en-US" altLang="zh-CN" dirty="0" err="1"/>
              <a:t>init</a:t>
            </a:r>
            <a:r>
              <a:rPr lang="zh-CN" altLang="zh-CN" dirty="0"/>
              <a:t>、</a:t>
            </a:r>
            <a:r>
              <a:rPr lang="en-US" altLang="zh-CN" dirty="0"/>
              <a:t> forward</a:t>
            </a:r>
            <a:r>
              <a:rPr lang="zh-CN" altLang="zh-CN" dirty="0"/>
              <a:t>、 和</a:t>
            </a:r>
            <a:r>
              <a:rPr lang="en-US" altLang="zh-CN" dirty="0"/>
              <a:t> </a:t>
            </a:r>
            <a:r>
              <a:rPr lang="en-US" altLang="zh-CN" dirty="0" err="1"/>
              <a:t>extra_repr</a:t>
            </a:r>
            <a:r>
              <a:rPr lang="en-US" altLang="zh-CN" dirty="0"/>
              <a:t> </a:t>
            </a:r>
            <a:r>
              <a:rPr lang="zh-CN" altLang="zh-CN" dirty="0"/>
              <a:t>函数 </a:t>
            </a:r>
          </a:p>
          <a:p>
            <a:r>
              <a:rPr lang="en-US" altLang="zh-CN" dirty="0"/>
              <a:t>Modules</a:t>
            </a:r>
            <a:r>
              <a:rPr lang="zh-CN" altLang="zh-CN" dirty="0"/>
              <a:t>也可以包括其他Ｍ</a:t>
            </a:r>
            <a:r>
              <a:rPr lang="en-US" altLang="zh-CN" dirty="0" err="1"/>
              <a:t>odules</a:t>
            </a:r>
            <a:r>
              <a:rPr lang="zh-CN" altLang="zh-CN" dirty="0"/>
              <a:t>，运行使用树结构来嵌入，可以将子模块给模型赋予属性，从下列看出，</a:t>
            </a:r>
            <a:r>
              <a:rPr lang="en-US" altLang="zh-CN" dirty="0"/>
              <a:t>self.conv1 , self.conv2</a:t>
            </a:r>
            <a:r>
              <a:rPr lang="zh-CN" altLang="zh-CN" dirty="0"/>
              <a:t>等是模型的子模型</a:t>
            </a:r>
          </a:p>
          <a:p>
            <a:endParaRPr lang="zh-CN" altLang="zh-CN" dirty="0" smtClean="0"/>
          </a:p>
          <a:p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81" y="3395401"/>
            <a:ext cx="8096666" cy="2825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6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c1b08e468d422b427fb088d212321722&quot;,&quot;LanguageCode&quot;:&quot;zh-CN&quot;,&quot;SlideGuids&quot;:[&quot;9c3b7d8f-67d5-4996-b9cb-0c637bf93da7&quot;,&quot;b4a1607e-2f12-4603-b558-c6c056e53c9f&quot;,&quot;76df5fb5-a40e-48d4-b30a-36a6a3d62090&quot;,&quot;6d37170c-4f9c-4628-979b-aba1c0f85ea7&quot;,&quot;32179e31-e3ed-4d4b-89d5-ee8e215bb525&quot;,&quot;6b53a810-ceca-42d3-860b-fe36f939c2cd&quot;,&quot;fdedf59c-d0ec-42cc-b4bd-b1997501c777&quot;,&quot;3db3f99f-cd64-4ace-810c-e0709444e593&quot;,&quot;3108d546-faa8-4438-bad5-60d21fb4b0a8&quot;,&quot;32c0e8b7-34ee-40b5-92f5-23ff47772c52&quot;,&quot;83ecbbaf-2e58-4387-baa5-607a52756528&quot;,&quot;b65a5b5f-2dca-4a73-9bcc-c4fa55f9b4d0&quot;],&quot;TimeStamp&quot;:&quot;2020-12-09T15:44:53.5848555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c3b7d8f-67d5-4996-b9cb-0c637bf93da7&quot;,&quot;TimeStamp&quot;:&quot;2020-12-09T15:44:53.534971+08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65a5b5f-2dca-4a73-9bcc-c4fa55f9b4d0&quot;,&quot;TimeStamp&quot;:&quot;2020-12-09T15:44:53.5848555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edf59c-d0ec-42cc-b4bd-b1997501c777&quot;,&quot;TimeStamp&quot;:&quot;2020-12-09T15:44:53.5838328+08:00&quot;}"/>
</p:tagLst>
</file>

<file path=ppt/theme/theme1.xml><?xml version="1.0" encoding="utf-8"?>
<a:theme xmlns:a="http://schemas.openxmlformats.org/drawingml/2006/main" name="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4270"/>
      </a:accent1>
      <a:accent2>
        <a:srgbClr val="304270"/>
      </a:accent2>
      <a:accent3>
        <a:srgbClr val="304270"/>
      </a:accent3>
      <a:accent4>
        <a:srgbClr val="304270"/>
      </a:accent4>
      <a:accent5>
        <a:srgbClr val="304270"/>
      </a:accent5>
      <a:accent6>
        <a:srgbClr val="304270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1638</Words>
  <Application>Microsoft Office PowerPoint</Application>
  <PresentationFormat>宽屏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林炬乙</dc:creator>
  <cp:lastModifiedBy>luke</cp:lastModifiedBy>
  <cp:revision>374</cp:revision>
  <dcterms:created xsi:type="dcterms:W3CDTF">2019-05-16T14:39:19Z</dcterms:created>
  <dcterms:modified xsi:type="dcterms:W3CDTF">2021-06-26T12:00:49Z</dcterms:modified>
</cp:coreProperties>
</file>